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7"/>
  </p:notesMasterIdLst>
  <p:sldIdLst>
    <p:sldId id="322" r:id="rId2"/>
    <p:sldId id="288" r:id="rId3"/>
    <p:sldId id="323" r:id="rId4"/>
    <p:sldId id="324" r:id="rId5"/>
    <p:sldId id="334" r:id="rId6"/>
    <p:sldId id="325" r:id="rId7"/>
    <p:sldId id="326" r:id="rId8"/>
    <p:sldId id="327" r:id="rId9"/>
    <p:sldId id="328" r:id="rId10"/>
    <p:sldId id="329" r:id="rId11"/>
    <p:sldId id="330" r:id="rId12"/>
    <p:sldId id="331" r:id="rId13"/>
    <p:sldId id="332" r:id="rId14"/>
    <p:sldId id="333" r:id="rId15"/>
    <p:sldId id="28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288"/>
            <p14:sldId id="323"/>
            <p14:sldId id="324"/>
            <p14:sldId id="334"/>
            <p14:sldId id="325"/>
            <p14:sldId id="326"/>
            <p14:sldId id="327"/>
            <p14:sldId id="328"/>
            <p14:sldId id="329"/>
            <p14:sldId id="330"/>
            <p14:sldId id="331"/>
            <p14:sldId id="332"/>
            <p14:sldId id="333"/>
          </p14:sldIdLst>
        </p14:section>
        <p14:section name="Untitled Section" id="{801B09C3-8D55-469E-A217-5168EC433790}">
          <p14:sldIdLst>
            <p14:sldId id="2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7842" autoAdjust="0"/>
  </p:normalViewPr>
  <p:slideViewPr>
    <p:cSldViewPr>
      <p:cViewPr varScale="1">
        <p:scale>
          <a:sx n="70" d="100"/>
          <a:sy n="70" d="100"/>
        </p:scale>
        <p:origin x="143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5/11/2017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CCBBA4-8F2A-4769-AEFE-251EBE3B2C1E}" type="slidenum">
              <a:rPr lang="en-US" smtClean="0"/>
              <a:t>4</a:t>
            </a:fld>
            <a:endParaRPr lang="en-US"/>
          </a:p>
        </p:txBody>
      </p:sp>
    </p:spTree>
    <p:extLst>
      <p:ext uri="{BB962C8B-B14F-4D97-AF65-F5344CB8AC3E}">
        <p14:creationId xmlns:p14="http://schemas.microsoft.com/office/powerpoint/2010/main" val="1767000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CCBBA4-8F2A-4769-AEFE-251EBE3B2C1E}" type="slidenum">
              <a:rPr lang="en-US" smtClean="0"/>
              <a:t>5</a:t>
            </a:fld>
            <a:endParaRPr lang="en-US"/>
          </a:p>
        </p:txBody>
      </p:sp>
    </p:spTree>
    <p:extLst>
      <p:ext uri="{BB962C8B-B14F-4D97-AF65-F5344CB8AC3E}">
        <p14:creationId xmlns:p14="http://schemas.microsoft.com/office/powerpoint/2010/main" val="1767000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5/11/2017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en-US" sz="2400" b="1" dirty="0">
              <a:solidFill>
                <a:srgbClr val="003399"/>
              </a:solidFill>
            </a:endParaRPr>
          </a:p>
          <a:p>
            <a:pPr marL="0" indent="0" algn="ctr">
              <a:buNone/>
            </a:pPr>
            <a:r>
              <a:rPr lang="en-US" sz="2400" b="1" dirty="0" smtClean="0">
                <a:solidFill>
                  <a:srgbClr val="003399"/>
                </a:solidFill>
              </a:rPr>
              <a:t>Peer Communities Of Learners</a:t>
            </a:r>
          </a:p>
          <a:p>
            <a:pPr marL="0" indent="0" algn="ctr">
              <a:buNone/>
            </a:pPr>
            <a:r>
              <a:rPr lang="en-US" sz="2400" b="1" dirty="0">
                <a:solidFill>
                  <a:srgbClr val="003399"/>
                </a:solidFill>
              </a:rPr>
              <a:t/>
            </a:r>
            <a:br>
              <a:rPr lang="en-US" sz="2400" b="1" dirty="0">
                <a:solidFill>
                  <a:srgbClr val="003399"/>
                </a:solidFill>
              </a:rPr>
            </a:br>
            <a:r>
              <a:rPr lang="en-US" sz="2400" b="1" dirty="0" smtClean="0">
                <a:solidFill>
                  <a:srgbClr val="003399"/>
                </a:solidFill>
              </a:rPr>
              <a:t>Second Local Management Meeting 11</a:t>
            </a:r>
            <a:r>
              <a:rPr lang="en-US" sz="2400" b="1" baseline="30000" dirty="0" smtClean="0">
                <a:solidFill>
                  <a:srgbClr val="003399"/>
                </a:solidFill>
              </a:rPr>
              <a:t>th</a:t>
            </a:r>
            <a:r>
              <a:rPr lang="en-US" sz="2400" b="1" dirty="0" smtClean="0">
                <a:solidFill>
                  <a:srgbClr val="003399"/>
                </a:solidFill>
              </a:rPr>
              <a:t> May, </a:t>
            </a:r>
            <a:r>
              <a:rPr lang="en-US" sz="2400" b="1" dirty="0">
                <a:solidFill>
                  <a:srgbClr val="003399"/>
                </a:solidFill>
              </a:rPr>
              <a:t>2017</a:t>
            </a:r>
            <a:br>
              <a:rPr lang="en-US" sz="2400" b="1" dirty="0">
                <a:solidFill>
                  <a:srgbClr val="003399"/>
                </a:solidFill>
              </a:rPr>
            </a:br>
            <a:r>
              <a:rPr lang="en-US" sz="2400" b="1" dirty="0">
                <a:solidFill>
                  <a:srgbClr val="003399"/>
                </a:solidFill>
              </a:rPr>
              <a:t>The American University in Cairo</a:t>
            </a:r>
            <a:br>
              <a:rPr lang="en-US" sz="2400" b="1" dirty="0">
                <a:solidFill>
                  <a:srgbClr val="003399"/>
                </a:solidFill>
              </a:rPr>
            </a:b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19200"/>
            <a:ext cx="8134350" cy="5257800"/>
          </a:xfrm>
        </p:spPr>
        <p:txBody>
          <a:bodyPr>
            <a:noAutofit/>
          </a:bodyPr>
          <a:lstStyle/>
          <a:p>
            <a:pPr lvl="0"/>
            <a:r>
              <a:rPr lang="en-US" sz="2400" dirty="0" smtClean="0"/>
              <a:t>The teaching-research group also invites educational experts.</a:t>
            </a:r>
          </a:p>
          <a:p>
            <a:pPr marL="0" lvl="0" indent="0">
              <a:buNone/>
            </a:pPr>
            <a:endParaRPr lang="en-US" sz="2400" dirty="0" smtClean="0"/>
          </a:p>
          <a:p>
            <a:pPr lvl="0"/>
            <a:r>
              <a:rPr lang="en-US" sz="2400" dirty="0" smtClean="0"/>
              <a:t>Various schools also come together.</a:t>
            </a:r>
          </a:p>
          <a:p>
            <a:pPr marL="0" lvl="0" indent="0">
              <a:buNone/>
            </a:pPr>
            <a:endParaRPr lang="en-US" sz="2400" dirty="0" smtClean="0"/>
          </a:p>
          <a:p>
            <a:pPr lvl="0"/>
            <a:r>
              <a:rPr lang="en-US" sz="2400" dirty="0" smtClean="0"/>
              <a:t>Not all their encounters are face to face, some of it happens online.</a:t>
            </a:r>
          </a:p>
          <a:p>
            <a:pPr marL="0" lvl="0" indent="0">
              <a:buNone/>
            </a:pPr>
            <a:endParaRPr lang="en-US" sz="2400" dirty="0" smtClean="0"/>
          </a:p>
          <a:p>
            <a:pPr marL="0" lvl="0" indent="0">
              <a:buNone/>
            </a:pPr>
            <a:r>
              <a:rPr lang="en-US" sz="2400" dirty="0" smtClean="0"/>
              <a:t> A Chinese proverb supports collaborative PCLs in the following manner: </a:t>
            </a:r>
            <a:r>
              <a:rPr lang="en-US" sz="2400" i="1" dirty="0" smtClean="0"/>
              <a:t>“taking what is long to make up for what is short”</a:t>
            </a:r>
          </a:p>
          <a:p>
            <a:pPr marL="0" lvl="0" indent="0">
              <a:buNone/>
            </a:pPr>
            <a:endParaRPr lang="en-US" sz="2400" i="1" dirty="0" smtClean="0"/>
          </a:p>
          <a:p>
            <a:pPr marL="0" lvl="0" indent="0">
              <a:buNone/>
            </a:pPr>
            <a:endParaRPr lang="en-US" sz="2400" i="1" dirty="0" smtClean="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900157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19200"/>
            <a:ext cx="8134350" cy="5257800"/>
          </a:xfrm>
        </p:spPr>
        <p:txBody>
          <a:bodyPr>
            <a:noAutofit/>
          </a:bodyPr>
          <a:lstStyle/>
          <a:p>
            <a:pPr lvl="0"/>
            <a:r>
              <a:rPr lang="en-US" sz="2400" dirty="0" smtClean="0"/>
              <a:t>In both Singapore and Shanghai PCL’s they care about :</a:t>
            </a:r>
          </a:p>
          <a:p>
            <a:pPr marL="0" lvl="0" indent="0">
              <a:buNone/>
            </a:pPr>
            <a:endParaRPr lang="en-US" sz="2400" dirty="0" smtClean="0"/>
          </a:p>
          <a:p>
            <a:pPr lvl="0">
              <a:buFont typeface="Wingdings" panose="05000000000000000000" pitchFamily="2" charset="2"/>
              <a:buChar char="q"/>
            </a:pPr>
            <a:r>
              <a:rPr lang="en-US" sz="2400" i="1" dirty="0" smtClean="0"/>
              <a:t>  </a:t>
            </a:r>
            <a:r>
              <a:rPr lang="en-US" sz="2400" dirty="0" smtClean="0"/>
              <a:t>Students improved learning.</a:t>
            </a:r>
          </a:p>
          <a:p>
            <a:pPr lvl="0">
              <a:buFont typeface="Wingdings" panose="05000000000000000000" pitchFamily="2" charset="2"/>
              <a:buChar char="q"/>
            </a:pPr>
            <a:r>
              <a:rPr lang="en-US" sz="2400" dirty="0" smtClean="0"/>
              <a:t>  They are embedded in teachers’ work schedule.</a:t>
            </a:r>
          </a:p>
          <a:p>
            <a:pPr lvl="0">
              <a:buFont typeface="Wingdings" panose="05000000000000000000" pitchFamily="2" charset="2"/>
              <a:buChar char="q"/>
            </a:pPr>
            <a:r>
              <a:rPr lang="en-US" sz="2400" dirty="0" smtClean="0"/>
              <a:t>  They develop into LLL especially because they tackle </a:t>
            </a:r>
            <a:r>
              <a:rPr lang="en-US" sz="2400" smtClean="0"/>
              <a:t>common </a:t>
            </a:r>
            <a:r>
              <a:rPr lang="en-US" sz="2400" smtClean="0"/>
              <a:t>pedagogical </a:t>
            </a:r>
            <a:r>
              <a:rPr lang="en-US" sz="2400" dirty="0" smtClean="0"/>
              <a:t>challenges and issues they share.</a:t>
            </a:r>
          </a:p>
          <a:p>
            <a:pPr lvl="0">
              <a:buFont typeface="Wingdings" panose="05000000000000000000" pitchFamily="2" charset="2"/>
              <a:buChar char="q"/>
            </a:pPr>
            <a:r>
              <a:rPr lang="en-US" sz="2400" dirty="0" smtClean="0"/>
              <a:t>  They stimulate rigor </a:t>
            </a:r>
          </a:p>
          <a:p>
            <a:pPr lvl="0">
              <a:buFont typeface="Wingdings" panose="05000000000000000000" pitchFamily="2" charset="2"/>
              <a:buChar char="q"/>
            </a:pPr>
            <a:r>
              <a:rPr lang="en-US" sz="2400" dirty="0" smtClean="0"/>
              <a:t>  They challenge the school culture. </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8438999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19200"/>
            <a:ext cx="8134350" cy="5257800"/>
          </a:xfrm>
        </p:spPr>
        <p:txBody>
          <a:bodyPr>
            <a:noAutofit/>
          </a:bodyPr>
          <a:lstStyle/>
          <a:p>
            <a:pPr lvl="0"/>
            <a:r>
              <a:rPr lang="en-US" sz="2400" dirty="0" smtClean="0"/>
              <a:t>Challenges: </a:t>
            </a:r>
          </a:p>
          <a:p>
            <a:pPr marL="0" lvl="0" indent="0">
              <a:buNone/>
            </a:pPr>
            <a:endParaRPr lang="en-US" sz="2400" dirty="0" smtClean="0"/>
          </a:p>
          <a:p>
            <a:pPr lvl="0">
              <a:buFont typeface="Wingdings" panose="05000000000000000000" pitchFamily="2" charset="2"/>
              <a:buChar char="q"/>
            </a:pPr>
            <a:r>
              <a:rPr lang="en-US" sz="2400" i="1" dirty="0" smtClean="0"/>
              <a:t>  </a:t>
            </a:r>
            <a:r>
              <a:rPr lang="en-US" sz="2400" dirty="0" smtClean="0"/>
              <a:t>teachers workload</a:t>
            </a:r>
          </a:p>
          <a:p>
            <a:pPr lvl="0">
              <a:buFont typeface="Wingdings" panose="05000000000000000000" pitchFamily="2" charset="2"/>
              <a:buChar char="q"/>
            </a:pPr>
            <a:r>
              <a:rPr lang="en-US" sz="2400" dirty="0" smtClean="0"/>
              <a:t>  Hierarchal work structure.</a:t>
            </a:r>
          </a:p>
          <a:p>
            <a:pPr lvl="0">
              <a:buFont typeface="Wingdings" panose="05000000000000000000" pitchFamily="2" charset="2"/>
              <a:buChar char="q"/>
            </a:pPr>
            <a:r>
              <a:rPr lang="en-US" sz="2400" dirty="0" smtClean="0"/>
              <a:t>  Priority to family.</a:t>
            </a:r>
          </a:p>
          <a:p>
            <a:pPr lvl="0">
              <a:buFont typeface="Wingdings" panose="05000000000000000000" pitchFamily="2" charset="2"/>
              <a:buChar char="q"/>
            </a:pPr>
            <a:r>
              <a:rPr lang="en-US" sz="2400" dirty="0" smtClean="0"/>
              <a:t> Ambiguity of PLC processes.</a:t>
            </a:r>
          </a:p>
          <a:p>
            <a:pPr lvl="0">
              <a:buFont typeface="Wingdings" panose="05000000000000000000" pitchFamily="2" charset="2"/>
              <a:buChar char="q"/>
            </a:pPr>
            <a:r>
              <a:rPr lang="en-US" sz="2400" dirty="0" smtClean="0"/>
              <a:t>  the PLC culture takes time to develop and </a:t>
            </a:r>
            <a:r>
              <a:rPr lang="en-US" sz="2400" smtClean="0"/>
              <a:t>requires LLL.</a:t>
            </a:r>
            <a:endParaRPr lang="en-US" sz="2400" dirty="0" smtClean="0"/>
          </a:p>
          <a:p>
            <a:pPr marL="0" lvl="0" indent="0">
              <a:buNone/>
            </a:pPr>
            <a:endParaRPr lang="en-US" sz="2400" dirty="0" smtClean="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804771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19200"/>
            <a:ext cx="8134350" cy="5257800"/>
          </a:xfrm>
        </p:spPr>
        <p:txBody>
          <a:bodyPr>
            <a:noAutofit/>
          </a:bodyPr>
          <a:lstStyle/>
          <a:p>
            <a:pPr lvl="0"/>
            <a:r>
              <a:rPr lang="en-US" sz="2400" dirty="0" smtClean="0"/>
              <a:t>Enabling Factors:</a:t>
            </a:r>
          </a:p>
          <a:p>
            <a:pPr marL="0" lvl="0" indent="0">
              <a:buNone/>
            </a:pPr>
            <a:endParaRPr lang="en-US" sz="2400" dirty="0" smtClean="0"/>
          </a:p>
          <a:p>
            <a:pPr lvl="0">
              <a:buFont typeface="Wingdings" panose="05000000000000000000" pitchFamily="2" charset="2"/>
              <a:buChar char="q"/>
            </a:pPr>
            <a:r>
              <a:rPr lang="en-US" sz="2400" i="1" dirty="0" smtClean="0"/>
              <a:t>  </a:t>
            </a:r>
            <a:r>
              <a:rPr lang="en-US" sz="2400" dirty="0" smtClean="0"/>
              <a:t>Teachers given time.</a:t>
            </a:r>
          </a:p>
          <a:p>
            <a:pPr lvl="0">
              <a:buFont typeface="Wingdings" panose="05000000000000000000" pitchFamily="2" charset="2"/>
              <a:buChar char="q"/>
            </a:pPr>
            <a:r>
              <a:rPr lang="en-US" sz="2400" dirty="0" smtClean="0"/>
              <a:t>  PCL’s are part of teachers assessment and incentivization.</a:t>
            </a:r>
          </a:p>
          <a:p>
            <a:pPr lvl="0">
              <a:buFont typeface="Wingdings" panose="05000000000000000000" pitchFamily="2" charset="2"/>
              <a:buChar char="q"/>
            </a:pPr>
            <a:r>
              <a:rPr lang="en-US" sz="2400" dirty="0" smtClean="0"/>
              <a:t>  A culture of learning is fostered. </a:t>
            </a:r>
          </a:p>
          <a:p>
            <a:pPr lvl="0">
              <a:buFont typeface="Wingdings" panose="05000000000000000000" pitchFamily="2" charset="2"/>
              <a:buChar char="q"/>
            </a:pPr>
            <a:r>
              <a:rPr lang="en-US" sz="2400" dirty="0" smtClean="0"/>
              <a:t> Teacher’s tacit knowledge needs to be questioned.</a:t>
            </a:r>
          </a:p>
          <a:p>
            <a:pPr lvl="0">
              <a:buFont typeface="Wingdings" panose="05000000000000000000" pitchFamily="2" charset="2"/>
              <a:buChar char="q"/>
            </a:pPr>
            <a:r>
              <a:rPr lang="en-US" sz="2400" dirty="0" smtClean="0"/>
              <a:t>  Building strong links between teacher and student learning.</a:t>
            </a:r>
          </a:p>
          <a:p>
            <a:pPr lvl="0">
              <a:buFont typeface="Wingdings" panose="05000000000000000000" pitchFamily="2" charset="2"/>
              <a:buChar char="q"/>
            </a:pPr>
            <a:r>
              <a:rPr lang="en-US" sz="2400" dirty="0" smtClean="0"/>
              <a:t>Teachers willingness to learn.  </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097304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19200"/>
            <a:ext cx="8134350" cy="5257800"/>
          </a:xfrm>
        </p:spPr>
        <p:txBody>
          <a:bodyPr>
            <a:noAutofit/>
          </a:bodyPr>
          <a:lstStyle/>
          <a:p>
            <a:pPr lvl="0"/>
            <a:r>
              <a:rPr lang="en-US" sz="2400" dirty="0" smtClean="0"/>
              <a:t>Reference: </a:t>
            </a:r>
          </a:p>
          <a:p>
            <a:pPr marL="0" lvl="0" indent="0">
              <a:buNone/>
            </a:pPr>
            <a:endParaRPr lang="en-US" sz="2400" dirty="0" smtClean="0"/>
          </a:p>
          <a:p>
            <a:pPr marL="0" lvl="0" indent="0">
              <a:buNone/>
            </a:pPr>
            <a:r>
              <a:rPr lang="en-US" sz="2400" dirty="0" err="1" smtClean="0"/>
              <a:t>Hairon</a:t>
            </a:r>
            <a:r>
              <a:rPr lang="en-US" sz="2400" dirty="0" smtClean="0"/>
              <a:t> H. &amp;Tan C.(2017).Professional learning communities in Singapore and Shanghai: implications of teacher collaboration. </a:t>
            </a:r>
            <a:r>
              <a:rPr lang="en-US" sz="2400" i="1" dirty="0" smtClean="0"/>
              <a:t>COMPARE</a:t>
            </a:r>
            <a:r>
              <a:rPr lang="en-US" sz="2400" dirty="0" smtClean="0"/>
              <a:t>. Vol 47, No. 1,PP91-104.</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9128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lgn="ctr"/>
            <a:r>
              <a:rPr lang="en-US" sz="2800" b="1" dirty="0" smtClean="0">
                <a:latin typeface="+mn-lt"/>
              </a:rPr>
              <a:t>Peer Communities of Learners       </a:t>
            </a:r>
            <a:r>
              <a:rPr lang="ar-EG" sz="2800" b="1" dirty="0" smtClean="0">
                <a:latin typeface="+mn-lt"/>
              </a:rPr>
              <a:t/>
            </a:r>
            <a:br>
              <a:rPr lang="ar-EG" sz="2800" b="1" dirty="0" smtClean="0">
                <a:latin typeface="+mn-lt"/>
              </a:rPr>
            </a:br>
            <a:r>
              <a:rPr lang="en-US" sz="2800" b="1" dirty="0" smtClean="0">
                <a:latin typeface="+mn-lt"/>
              </a:rPr>
              <a:t> (</a:t>
            </a:r>
            <a:r>
              <a:rPr lang="ar-EG" sz="2800" b="1" dirty="0" smtClean="0">
                <a:latin typeface="+mn-lt"/>
              </a:rPr>
              <a:t>مجتمعات التعلم بين الأقران</a:t>
            </a:r>
            <a:r>
              <a:rPr lang="en-US" sz="2800" b="1" dirty="0" smtClean="0">
                <a:latin typeface="+mn-lt"/>
              </a:rPr>
              <a:t>)</a:t>
            </a:r>
            <a:endParaRPr lang="en-US" sz="2800" b="1" dirty="0">
              <a:latin typeface="+mn-lt"/>
            </a:endParaRPr>
          </a:p>
        </p:txBody>
      </p:sp>
      <p:sp>
        <p:nvSpPr>
          <p:cNvPr id="3" name="Content Placeholder 2"/>
          <p:cNvSpPr>
            <a:spLocks noGrp="1"/>
          </p:cNvSpPr>
          <p:nvPr>
            <p:ph idx="1"/>
          </p:nvPr>
        </p:nvSpPr>
        <p:spPr>
          <a:xfrm>
            <a:off x="356681" y="1905000"/>
            <a:ext cx="8134350" cy="4572000"/>
          </a:xfrm>
        </p:spPr>
        <p:txBody>
          <a:bodyPr>
            <a:noAutofit/>
          </a:bodyPr>
          <a:lstStyle/>
          <a:p>
            <a:pPr marL="0" lvl="0" indent="0">
              <a:buNone/>
            </a:pPr>
            <a:r>
              <a:rPr lang="en-US" sz="2400" u="sng" dirty="0" smtClean="0"/>
              <a:t>Introduction</a:t>
            </a:r>
          </a:p>
          <a:p>
            <a:pPr lvl="0"/>
            <a:r>
              <a:rPr lang="en-US" sz="2400" dirty="0" smtClean="0"/>
              <a:t>Professional Learning Communities (PLCs) or PCLs have been recognized as having the potential to raise the quality of teachers, teaching and student learning through structured teacher collaboration.</a:t>
            </a:r>
          </a:p>
          <a:p>
            <a:pPr marL="0" lvl="0" indent="0">
              <a:buNone/>
            </a:pPr>
            <a:endParaRPr lang="en-US" sz="2400" dirty="0" smtClean="0"/>
          </a:p>
          <a:p>
            <a:pPr lvl="0"/>
            <a:r>
              <a:rPr lang="en-US" sz="2400" dirty="0" smtClean="0"/>
              <a:t>In addition to examples presented from Ireland, Germany and USA during the first International Management meeting; I will present comparative examples from Singapore and Shanghai. </a:t>
            </a:r>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4572000"/>
          </a:xfrm>
        </p:spPr>
        <p:txBody>
          <a:bodyPr>
            <a:noAutofit/>
          </a:bodyPr>
          <a:lstStyle/>
          <a:p>
            <a:pPr lvl="0"/>
            <a:r>
              <a:rPr lang="en-US" sz="2400" dirty="0" smtClean="0"/>
              <a:t>There is increasing realization that in addition to quality teachers and teaching school curricula must enhance soft skills such as creative thinking, critical thinking, citizenship and self-directed learning (all enabled in our SUP4PCL).</a:t>
            </a:r>
          </a:p>
          <a:p>
            <a:pPr marL="0" lvl="0" indent="0">
              <a:buNone/>
            </a:pPr>
            <a:endParaRPr lang="en-US" sz="2400" dirty="0" smtClean="0"/>
          </a:p>
          <a:p>
            <a:pPr lvl="0"/>
            <a:r>
              <a:rPr lang="en-US" sz="2400" dirty="0" smtClean="0"/>
              <a:t>Teachers and school leaders are compelled to work together to develop a repertoire or new pedagogies to meet these broadened learning outcomes which need to be school specific. </a:t>
            </a:r>
          </a:p>
          <a:p>
            <a:pPr marL="0" lvl="0" indent="0">
              <a:buNone/>
            </a:pPr>
            <a:endParaRPr lang="en-US" sz="2400" dirty="0" smtClean="0"/>
          </a:p>
          <a:p>
            <a:pPr lvl="0"/>
            <a:r>
              <a:rPr lang="en-US" sz="2400" dirty="0" smtClean="0"/>
              <a:t>Hence the need for sustained collaboration at school through PCLs to enhance such learning and the production </a:t>
            </a:r>
            <a:r>
              <a:rPr lang="en-US" sz="2400" dirty="0"/>
              <a:t>of </a:t>
            </a:r>
            <a:r>
              <a:rPr lang="en-US" sz="2400" dirty="0" smtClean="0"/>
              <a:t>repertoires. </a:t>
            </a:r>
          </a:p>
          <a:p>
            <a:pPr marL="0" lvl="0" indent="0">
              <a:buNone/>
            </a:pPr>
            <a:endParaRPr lang="en-US" sz="2400" dirty="0"/>
          </a:p>
          <a:p>
            <a:pPr marL="0" lvl="0" indent="0">
              <a:buNone/>
            </a:pPr>
            <a:endParaRPr lang="en-US" sz="2400" dirty="0" smtClean="0"/>
          </a:p>
          <a:p>
            <a:pPr marL="0" lvl="0" indent="0">
              <a:buNone/>
            </a:pPr>
            <a:endParaRPr lang="en-US" sz="2400" dirty="0" smtClean="0"/>
          </a:p>
          <a:p>
            <a:pPr marL="169863" lv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219137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19200"/>
            <a:ext cx="8134350" cy="5334000"/>
          </a:xfrm>
        </p:spPr>
        <p:txBody>
          <a:bodyPr>
            <a:noAutofit/>
          </a:bodyPr>
          <a:lstStyle/>
          <a:p>
            <a:pPr marL="0" lvl="0" indent="0">
              <a:buNone/>
            </a:pPr>
            <a:r>
              <a:rPr lang="en-US" sz="2000" u="sng" dirty="0" smtClean="0"/>
              <a:t>Definitions:</a:t>
            </a:r>
            <a:r>
              <a:rPr lang="en-US" sz="2000" dirty="0" smtClean="0"/>
              <a:t> </a:t>
            </a:r>
          </a:p>
          <a:p>
            <a:pPr marL="0" lvl="0" indent="0">
              <a:buNone/>
            </a:pPr>
            <a:endParaRPr lang="en-US" sz="2000" dirty="0" smtClean="0"/>
          </a:p>
          <a:p>
            <a:pPr lvl="0"/>
            <a:r>
              <a:rPr lang="en-US" sz="2000" dirty="0" smtClean="0"/>
              <a:t>The broad definition of PCLs is to designate a group of people </a:t>
            </a:r>
            <a:r>
              <a:rPr lang="en-US" sz="2000" u="sng" dirty="0" smtClean="0"/>
              <a:t>sharing</a:t>
            </a:r>
            <a:r>
              <a:rPr lang="en-US" sz="2000" dirty="0" smtClean="0"/>
              <a:t> and </a:t>
            </a:r>
            <a:r>
              <a:rPr lang="en-US" sz="2000" u="sng" dirty="0" smtClean="0"/>
              <a:t>critically</a:t>
            </a:r>
            <a:r>
              <a:rPr lang="en-US" sz="2000" dirty="0" smtClean="0"/>
              <a:t> interrogating their practice in an ongoing, reflective, collaborative, inclusive, learning-oriented and growth promoting way. </a:t>
            </a:r>
          </a:p>
          <a:p>
            <a:pPr marL="0" lvl="0" indent="0">
              <a:buNone/>
            </a:pPr>
            <a:endParaRPr lang="en-US" sz="2000" dirty="0" smtClean="0"/>
          </a:p>
          <a:p>
            <a:pPr lvl="0"/>
            <a:r>
              <a:rPr lang="en-US" sz="2000" dirty="0" smtClean="0"/>
              <a:t>They are sometimes called Communities of Continuous inquiry and improvement. It signifies that a group of people inside and outside a school ,can mutually enhance each other’s and pupil’s learning as well as school development.</a:t>
            </a:r>
          </a:p>
          <a:p>
            <a:pPr marL="0" lvl="0" indent="0">
              <a:buNone/>
            </a:pPr>
            <a:endParaRPr lang="en-US" sz="2000" dirty="0" smtClean="0"/>
          </a:p>
          <a:p>
            <a:pPr marL="0" lvl="0" indent="0">
              <a:buNone/>
            </a:pPr>
            <a:endParaRPr lang="en-US" sz="20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3"/>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4067778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19200"/>
            <a:ext cx="8134350" cy="5334000"/>
          </a:xfrm>
        </p:spPr>
        <p:txBody>
          <a:bodyPr>
            <a:noAutofit/>
          </a:bodyPr>
          <a:lstStyle/>
          <a:p>
            <a:pPr marL="0" lvl="0" indent="0">
              <a:buNone/>
            </a:pPr>
            <a:r>
              <a:rPr lang="en-US" sz="2000" u="sng" dirty="0" smtClean="0"/>
              <a:t>Comparison between Singapore and Shanghai:</a:t>
            </a:r>
            <a:r>
              <a:rPr lang="en-US" sz="2000" dirty="0" smtClean="0"/>
              <a:t> </a:t>
            </a:r>
          </a:p>
          <a:p>
            <a:pPr marL="0" lvl="0" indent="0">
              <a:buNone/>
            </a:pPr>
            <a:endParaRPr lang="en-US" sz="2000" dirty="0" smtClean="0"/>
          </a:p>
          <a:p>
            <a:pPr marL="0" lvl="0" indent="0">
              <a:buNone/>
            </a:pPr>
            <a:endParaRPr lang="en-US" sz="2000" dirty="0" smtClean="0"/>
          </a:p>
          <a:p>
            <a:pPr lvl="0"/>
            <a:r>
              <a:rPr lang="en-US" sz="2000" dirty="0" smtClean="0"/>
              <a:t>Both Singapore and Shanghai have both adopted the PCL’s as a mechanism of professional development and school improvement. </a:t>
            </a:r>
          </a:p>
          <a:p>
            <a:pPr marL="0" lvl="0" indent="0">
              <a:buNone/>
            </a:pPr>
            <a:endParaRPr lang="en-US" sz="2000" dirty="0" smtClean="0"/>
          </a:p>
          <a:p>
            <a:pPr lvl="0"/>
            <a:r>
              <a:rPr lang="en-US" sz="2000" dirty="0" smtClean="0"/>
              <a:t>Both countries are </a:t>
            </a:r>
            <a:r>
              <a:rPr lang="en-US" sz="2000" dirty="0" err="1" smtClean="0"/>
              <a:t>ofcourse</a:t>
            </a:r>
            <a:r>
              <a:rPr lang="en-US" sz="2000" dirty="0" smtClean="0"/>
              <a:t> top performers in </a:t>
            </a:r>
            <a:r>
              <a:rPr lang="en-US" sz="2000" dirty="0" smtClean="0"/>
              <a:t>PISA</a:t>
            </a:r>
            <a:r>
              <a:rPr lang="en-US" sz="2000" dirty="0" smtClean="0"/>
              <a:t>. However, each applies PCLs in different ways.</a:t>
            </a:r>
          </a:p>
          <a:p>
            <a:pPr marL="0" lvl="0" indent="0">
              <a:buNone/>
            </a:pPr>
            <a:endParaRPr lang="en-US" sz="20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3"/>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379135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19200"/>
            <a:ext cx="8134350" cy="4800600"/>
          </a:xfrm>
        </p:spPr>
        <p:txBody>
          <a:bodyPr>
            <a:noAutofit/>
          </a:bodyPr>
          <a:lstStyle/>
          <a:p>
            <a:pPr marL="0" lvl="0" indent="0">
              <a:buNone/>
            </a:pPr>
            <a:r>
              <a:rPr lang="en-US" sz="2400" u="sng" dirty="0" smtClean="0"/>
              <a:t>Singapore:</a:t>
            </a:r>
            <a:r>
              <a:rPr lang="en-US" sz="2400" dirty="0" smtClean="0"/>
              <a:t> </a:t>
            </a:r>
          </a:p>
          <a:p>
            <a:pPr lvl="0"/>
            <a:r>
              <a:rPr lang="en-US" sz="2400" dirty="0" smtClean="0"/>
              <a:t>The Singapore model focuses on three big ideas:</a:t>
            </a:r>
            <a:endParaRPr lang="en-US" sz="2400" dirty="0"/>
          </a:p>
          <a:p>
            <a:pPr marL="738188" indent="-457200">
              <a:buFont typeface="+mj-lt"/>
              <a:buAutoNum type="arabicParenR"/>
            </a:pPr>
            <a:r>
              <a:rPr lang="en-US" sz="2400" dirty="0" smtClean="0"/>
              <a:t>    Enabling Student’s learning.        </a:t>
            </a:r>
          </a:p>
          <a:p>
            <a:pPr marL="738188" indent="-457200">
              <a:buFont typeface="+mj-lt"/>
              <a:buAutoNum type="arabicParenR"/>
            </a:pPr>
            <a:r>
              <a:rPr lang="en-US" sz="2400" dirty="0"/>
              <a:t> </a:t>
            </a:r>
            <a:r>
              <a:rPr lang="en-US" sz="2400" dirty="0" smtClean="0"/>
              <a:t>   Building a culture of collaboration.</a:t>
            </a:r>
            <a:endParaRPr lang="en-US" sz="2400" dirty="0"/>
          </a:p>
          <a:p>
            <a:pPr marL="738188" indent="-457200">
              <a:buFont typeface="+mj-lt"/>
              <a:buAutoNum type="arabicParenR"/>
            </a:pPr>
            <a:r>
              <a:rPr lang="en-US" sz="2400" dirty="0" smtClean="0"/>
              <a:t>    Focusing on Student outcomes. </a:t>
            </a:r>
            <a:endParaRPr lang="en-US" sz="2400" dirty="0"/>
          </a:p>
          <a:p>
            <a:pPr marL="280988" indent="0">
              <a:buNone/>
            </a:pPr>
            <a:endParaRPr lang="en-US" sz="2400" dirty="0" smtClean="0"/>
          </a:p>
          <a:p>
            <a:pPr marL="280988" indent="0">
              <a:buNone/>
            </a:pPr>
            <a:r>
              <a:rPr lang="en-US" sz="2400" dirty="0" smtClean="0"/>
              <a:t>The Singapore model also focused on four ethical questions:</a:t>
            </a:r>
          </a:p>
          <a:p>
            <a:pPr marL="738188" indent="-457200">
              <a:buFont typeface="+mj-lt"/>
              <a:buAutoNum type="arabicParenR"/>
            </a:pPr>
            <a:r>
              <a:rPr lang="en-US" sz="2400" dirty="0"/>
              <a:t> </a:t>
            </a:r>
            <a:r>
              <a:rPr lang="en-US" sz="2400" dirty="0" smtClean="0"/>
              <a:t>What do we expect students to learn.</a:t>
            </a:r>
            <a:endParaRPr lang="en-US" sz="2400" dirty="0"/>
          </a:p>
          <a:p>
            <a:pPr marL="738188" indent="-457200">
              <a:buFont typeface="+mj-lt"/>
              <a:buAutoNum type="arabicParenR"/>
            </a:pPr>
            <a:r>
              <a:rPr lang="en-US" sz="2400" dirty="0"/>
              <a:t>  </a:t>
            </a:r>
            <a:r>
              <a:rPr lang="en-US" sz="2400" dirty="0" smtClean="0"/>
              <a:t>How will we know when they have learned.</a:t>
            </a:r>
            <a:endParaRPr lang="en-US" sz="2400" dirty="0"/>
          </a:p>
          <a:p>
            <a:pPr marL="738188" indent="-457200">
              <a:buFont typeface="+mj-lt"/>
              <a:buAutoNum type="arabicParenR"/>
            </a:pPr>
            <a:r>
              <a:rPr lang="en-US" sz="2400" dirty="0"/>
              <a:t>  </a:t>
            </a:r>
            <a:r>
              <a:rPr lang="en-US" sz="2400" dirty="0" smtClean="0"/>
              <a:t>How will we respond when they do not learn.</a:t>
            </a:r>
          </a:p>
          <a:p>
            <a:pPr marL="738188" indent="-457200">
              <a:buFont typeface="+mj-lt"/>
              <a:buAutoNum type="arabicParenR"/>
            </a:pPr>
            <a:r>
              <a:rPr lang="en-US" sz="2400" dirty="0" smtClean="0"/>
              <a:t>How will we respond when they already know it.</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8545545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066800"/>
            <a:ext cx="8134350" cy="5410200"/>
          </a:xfrm>
        </p:spPr>
        <p:txBody>
          <a:bodyPr>
            <a:noAutofit/>
          </a:bodyPr>
          <a:lstStyle/>
          <a:p>
            <a:pPr marL="0" lvl="0" indent="0">
              <a:buNone/>
            </a:pPr>
            <a:r>
              <a:rPr lang="en-US" sz="2400" dirty="0" smtClean="0"/>
              <a:t>Singapore (Continued ..)</a:t>
            </a:r>
          </a:p>
          <a:p>
            <a:pPr lvl="0"/>
            <a:r>
              <a:rPr lang="en-US" sz="2200" dirty="0" smtClean="0"/>
              <a:t>The Singapore model focuses on the role of school leadership in leading the team of inquiry. </a:t>
            </a:r>
          </a:p>
          <a:p>
            <a:pPr marL="0" lvl="0" indent="0">
              <a:buNone/>
            </a:pPr>
            <a:endParaRPr lang="en-US" sz="2200" dirty="0" smtClean="0"/>
          </a:p>
          <a:p>
            <a:pPr lvl="0"/>
            <a:r>
              <a:rPr lang="en-US" sz="2200" dirty="0" smtClean="0"/>
              <a:t>This model also works towards building a culture of learning in schools.</a:t>
            </a:r>
          </a:p>
          <a:p>
            <a:pPr marL="0" lvl="0" indent="0">
              <a:buNone/>
            </a:pPr>
            <a:endParaRPr lang="en-US" sz="2200" dirty="0" smtClean="0"/>
          </a:p>
          <a:p>
            <a:pPr lvl="0"/>
            <a:r>
              <a:rPr lang="en-US" sz="2200" dirty="0" smtClean="0"/>
              <a:t>The PCLs normally use collaborative tools such as:</a:t>
            </a:r>
          </a:p>
          <a:p>
            <a:pPr marL="461963" lvl="0" indent="0">
              <a:buNone/>
            </a:pPr>
            <a:r>
              <a:rPr lang="en-US" sz="2200" dirty="0" smtClean="0"/>
              <a:t>A- Learning circles</a:t>
            </a:r>
          </a:p>
          <a:p>
            <a:pPr marL="461963" lvl="0" indent="0">
              <a:buNone/>
            </a:pPr>
            <a:r>
              <a:rPr lang="en-US" sz="2200" dirty="0" smtClean="0"/>
              <a:t>B- Lesson study.</a:t>
            </a:r>
          </a:p>
          <a:p>
            <a:pPr marL="461963" lvl="0" indent="0">
              <a:buNone/>
            </a:pPr>
            <a:r>
              <a:rPr lang="en-US" sz="2200" dirty="0" smtClean="0"/>
              <a:t>C- Action Research </a:t>
            </a:r>
            <a:endParaRPr lang="en-US" sz="2200" dirty="0"/>
          </a:p>
          <a:p>
            <a:pPr marL="461963" lvl="0" indent="0">
              <a:buNone/>
            </a:pPr>
            <a:endParaRPr lang="en-US" sz="2200" dirty="0"/>
          </a:p>
          <a:p>
            <a:pPr lvl="0"/>
            <a:r>
              <a:rPr lang="en-US" sz="2200" dirty="0" smtClean="0"/>
              <a:t>In </a:t>
            </a:r>
            <a:r>
              <a:rPr lang="en-US" sz="2200" dirty="0"/>
              <a:t>Singapore PCLs are not </a:t>
            </a:r>
            <a:r>
              <a:rPr lang="en-US" sz="2200" dirty="0" smtClean="0"/>
              <a:t>rewarded  </a:t>
            </a:r>
            <a:r>
              <a:rPr lang="en-US" sz="2200" dirty="0"/>
              <a:t>so less </a:t>
            </a:r>
            <a:r>
              <a:rPr lang="en-US" sz="2200" dirty="0" smtClean="0"/>
              <a:t>incentivized than Shanghai.</a:t>
            </a:r>
            <a:endParaRPr lang="en-US" sz="22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6389052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95400"/>
            <a:ext cx="8134350" cy="4724400"/>
          </a:xfrm>
        </p:spPr>
        <p:txBody>
          <a:bodyPr>
            <a:noAutofit/>
          </a:bodyPr>
          <a:lstStyle/>
          <a:p>
            <a:pPr marL="0" lvl="0" indent="0">
              <a:buNone/>
            </a:pPr>
            <a:r>
              <a:rPr lang="en-US" sz="2400" u="sng" dirty="0" smtClean="0"/>
              <a:t>Shanghai:</a:t>
            </a:r>
          </a:p>
          <a:p>
            <a:pPr lvl="0"/>
            <a:r>
              <a:rPr lang="en-US" sz="2400" dirty="0" smtClean="0"/>
              <a:t>The Shanghai PCL model focuses on creating since 1957:</a:t>
            </a:r>
          </a:p>
          <a:p>
            <a:pPr lvl="0">
              <a:buFont typeface="Wingdings" panose="05000000000000000000" pitchFamily="2" charset="2"/>
              <a:buChar char="§"/>
            </a:pPr>
            <a:r>
              <a:rPr lang="en-US" sz="2400" dirty="0"/>
              <a:t> </a:t>
            </a:r>
            <a:r>
              <a:rPr lang="en-US" sz="2400" dirty="0" smtClean="0"/>
              <a:t>    Teaching research groups.</a:t>
            </a:r>
          </a:p>
          <a:p>
            <a:pPr lvl="0">
              <a:buFont typeface="Wingdings" panose="05000000000000000000" pitchFamily="2" charset="2"/>
              <a:buChar char="§"/>
            </a:pPr>
            <a:r>
              <a:rPr lang="en-US" sz="2400" dirty="0" smtClean="0"/>
              <a:t>Lesson preparation group in which teachers work together on lesson planning and peer observation. </a:t>
            </a:r>
          </a:p>
          <a:p>
            <a:pPr lvl="0">
              <a:buFont typeface="Wingdings" panose="05000000000000000000" pitchFamily="2" charset="2"/>
              <a:buChar char="§"/>
            </a:pPr>
            <a:r>
              <a:rPr lang="en-US" sz="2400" dirty="0" smtClean="0"/>
              <a:t>Three or more teachers form a subject teaching research group. They carry out research, draw conclusions, exchange teaching experience, improve professional standards and profiles.  </a:t>
            </a:r>
          </a:p>
          <a:p>
            <a:pPr lvl="0">
              <a:buFont typeface="Wingdings" panose="05000000000000000000" pitchFamily="2" charset="2"/>
              <a:buChar char="§"/>
            </a:pPr>
            <a:r>
              <a:rPr lang="en-US" sz="2400" dirty="0" smtClean="0"/>
              <a:t>Teacher research groups vary from 3-10.</a:t>
            </a:r>
          </a:p>
          <a:p>
            <a:pPr lvl="0">
              <a:buFont typeface="Wingdings" panose="05000000000000000000" pitchFamily="2" charset="2"/>
              <a:buChar char="§"/>
            </a:pPr>
            <a:r>
              <a:rPr lang="en-US" sz="2400" dirty="0" smtClean="0"/>
              <a:t>They meet once a week for about 2 hours to conduct research limited to their teaching ( teaching experience, new theories, exams, challenges) </a:t>
            </a:r>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7798581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95400"/>
            <a:ext cx="8134350" cy="4724400"/>
          </a:xfrm>
        </p:spPr>
        <p:txBody>
          <a:bodyPr>
            <a:noAutofit/>
          </a:bodyPr>
          <a:lstStyle/>
          <a:p>
            <a:pPr lvl="0">
              <a:buFont typeface="Wingdings" panose="05000000000000000000" pitchFamily="2" charset="2"/>
              <a:buChar char="§"/>
            </a:pPr>
            <a:r>
              <a:rPr lang="en-US" sz="2400" dirty="0" smtClean="0"/>
              <a:t>They have teaching research offices at the teacher training colleges as well as teacher research departments at the school level.</a:t>
            </a:r>
          </a:p>
          <a:p>
            <a:pPr marL="0" lvl="0" indent="0">
              <a:buNone/>
            </a:pPr>
            <a:endParaRPr lang="en-US" sz="2400" dirty="0" smtClean="0"/>
          </a:p>
          <a:p>
            <a:pPr lvl="0">
              <a:buFont typeface="Wingdings" panose="05000000000000000000" pitchFamily="2" charset="2"/>
              <a:buChar char="§"/>
            </a:pPr>
            <a:r>
              <a:rPr lang="en-US" sz="2400" dirty="0" smtClean="0"/>
              <a:t>They normally also study teaching concepts and publically and collaboratively prepare lessons.</a:t>
            </a:r>
          </a:p>
          <a:p>
            <a:pPr marL="0" lvl="0" indent="0">
              <a:buNone/>
            </a:pPr>
            <a:endParaRPr lang="en-US" sz="2400" dirty="0" smtClean="0"/>
          </a:p>
          <a:p>
            <a:pPr lvl="0">
              <a:buFont typeface="Wingdings" panose="05000000000000000000" pitchFamily="2" charset="2"/>
              <a:buChar char="§"/>
            </a:pPr>
            <a:r>
              <a:rPr lang="en-US" sz="2400" dirty="0" smtClean="0"/>
              <a:t>The PLCs as represented by teachers preparation groups and lesson preparation groups report their plans and achievement to the school on a regular basis. They also work with other activities. </a:t>
            </a:r>
          </a:p>
          <a:p>
            <a:pPr marL="0" lvl="0" indent="0">
              <a:buNone/>
            </a:pPr>
            <a:endParaRPr lang="en-US" sz="2400" dirty="0" smtClean="0"/>
          </a:p>
          <a:p>
            <a:pPr lvl="0">
              <a:buFont typeface="Wingdings" panose="05000000000000000000" pitchFamily="2" charset="2"/>
              <a:buChar char="§"/>
            </a:pPr>
            <a:r>
              <a:rPr lang="en-US" sz="2400" dirty="0" smtClean="0"/>
              <a:t>Teachers are appraised based on their participation in PCLs.</a:t>
            </a:r>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1700371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1832</TotalTime>
  <Words>863</Words>
  <Application>Microsoft Office PowerPoint</Application>
  <PresentationFormat>On-screen Show (4:3)</PresentationFormat>
  <Paragraphs>106</Paragraphs>
  <Slides>15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Times New Roman</vt:lpstr>
      <vt:lpstr>Wingdings</vt:lpstr>
      <vt:lpstr>Office Theme</vt:lpstr>
      <vt:lpstr>  School and University Partnership for Peer Communities of Learners  (SUP4PCL)   </vt:lpstr>
      <vt:lpstr>Peer Communities of Learners         (مجتمعات التعلم بين الأقران)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centra</cp:lastModifiedBy>
  <cp:revision>247</cp:revision>
  <cp:lastPrinted>2017-05-10T13:00:16Z</cp:lastPrinted>
  <dcterms:created xsi:type="dcterms:W3CDTF">2006-08-16T00:00:00Z</dcterms:created>
  <dcterms:modified xsi:type="dcterms:W3CDTF">2017-05-11T07:21:16Z</dcterms:modified>
</cp:coreProperties>
</file>