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322" r:id="rId2"/>
    <p:sldId id="288" r:id="rId3"/>
    <p:sldId id="323" r:id="rId4"/>
    <p:sldId id="324" r:id="rId5"/>
    <p:sldId id="326" r:id="rId6"/>
    <p:sldId id="327" r:id="rId7"/>
    <p:sldId id="328" r:id="rId8"/>
    <p:sldId id="28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88"/>
            <p14:sldId id="323"/>
            <p14:sldId id="324"/>
            <p14:sldId id="326"/>
            <p14:sldId id="327"/>
            <p14:sldId id="328"/>
          </p14:sldIdLst>
        </p14:section>
        <p14:section name="Untitled Section" id="{801B09C3-8D55-469E-A217-5168EC433790}">
          <p14:sldIdLst>
            <p14:sldId id="285"/>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autoAdjust="0"/>
    <p:restoredTop sz="90560" autoAdjust="0"/>
  </p:normalViewPr>
  <p:slideViewPr>
    <p:cSldViewPr>
      <p:cViewPr varScale="1">
        <p:scale>
          <a:sx n="79" d="100"/>
          <a:sy n="79" d="100"/>
        </p:scale>
        <p:origin x="-168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6/1/2017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Context, Synergy, Progress and Management </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International Management Meeting June 6</a:t>
            </a:r>
            <a:r>
              <a:rPr lang="en-US" sz="2400" b="1" baseline="30000" dirty="0" smtClean="0">
                <a:solidFill>
                  <a:srgbClr val="003399"/>
                </a:solidFill>
              </a:rPr>
              <a:t>th</a:t>
            </a:r>
            <a:r>
              <a:rPr lang="en-US" sz="2400" b="1" dirty="0" smtClean="0">
                <a:solidFill>
                  <a:srgbClr val="003399"/>
                </a:solidFill>
              </a:rPr>
              <a:t> -7</a:t>
            </a:r>
            <a:r>
              <a:rPr lang="en-US" sz="2400" b="1" baseline="30000" dirty="0" smtClean="0">
                <a:solidFill>
                  <a:srgbClr val="003399"/>
                </a:solidFill>
              </a:rPr>
              <a:t>th</a:t>
            </a:r>
            <a:r>
              <a:rPr lang="en-US" sz="2400" b="1" dirty="0" smtClean="0">
                <a:solidFill>
                  <a:srgbClr val="003399"/>
                </a:solidFill>
              </a:rPr>
              <a:t> ,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b="1" dirty="0" smtClean="0">
              <a:solidFill>
                <a:srgbClr val="003399"/>
              </a:solidFill>
            </a:endParaRPr>
          </a:p>
          <a:p>
            <a:pPr marL="0" indent="0" algn="ctr">
              <a:buNone/>
            </a:pPr>
            <a:r>
              <a:rPr lang="en-US" sz="2400" b="1" dirty="0" smtClean="0">
                <a:solidFill>
                  <a:srgbClr val="003399"/>
                </a:solidFill>
              </a:rPr>
              <a:t>Hosted by University of Leicester</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Context</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endParaRPr lang="en-US" sz="2400" dirty="0" smtClean="0"/>
          </a:p>
          <a:p>
            <a:pPr lvl="0"/>
            <a:r>
              <a:rPr lang="en-US" sz="2400" dirty="0" smtClean="0"/>
              <a:t>Centralization and style of governance: </a:t>
            </a:r>
          </a:p>
          <a:p>
            <a:pPr marL="0" lvl="0" indent="0">
              <a:buNone/>
            </a:pPr>
            <a:r>
              <a:rPr lang="en-US" sz="2400" dirty="0"/>
              <a:t> </a:t>
            </a:r>
            <a:r>
              <a:rPr lang="en-US" sz="2400" dirty="0" smtClean="0"/>
              <a:t>   -  Higher Education</a:t>
            </a:r>
          </a:p>
          <a:p>
            <a:pPr marL="0" lvl="0" indent="0">
              <a:buNone/>
            </a:pPr>
            <a:r>
              <a:rPr lang="en-US" sz="2400" dirty="0"/>
              <a:t> </a:t>
            </a:r>
            <a:r>
              <a:rPr lang="en-US" sz="2400" dirty="0" smtClean="0"/>
              <a:t>   -  Pre-University</a:t>
            </a:r>
          </a:p>
          <a:p>
            <a:pPr lvl="0"/>
            <a:r>
              <a:rPr lang="en-US" sz="2400" dirty="0" smtClean="0"/>
              <a:t>Rapid turnover since 2011 of officials. Change of ministries and officials. </a:t>
            </a:r>
          </a:p>
          <a:p>
            <a:pPr lvl="0"/>
            <a:r>
              <a:rPr lang="en-US" sz="2400" dirty="0" smtClean="0"/>
              <a:t>High level of security requests.</a:t>
            </a:r>
          </a:p>
          <a:p>
            <a:pPr lvl="0"/>
            <a:r>
              <a:rPr lang="en-US" sz="2400" dirty="0" smtClean="0"/>
              <a:t>High stake exam driven system based on rote memorization.</a:t>
            </a:r>
          </a:p>
          <a:p>
            <a:pPr lvl="0"/>
            <a:r>
              <a:rPr lang="en-US" sz="2400" dirty="0" smtClean="0"/>
              <a:t>Reform attempts/ strategic plans 2030</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marL="0" lvl="0" indent="0">
              <a:buNone/>
            </a:pPr>
            <a:endParaRPr lang="en-US" sz="2400" dirty="0" smtClean="0"/>
          </a:p>
          <a:p>
            <a:pPr lvl="0"/>
            <a:r>
              <a:rPr lang="en-US" sz="2400" dirty="0" smtClean="0"/>
              <a:t>Language and cultural barrier.</a:t>
            </a:r>
          </a:p>
          <a:p>
            <a:pPr lvl="0"/>
            <a:r>
              <a:rPr lang="en-US" sz="2400" dirty="0" smtClean="0"/>
              <a:t>Very little school-based research.</a:t>
            </a:r>
          </a:p>
          <a:p>
            <a:pPr lvl="0"/>
            <a:r>
              <a:rPr lang="en-US" sz="2400" dirty="0" smtClean="0"/>
              <a:t>Very little autonomy and respect for teachers.</a:t>
            </a:r>
          </a:p>
          <a:p>
            <a:pPr lvl="0"/>
            <a:r>
              <a:rPr lang="en-US" sz="2400" dirty="0" smtClean="0"/>
              <a:t>Teaching as a profession is very low on the scale.</a:t>
            </a:r>
          </a:p>
          <a:p>
            <a:pPr lvl="0"/>
            <a:r>
              <a:rPr lang="en-US" sz="2400" dirty="0" smtClean="0"/>
              <a:t>Inspectorship vs. assessment for learning and mentorship.</a:t>
            </a:r>
          </a:p>
          <a:p>
            <a:pPr lvl="0"/>
            <a:endParaRPr lang="en-US" sz="2400" dirty="0" smtClean="0"/>
          </a:p>
          <a:p>
            <a:pPr marL="0" lvl="0" indent="0">
              <a:buNone/>
            </a:pPr>
            <a:endParaRPr lang="en-US" sz="2400" dirty="0" smtClean="0"/>
          </a:p>
          <a:p>
            <a:pPr lvl="0">
              <a:buFont typeface="Courier New" panose="02070309020205020404" pitchFamily="49" charset="0"/>
              <a:buChar char="o"/>
            </a:pP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lgn="ctr">
              <a:buNone/>
            </a:pPr>
            <a:r>
              <a:rPr lang="en-US" sz="2400" dirty="0"/>
              <a:t> </a:t>
            </a:r>
            <a:r>
              <a:rPr lang="en-US" sz="4000" b="1" dirty="0" smtClean="0"/>
              <a:t>Synergy</a:t>
            </a:r>
            <a:r>
              <a:rPr lang="en-US" sz="4000" dirty="0" smtClean="0"/>
              <a:t> </a:t>
            </a:r>
            <a:endParaRPr lang="en-US" sz="4000" dirty="0"/>
          </a:p>
          <a:p>
            <a:pPr marL="0" lvl="0" indent="0">
              <a:buNone/>
            </a:pPr>
            <a:endParaRPr lang="en-US" sz="2400" dirty="0"/>
          </a:p>
          <a:p>
            <a:pPr lvl="0"/>
            <a:r>
              <a:rPr lang="en-US" sz="2400" dirty="0" smtClean="0"/>
              <a:t>CDFE</a:t>
            </a:r>
          </a:p>
          <a:p>
            <a:pPr lvl="0"/>
            <a:r>
              <a:rPr lang="en-US" sz="2400" dirty="0" smtClean="0"/>
              <a:t>ARAS</a:t>
            </a:r>
          </a:p>
          <a:p>
            <a:pPr lvl="0"/>
            <a:r>
              <a:rPr lang="en-US" sz="2400" dirty="0" smtClean="0"/>
              <a:t>Faculty of Education Reform</a:t>
            </a:r>
          </a:p>
          <a:p>
            <a:pPr lvl="0"/>
            <a:r>
              <a:rPr lang="en-US" sz="2400" dirty="0" smtClean="0"/>
              <a:t>Knowledge Bank</a:t>
            </a:r>
          </a:p>
          <a:p>
            <a:pPr lvl="0"/>
            <a:r>
              <a:rPr lang="en-US" sz="2400" dirty="0" smtClean="0"/>
              <a:t>Teacher First</a:t>
            </a:r>
          </a:p>
          <a:p>
            <a:pPr lvl="0"/>
            <a:r>
              <a:rPr lang="en-US" sz="2400" dirty="0" smtClean="0"/>
              <a:t>STEM schools</a:t>
            </a:r>
          </a:p>
          <a:p>
            <a:pPr lvl="0"/>
            <a:r>
              <a:rPr lang="en-US" sz="2400" dirty="0" smtClean="0"/>
              <a:t>Strategic Plan 2030</a:t>
            </a:r>
          </a:p>
          <a:p>
            <a:pPr lvl="0"/>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2312537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lgn="ctr">
              <a:buNone/>
            </a:pPr>
            <a:r>
              <a:rPr lang="en-US" sz="2400" dirty="0"/>
              <a:t> </a:t>
            </a:r>
            <a:r>
              <a:rPr lang="en-US" sz="4000" b="1" dirty="0" smtClean="0"/>
              <a:t>Progress</a:t>
            </a:r>
            <a:endParaRPr lang="en-US" sz="4000" b="1" dirty="0"/>
          </a:p>
          <a:p>
            <a:pPr marL="0" lvl="0" indent="0">
              <a:buNone/>
            </a:pPr>
            <a:endParaRPr lang="en-US" sz="2400" dirty="0"/>
          </a:p>
          <a:p>
            <a:pPr lvl="0"/>
            <a:r>
              <a:rPr lang="en-US" sz="2400" dirty="0" smtClean="0"/>
              <a:t>Team formation:</a:t>
            </a:r>
          </a:p>
          <a:p>
            <a:pPr marL="0" lvl="0" indent="0">
              <a:buNone/>
            </a:pPr>
            <a:r>
              <a:rPr lang="en-US" sz="2400" dirty="0"/>
              <a:t> </a:t>
            </a:r>
            <a:r>
              <a:rPr lang="en-US" sz="2400" dirty="0" smtClean="0"/>
              <a:t>      - Team members identified.</a:t>
            </a:r>
          </a:p>
          <a:p>
            <a:pPr marL="0" lvl="0" indent="0">
              <a:buNone/>
            </a:pPr>
            <a:r>
              <a:rPr lang="en-US" sz="2400" dirty="0"/>
              <a:t> </a:t>
            </a:r>
            <a:r>
              <a:rPr lang="en-US" sz="2400" dirty="0" smtClean="0"/>
              <a:t>      - Team building sessions.</a:t>
            </a:r>
          </a:p>
          <a:p>
            <a:pPr lvl="0"/>
            <a:r>
              <a:rPr lang="en-US" sz="2400" dirty="0" smtClean="0"/>
              <a:t>Schools identified</a:t>
            </a:r>
          </a:p>
          <a:p>
            <a:pPr lvl="0"/>
            <a:r>
              <a:rPr lang="en-US" sz="2400" dirty="0" smtClean="0"/>
              <a:t>Protocols- on their way</a:t>
            </a:r>
          </a:p>
          <a:p>
            <a:pPr lvl="0"/>
            <a:r>
              <a:rPr lang="en-US" sz="2400" dirty="0" smtClean="0"/>
              <a:t>Agreements signed.</a:t>
            </a:r>
          </a:p>
          <a:p>
            <a:pPr lvl="0"/>
            <a:r>
              <a:rPr lang="en-US" sz="2400" dirty="0" smtClean="0"/>
              <a:t>Training sessions ( April 2017)</a:t>
            </a:r>
          </a:p>
          <a:p>
            <a:pPr lvl="0"/>
            <a:r>
              <a:rPr lang="en-US" sz="2400" dirty="0" smtClean="0"/>
              <a:t>Local Management Meeting</a:t>
            </a:r>
          </a:p>
          <a:p>
            <a:pPr lvl="0"/>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331849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lgn="ctr">
              <a:buNone/>
            </a:pPr>
            <a:endParaRPr lang="en-US" sz="2400" dirty="0" smtClean="0"/>
          </a:p>
          <a:p>
            <a:pPr marL="0" indent="0" algn="ctr">
              <a:buNone/>
            </a:pPr>
            <a:r>
              <a:rPr lang="en-US" sz="2400" b="1" dirty="0" smtClean="0"/>
              <a:t>Progress (Continued …)</a:t>
            </a:r>
            <a:endParaRPr lang="en-US" sz="2400" b="1" dirty="0"/>
          </a:p>
          <a:p>
            <a:pPr marL="0" lvl="0" indent="0" algn="ctr">
              <a:buNone/>
            </a:pPr>
            <a:endParaRPr lang="en-US" sz="2400" dirty="0"/>
          </a:p>
          <a:p>
            <a:pPr marL="0" lvl="0" indent="0" algn="ctr">
              <a:buNone/>
            </a:pPr>
            <a:r>
              <a:rPr lang="en-US" sz="2400" dirty="0" smtClean="0"/>
              <a:t> </a:t>
            </a:r>
            <a:endParaRPr lang="en-US" sz="2400" dirty="0"/>
          </a:p>
          <a:p>
            <a:pPr lvl="0"/>
            <a:r>
              <a:rPr lang="en-US" sz="2400" dirty="0" smtClean="0"/>
              <a:t>Equipment</a:t>
            </a:r>
          </a:p>
          <a:p>
            <a:pPr lvl="0"/>
            <a:r>
              <a:rPr lang="en-US" sz="2400" dirty="0" smtClean="0"/>
              <a:t>Needs assessment</a:t>
            </a:r>
          </a:p>
          <a:p>
            <a:pPr lvl="0"/>
            <a:r>
              <a:rPr lang="en-US" sz="2400" dirty="0" smtClean="0"/>
              <a:t>Ethics guidelines</a:t>
            </a:r>
          </a:p>
          <a:p>
            <a:pPr lvl="0"/>
            <a:r>
              <a:rPr lang="en-US" sz="2400" dirty="0" smtClean="0"/>
              <a:t>Guidelines for approaching schools </a:t>
            </a:r>
          </a:p>
          <a:p>
            <a:pPr lvl="0"/>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555099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143000"/>
            <a:ext cx="8134350" cy="5029200"/>
          </a:xfrm>
        </p:spPr>
        <p:txBody>
          <a:bodyPr>
            <a:noAutofit/>
          </a:bodyPr>
          <a:lstStyle/>
          <a:p>
            <a:pPr marL="0" lvl="0" indent="0" algn="ctr">
              <a:buNone/>
            </a:pPr>
            <a:endParaRPr lang="en-US" sz="2400" dirty="0" smtClean="0"/>
          </a:p>
          <a:p>
            <a:pPr marL="0" indent="0" algn="ctr">
              <a:buNone/>
            </a:pPr>
            <a:r>
              <a:rPr lang="en-US" sz="4000" b="1" dirty="0" smtClean="0"/>
              <a:t>Management </a:t>
            </a:r>
            <a:endParaRPr lang="en-US" sz="4000" b="1" dirty="0"/>
          </a:p>
          <a:p>
            <a:pPr marL="0" lvl="0" indent="0" algn="ctr">
              <a:buNone/>
            </a:pPr>
            <a:r>
              <a:rPr lang="en-US" sz="2400" dirty="0" smtClean="0"/>
              <a:t> </a:t>
            </a:r>
            <a:endParaRPr lang="en-US" sz="2400" dirty="0"/>
          </a:p>
          <a:p>
            <a:pPr lvl="0"/>
            <a:r>
              <a:rPr lang="en-US" sz="2400" dirty="0" smtClean="0"/>
              <a:t>We are the ultimate point of Quality assurance for all activities.</a:t>
            </a:r>
          </a:p>
          <a:p>
            <a:pPr marL="0" lvl="0" indent="0">
              <a:buNone/>
            </a:pPr>
            <a:endParaRPr lang="en-US" sz="2400" dirty="0" smtClean="0"/>
          </a:p>
          <a:p>
            <a:pPr lvl="0"/>
            <a:r>
              <a:rPr lang="en-US" sz="2400" dirty="0" smtClean="0"/>
              <a:t>Flow of communication</a:t>
            </a:r>
          </a:p>
          <a:p>
            <a:pPr marL="0" lvl="0" indent="0">
              <a:buNone/>
            </a:pPr>
            <a:endParaRPr lang="en-US" sz="2400" dirty="0" smtClean="0"/>
          </a:p>
          <a:p>
            <a:pPr lvl="0"/>
            <a:r>
              <a:rPr lang="en-US" sz="2400" dirty="0" smtClean="0"/>
              <a:t>Point of ultimate coordination (See Management report and agreements).</a:t>
            </a:r>
          </a:p>
          <a:p>
            <a:pPr marL="0" lvl="0" indent="0">
              <a:buNone/>
            </a:pPr>
            <a:endParaRPr lang="en-US" sz="2400" dirty="0" smtClean="0"/>
          </a:p>
          <a:p>
            <a:pPr lvl="0"/>
            <a:r>
              <a:rPr lang="en-US" sz="2400" dirty="0" smtClean="0"/>
              <a:t>EU </a:t>
            </a:r>
            <a:r>
              <a:rPr lang="en-US" sz="2400" dirty="0" smtClean="0"/>
              <a:t>financial focal </a:t>
            </a:r>
            <a:r>
              <a:rPr lang="en-US" sz="2400" dirty="0" smtClean="0"/>
              <a:t>persons and status of expenditure. </a:t>
            </a:r>
          </a:p>
          <a:p>
            <a:pPr lvl="0"/>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3447916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1857</TotalTime>
  <Words>249</Words>
  <Application>Microsoft Office PowerPoint</Application>
  <PresentationFormat>On-screen Show (4:3)</PresentationFormat>
  <Paragraphs>80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School and University Partnership for Peer Communities of Learners  (SUP4PCL)   </vt:lpstr>
      <vt:lpstr>Context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257</cp:revision>
  <cp:lastPrinted>2017-05-10T11:31:39Z</cp:lastPrinted>
  <dcterms:created xsi:type="dcterms:W3CDTF">2006-08-16T00:00:00Z</dcterms:created>
  <dcterms:modified xsi:type="dcterms:W3CDTF">2017-06-01T08:56:42Z</dcterms:modified>
</cp:coreProperties>
</file>