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8"/>
  </p:notesMasterIdLst>
  <p:sldIdLst>
    <p:sldId id="322" r:id="rId2"/>
    <p:sldId id="329" r:id="rId3"/>
    <p:sldId id="330" r:id="rId4"/>
    <p:sldId id="331" r:id="rId5"/>
    <p:sldId id="332" r:id="rId6"/>
    <p:sldId id="28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95AE91C-817A-4107-84DC-71503BDDBE68}">
          <p14:sldIdLst>
            <p14:sldId id="322"/>
            <p14:sldId id="329"/>
            <p14:sldId id="330"/>
            <p14:sldId id="331"/>
            <p14:sldId id="332"/>
          </p14:sldIdLst>
        </p14:section>
        <p14:section name="Untitled Section" id="{801B09C3-8D55-469E-A217-5168EC433790}">
          <p14:sldIdLst>
            <p14:sldId id="2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A2"/>
    <a:srgbClr val="003399"/>
    <a:srgbClr val="E7EFEC"/>
    <a:srgbClr val="CCE0D6"/>
    <a:srgbClr val="C3DFD2"/>
    <a:srgbClr val="99CCFF"/>
    <a:srgbClr val="0099CC"/>
    <a:srgbClr val="3366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1" autoAdjust="0"/>
    <p:restoredTop sz="93717" autoAdjust="0"/>
  </p:normalViewPr>
  <p:slideViewPr>
    <p:cSldViewPr>
      <p:cViewPr varScale="1">
        <p:scale>
          <a:sx n="85" d="100"/>
          <a:sy n="85" d="100"/>
        </p:scale>
        <p:origin x="161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DB6E4-AF3F-4783-90B1-ADD75CC30438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CBBA4-8F2A-4769-AEFE-251EBE3B2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43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CCBBA4-8F2A-4769-AEFE-251EBE3B2C1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208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96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25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89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1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240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0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96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06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1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36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81" y="1447800"/>
            <a:ext cx="8362950" cy="12192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School and University Partnership for Peer Communities of Learners 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(SUP4PCL)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003399"/>
                </a:solidFill>
              </a:rPr>
              <a:t/>
            </a:r>
            <a:br>
              <a:rPr lang="en-US" sz="2800" b="1" dirty="0" smtClean="0">
                <a:solidFill>
                  <a:srgbClr val="003399"/>
                </a:solidFill>
              </a:rPr>
            </a:br>
            <a:endParaRPr lang="en-US" sz="2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2362200"/>
            <a:ext cx="8134350" cy="3886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2400" b="1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rgbClr val="003399"/>
                </a:solidFill>
              </a:rPr>
              <a:t>Project number: </a:t>
            </a:r>
            <a:endParaRPr lang="en-US" sz="2400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3399"/>
                </a:solidFill>
              </a:rPr>
              <a:t> </a:t>
            </a:r>
            <a:r>
              <a:rPr lang="en-US" sz="2000" b="1" dirty="0" smtClean="0">
                <a:solidFill>
                  <a:srgbClr val="003399"/>
                </a:solidFill>
              </a:rPr>
              <a:t>573660-EPP-1-2016-1-EG-EPPKA2-CBHE-JP (2016-2516/001-001)</a:t>
            </a:r>
            <a:endParaRPr lang="en-US" sz="2400" b="1" dirty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3399"/>
                </a:solidFill>
              </a:rPr>
              <a:t>Assessment Report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003399"/>
                </a:solidFill>
              </a:rPr>
              <a:t/>
            </a:r>
            <a:br>
              <a:rPr lang="en-US" sz="2400" b="1" dirty="0">
                <a:solidFill>
                  <a:srgbClr val="003399"/>
                </a:solidFill>
              </a:rPr>
            </a:br>
            <a:r>
              <a:rPr lang="en-US" sz="2400" b="1" dirty="0" smtClean="0">
                <a:solidFill>
                  <a:srgbClr val="003399"/>
                </a:solidFill>
              </a:rPr>
              <a:t>Fifth Local Management Meeting June 26</a:t>
            </a:r>
            <a:r>
              <a:rPr lang="en-US" sz="2400" b="1" baseline="30000" dirty="0" smtClean="0">
                <a:solidFill>
                  <a:srgbClr val="003399"/>
                </a:solidFill>
              </a:rPr>
              <a:t>th</a:t>
            </a:r>
            <a:r>
              <a:rPr lang="en-US" sz="2400" b="1" dirty="0" smtClean="0">
                <a:solidFill>
                  <a:srgbClr val="003399"/>
                </a:solidFill>
              </a:rPr>
              <a:t>, 2018</a:t>
            </a:r>
            <a:r>
              <a:rPr lang="en-US" sz="2400" b="1" dirty="0">
                <a:solidFill>
                  <a:srgbClr val="003399"/>
                </a:solidFill>
              </a:rPr>
              <a:t/>
            </a:r>
            <a:br>
              <a:rPr lang="en-US" sz="2400" b="1" dirty="0">
                <a:solidFill>
                  <a:srgbClr val="003399"/>
                </a:solidFill>
              </a:rPr>
            </a:br>
            <a:r>
              <a:rPr lang="en-US" sz="2400" b="1" dirty="0">
                <a:solidFill>
                  <a:srgbClr val="003399"/>
                </a:solidFill>
              </a:rPr>
              <a:t>The American University in </a:t>
            </a:r>
            <a:r>
              <a:rPr lang="en-US" sz="2400" b="1" dirty="0" smtClean="0">
                <a:solidFill>
                  <a:srgbClr val="003399"/>
                </a:solidFill>
              </a:rPr>
              <a:t>Cairo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910" y="6119336"/>
            <a:ext cx="9067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rgbClr val="003399"/>
                </a:solidFill>
              </a:rPr>
              <a:t>"This project has been funded with support from the European Commission. This presentation </a:t>
            </a:r>
            <a:r>
              <a:rPr lang="en-US" sz="1200" i="1" dirty="0" smtClean="0">
                <a:solidFill>
                  <a:srgbClr val="003399"/>
                </a:solidFill>
              </a:rPr>
              <a:t>reflects the views only of the </a:t>
            </a:r>
            <a:r>
              <a:rPr lang="en-US" sz="1200" i="1" dirty="0">
                <a:solidFill>
                  <a:srgbClr val="003399"/>
                </a:solidFill>
              </a:rPr>
              <a:t>author, and the Commission cannot be held responsible for any use which may be made of the information contained therein</a:t>
            </a:r>
            <a:r>
              <a:rPr lang="en-US" sz="3600" dirty="0"/>
              <a:t/>
            </a:r>
            <a:br>
              <a:rPr lang="en-US" sz="36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37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81" y="1072954"/>
            <a:ext cx="8362950" cy="829113"/>
          </a:xfrm>
        </p:spPr>
        <p:txBody>
          <a:bodyPr>
            <a:noAutofit/>
          </a:bodyPr>
          <a:lstStyle/>
          <a:p>
            <a:pPr lvl="0" algn="ctr"/>
            <a:r>
              <a:rPr lang="en-US" sz="3200" b="1" u="sng" dirty="0" smtClean="0">
                <a:latin typeface="Cambria" panose="02040503050406030204" pitchFamily="18" charset="0"/>
              </a:rPr>
              <a:t>Assessment Report</a:t>
            </a:r>
            <a:endParaRPr lang="en-US" sz="3200" b="1" u="sng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723" y="1859339"/>
            <a:ext cx="8134350" cy="467436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161389"/>
              </p:ext>
            </p:extLst>
          </p:nvPr>
        </p:nvGraphicFramePr>
        <p:xfrm>
          <a:off x="457200" y="1902067"/>
          <a:ext cx="8148130" cy="4484033"/>
        </p:xfrm>
        <a:graphic>
          <a:graphicData uri="http://schemas.openxmlformats.org/drawingml/2006/table">
            <a:tbl>
              <a:tblPr firstRow="1" firstCol="1" bandRow="1"/>
              <a:tblGrid>
                <a:gridCol w="4150264">
                  <a:extLst>
                    <a:ext uri="{9D8B030D-6E8A-4147-A177-3AD203B41FA5}">
                      <a16:colId xmlns:a16="http://schemas.microsoft.com/office/drawing/2014/main" val="2483696322"/>
                    </a:ext>
                  </a:extLst>
                </a:gridCol>
                <a:gridCol w="3997866">
                  <a:extLst>
                    <a:ext uri="{9D8B030D-6E8A-4147-A177-3AD203B41FA5}">
                      <a16:colId xmlns:a16="http://schemas.microsoft.com/office/drawing/2014/main" val="2176188025"/>
                    </a:ext>
                  </a:extLst>
                </a:gridCol>
              </a:tblGrid>
              <a:tr h="347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Positive Results (+)</a:t>
                      </a:r>
                      <a:endParaRPr lang="en-GB" sz="1600" b="1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Areas needing improvement (-)</a:t>
                      </a:r>
                      <a:endParaRPr lang="en-GB" sz="1600" b="1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4716252"/>
                  </a:ext>
                </a:extLst>
              </a:tr>
              <a:tr h="1784154"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 The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MOU that was signed between AUC and two ministries to foster the sustainability of the school university partnership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 School 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visit reports and baseline reports are of poor quality and do not follow a common structure and </a:t>
                      </a: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template. While some replies</a:t>
                      </a:r>
                      <a:r>
                        <a:rPr lang="en-US" sz="1600" baseline="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include valuable information others do not provide any information to be usable in the context of the project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0758207"/>
                  </a:ext>
                </a:extLst>
              </a:tr>
              <a:tr h="327293"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 Respecting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 work plan and timelines 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</a:t>
                      </a:r>
                      <a:r>
                        <a:rPr lang="en-US" sz="1600" baseline="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Online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presence is absent  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1546771"/>
                  </a:ext>
                </a:extLst>
              </a:tr>
              <a:tr h="674970"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 Teams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established and partnership well-functioning 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</a:t>
                      </a:r>
                      <a:r>
                        <a:rPr lang="en-US" sz="1600" baseline="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quality report needs improvement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1045761"/>
                  </a:ext>
                </a:extLst>
              </a:tr>
              <a:tr h="1022646"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 Management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structure in </a:t>
                      </a: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place</a:t>
                      </a:r>
                      <a:r>
                        <a:rPr lang="en-GB" sz="1600" baseline="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</a:t>
                      </a: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ith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prominent role of women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 The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dissemination plan needs to be redone (although it </a:t>
                      </a: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was not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mandatory)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1330796"/>
                  </a:ext>
                </a:extLst>
              </a:tr>
              <a:tr h="327293">
                <a:tc>
                  <a:txBody>
                    <a:bodyPr/>
                    <a:lstStyle/>
                    <a:p>
                      <a:pPr marL="0" lvl="0" indent="0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 Cooperation </a:t>
                      </a: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with schools established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37077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443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2286000"/>
            <a:ext cx="8134350" cy="467436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763534"/>
              </p:ext>
            </p:extLst>
          </p:nvPr>
        </p:nvGraphicFramePr>
        <p:xfrm>
          <a:off x="152400" y="1418398"/>
          <a:ext cx="8839200" cy="618286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946400">
                  <a:extLst>
                    <a:ext uri="{9D8B030D-6E8A-4147-A177-3AD203B41FA5}">
                      <a16:colId xmlns:a16="http://schemas.microsoft.com/office/drawing/2014/main" val="4242256795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697895855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3065093846"/>
                    </a:ext>
                  </a:extLst>
                </a:gridCol>
              </a:tblGrid>
              <a:tr h="21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Area of intervention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Action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Timeline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0615853"/>
                  </a:ext>
                </a:extLst>
              </a:tr>
              <a:tr h="1900175">
                <a:tc>
                  <a:txBody>
                    <a:bodyPr/>
                    <a:lstStyle/>
                    <a:p>
                      <a:r>
                        <a:rPr lang="en-GB" sz="1800" b="1" dirty="0" smtClean="0">
                          <a:latin typeface="Cambria" panose="02040503050406030204" pitchFamily="18" charset="0"/>
                        </a:rPr>
                        <a:t>1)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Informing partners about the recent EU assessment </a:t>
                      </a:r>
                      <a:endParaRPr lang="en-GB" sz="1800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The agenda of the upcoming local management meeting has a slot to discuss the issue</a:t>
                      </a: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endParaRPr lang="en-US" sz="1400" b="1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The agenda for the extraordinary international management meeting will have an agenda item to discuss</a:t>
                      </a:r>
                      <a:endParaRPr lang="en-GB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June 26, 2018</a:t>
                      </a:r>
                      <a:endParaRPr lang="en-GB" sz="14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4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4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4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End August , 2018</a:t>
                      </a:r>
                      <a:endParaRPr lang="en-GB" sz="14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(Depending on the consent and availability of Partners. Another option might be on Video conference)</a:t>
                      </a:r>
                      <a:endParaRPr lang="en-GB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624068"/>
                  </a:ext>
                </a:extLst>
              </a:tr>
              <a:tr h="2993196">
                <a:tc>
                  <a:txBody>
                    <a:bodyPr/>
                    <a:lstStyle/>
                    <a:p>
                      <a:r>
                        <a:rPr lang="en-GB" sz="1800" b="1" dirty="0" smtClean="0">
                          <a:latin typeface="Cambria" panose="02040503050406030204" pitchFamily="18" charset="0"/>
                        </a:rPr>
                        <a:t>2)</a:t>
                      </a:r>
                      <a:r>
                        <a:rPr lang="en-GB" sz="1800" b="1" baseline="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Harmonizing data collection and adding rigor to the methodology</a:t>
                      </a:r>
                      <a:endParaRPr lang="en-GB" sz="1800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 rtl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Baseline reports repeated in accordance to the existing templates 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Case studies with twinning arrangements observe the templates 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Quality plan reviewed and improved 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Leicester required to present some more templates around institutional reform at </a:t>
                      </a:r>
                      <a:r>
                        <a:rPr lang="en-US" sz="1400" b="1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FOE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Leicester to validate methodology and templates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October/November 2018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Ongoing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September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b="1" dirty="0" smtClean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August </a:t>
                      </a: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and October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5943418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 flipH="1">
            <a:off x="1828800" y="990600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latin typeface="Cambria" panose="02040503050406030204" pitchFamily="18" charset="0"/>
              </a:rPr>
              <a:t>Work Plan</a:t>
            </a:r>
            <a:endParaRPr lang="en-US" sz="24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34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2286000"/>
            <a:ext cx="8134350" cy="467436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44528"/>
              </p:ext>
            </p:extLst>
          </p:nvPr>
        </p:nvGraphicFramePr>
        <p:xfrm>
          <a:off x="152400" y="1062257"/>
          <a:ext cx="8839200" cy="533795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946400">
                  <a:extLst>
                    <a:ext uri="{9D8B030D-6E8A-4147-A177-3AD203B41FA5}">
                      <a16:colId xmlns:a16="http://schemas.microsoft.com/office/drawing/2014/main" val="4242256795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697895855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3065093846"/>
                    </a:ext>
                  </a:extLst>
                </a:gridCol>
              </a:tblGrid>
              <a:tr h="2094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Area of intervention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Action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Timeline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0615853"/>
                  </a:ext>
                </a:extLst>
              </a:tr>
              <a:tr h="2133481">
                <a:tc>
                  <a:txBody>
                    <a:bodyPr/>
                    <a:lstStyle/>
                    <a:p>
                      <a:r>
                        <a:rPr lang="en-GB" sz="1800" b="1" dirty="0" smtClean="0">
                          <a:latin typeface="Cambria" panose="02040503050406030204" pitchFamily="18" charset="0"/>
                        </a:rPr>
                        <a:t>3)</a:t>
                      </a:r>
                      <a:r>
                        <a:rPr lang="en-GB" sz="1800" b="1" baseline="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Consolidating on line presence</a:t>
                      </a:r>
                      <a:endParaRPr lang="en-GB" sz="1800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Training on the website operation </a:t>
                      </a:r>
                      <a:endParaRPr lang="en-GB" sz="1800" b="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endParaRPr lang="en-GB" sz="1800" b="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Formal launch of website</a:t>
                      </a:r>
                    </a:p>
                    <a:p>
                      <a:pPr marL="0" lvl="0" indent="0" rtl="0">
                        <a:buFont typeface="Arial" panose="020B0604020202020204" pitchFamily="34" charset="0"/>
                        <a:buNone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Migrating all materials from other media to website </a:t>
                      </a:r>
                      <a:endParaRPr lang="en-GB" sz="18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June 28, 2018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Mid July, 2018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End August, 2018</a:t>
                      </a:r>
                      <a:endParaRPr lang="en-GB" sz="18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624068"/>
                  </a:ext>
                </a:extLst>
              </a:tr>
              <a:tr h="2462166">
                <a:tc>
                  <a:txBody>
                    <a:bodyPr/>
                    <a:lstStyle/>
                    <a:p>
                      <a:r>
                        <a:rPr lang="en-GB" sz="1800" b="1" dirty="0" smtClean="0">
                          <a:latin typeface="Cambria" panose="02040503050406030204" pitchFamily="18" charset="0"/>
                        </a:rPr>
                        <a:t>4)</a:t>
                      </a:r>
                      <a:r>
                        <a:rPr lang="en-GB" sz="1800" b="1" baseline="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Visibility and dissemination </a:t>
                      </a:r>
                      <a:endParaRPr lang="en-GB" sz="1800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Visibility plan revised</a:t>
                      </a:r>
                      <a:endParaRPr lang="en-GB" sz="1800" b="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endParaRPr lang="en-GB" sz="1800" b="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Project logo produced (attached)</a:t>
                      </a:r>
                      <a:endParaRPr lang="en-GB" sz="1800" b="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endParaRPr lang="en-GB" sz="1800" b="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Three related articles produced in the press </a:t>
                      </a:r>
                      <a:r>
                        <a:rPr lang="en-US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September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June 20, 2018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endParaRPr lang="en-US" sz="1800" b="1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June 2018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5943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026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2286000"/>
            <a:ext cx="8134350" cy="467436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059166"/>
              </p:ext>
            </p:extLst>
          </p:nvPr>
        </p:nvGraphicFramePr>
        <p:xfrm>
          <a:off x="76200" y="990601"/>
          <a:ext cx="8915400" cy="586739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4242256795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697895855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3065093846"/>
                    </a:ext>
                  </a:extLst>
                </a:gridCol>
              </a:tblGrid>
              <a:tr h="2884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Area of intervention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Action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Timeline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0615853"/>
                  </a:ext>
                </a:extLst>
              </a:tr>
              <a:tr h="2956594">
                <a:tc>
                  <a:txBody>
                    <a:bodyPr/>
                    <a:lstStyle/>
                    <a:p>
                      <a:r>
                        <a:rPr lang="en-GB" sz="1800" b="1" dirty="0" smtClean="0">
                          <a:latin typeface="Cambria" panose="02040503050406030204" pitchFamily="18" charset="0"/>
                        </a:rPr>
                        <a:t>5)</a:t>
                      </a:r>
                      <a:r>
                        <a:rPr lang="en-GB" sz="1800" b="1" baseline="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AUC intensified coordination </a:t>
                      </a:r>
                      <a:endParaRPr lang="en-GB" sz="1800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Schedule for AUC presence agreed upon</a:t>
                      </a:r>
                      <a:endParaRPr lang="en-GB" sz="1600" b="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AUC intensive presence in schools and FOEs</a:t>
                      </a:r>
                      <a:endParaRPr lang="en-GB" sz="1600" b="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Involving graduate students from AUC in the field </a:t>
                      </a:r>
                      <a:endParaRPr lang="en-GB" sz="1600" b="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Course release obtained for the PI through a professional leave to focus on the project </a:t>
                      </a:r>
                      <a:endParaRPr lang="en-GB" sz="16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June 26, 2018 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July----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September --------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January 2019 --------</a:t>
                      </a:r>
                      <a:endParaRPr lang="en-GB" sz="16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624068"/>
                  </a:ext>
                </a:extLst>
              </a:tr>
              <a:tr h="2622347">
                <a:tc>
                  <a:txBody>
                    <a:bodyPr/>
                    <a:lstStyle/>
                    <a:p>
                      <a:r>
                        <a:rPr lang="en-GB" sz="1800" b="1" dirty="0" smtClean="0">
                          <a:latin typeface="Cambria" panose="02040503050406030204" pitchFamily="18" charset="0"/>
                        </a:rPr>
                        <a:t>6)</a:t>
                      </a:r>
                      <a:r>
                        <a:rPr lang="en-GB" sz="1800" b="1" baseline="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EU partner's greater involvement </a:t>
                      </a:r>
                      <a:endParaRPr lang="en-GB" sz="1800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EU partners are closely engaged in a twinning process with Egyptian Universities  which should continue beyond the life of the project </a:t>
                      </a:r>
                      <a:endParaRPr lang="en-GB" sz="1600" b="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Agenda item in the forthcoming management meetings</a:t>
                      </a:r>
                      <a:r>
                        <a:rPr lang="en-US" sz="16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February 2018 ---------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 June - August</a:t>
                      </a:r>
                      <a:r>
                        <a:rPr lang="en-US" sz="1600" b="1" dirty="0">
                          <a:effectLst/>
                          <a:latin typeface="Cambria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5943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564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 algn="ctr">
              <a:buNone/>
            </a:pPr>
            <a:endParaRPr lang="en-US" sz="8800" dirty="0" smtClean="0"/>
          </a:p>
          <a:p>
            <a:pPr marL="137160" indent="0" algn="ctr">
              <a:buNone/>
            </a:pPr>
            <a:r>
              <a:rPr lang="en-US" sz="8800" dirty="0" smtClean="0">
                <a:solidFill>
                  <a:srgbClr val="003399"/>
                </a:solidFill>
              </a:rPr>
              <a:t>Thank You</a:t>
            </a:r>
          </a:p>
          <a:p>
            <a:pPr marL="137160" indent="0" algn="ctr">
              <a:buNone/>
            </a:pPr>
            <a:endParaRPr lang="ar-EG" sz="8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27710" y="0"/>
            <a:ext cx="9171709" cy="1219200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3000375" y="829113"/>
            <a:ext cx="28956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8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3054</TotalTime>
  <Words>434</Words>
  <Application>Microsoft Office PowerPoint</Application>
  <PresentationFormat>On-screen Show (4:3)</PresentationFormat>
  <Paragraphs>128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</vt:lpstr>
      <vt:lpstr>Office Theme</vt:lpstr>
      <vt:lpstr>  School and University Partnership for Peer Communities of Learners  (SUP4PCL)   </vt:lpstr>
      <vt:lpstr>Assessment Report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AUC</dc:creator>
  <cp:lastModifiedBy>AUC</cp:lastModifiedBy>
  <cp:revision>301</cp:revision>
  <cp:lastPrinted>2018-06-25T10:03:50Z</cp:lastPrinted>
  <dcterms:created xsi:type="dcterms:W3CDTF">2006-08-16T00:00:00Z</dcterms:created>
  <dcterms:modified xsi:type="dcterms:W3CDTF">2018-06-25T10:04:00Z</dcterms:modified>
</cp:coreProperties>
</file>