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0"/>
  </p:notesMasterIdLst>
  <p:sldIdLst>
    <p:sldId id="322" r:id="rId2"/>
    <p:sldId id="324" r:id="rId3"/>
    <p:sldId id="327" r:id="rId4"/>
    <p:sldId id="329" r:id="rId5"/>
    <p:sldId id="328" r:id="rId6"/>
    <p:sldId id="331" r:id="rId7"/>
    <p:sldId id="332" r:id="rId8"/>
    <p:sldId id="330" r:id="rId9"/>
    <p:sldId id="334" r:id="rId10"/>
    <p:sldId id="335" r:id="rId11"/>
    <p:sldId id="337" r:id="rId12"/>
    <p:sldId id="338" r:id="rId13"/>
    <p:sldId id="339" r:id="rId14"/>
    <p:sldId id="340" r:id="rId15"/>
    <p:sldId id="341" r:id="rId16"/>
    <p:sldId id="342" r:id="rId17"/>
    <p:sldId id="343" r:id="rId18"/>
    <p:sldId id="28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95AE91C-817A-4107-84DC-71503BDDBE68}">
          <p14:sldIdLst>
            <p14:sldId id="322"/>
            <p14:sldId id="324"/>
            <p14:sldId id="327"/>
            <p14:sldId id="329"/>
            <p14:sldId id="328"/>
            <p14:sldId id="331"/>
            <p14:sldId id="332"/>
            <p14:sldId id="330"/>
            <p14:sldId id="334"/>
            <p14:sldId id="335"/>
            <p14:sldId id="337"/>
            <p14:sldId id="338"/>
            <p14:sldId id="339"/>
            <p14:sldId id="340"/>
            <p14:sldId id="341"/>
            <p14:sldId id="342"/>
            <p14:sldId id="343"/>
          </p14:sldIdLst>
        </p14:section>
        <p14:section name="Untitled Section" id="{801B09C3-8D55-469E-A217-5168EC433790}">
          <p14:sldIdLst>
            <p14:sldId id="28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005DA2"/>
    <a:srgbClr val="003399"/>
    <a:srgbClr val="E7EFEC"/>
    <a:srgbClr val="CCE0D6"/>
    <a:srgbClr val="C3DFD2"/>
    <a:srgbClr val="99CCFF"/>
    <a:srgbClr val="0099CC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29" autoAdjust="0"/>
    <p:restoredTop sz="90560" autoAdjust="0"/>
  </p:normalViewPr>
  <p:slideViewPr>
    <p:cSldViewPr>
      <p:cViewPr varScale="1">
        <p:scale>
          <a:sx n="82" d="100"/>
          <a:sy n="82" d="100"/>
        </p:scale>
        <p:origin x="170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1DB6E4-AF3F-4783-90B1-ADD75CC30438}" type="datetimeFigureOut">
              <a:rPr lang="en-US" smtClean="0"/>
              <a:t>6/13/2018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CCBBA4-8F2A-4769-AEFE-251EBE3B2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643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196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525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89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51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240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305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196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48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906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16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838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036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381" y="1447800"/>
            <a:ext cx="8362950" cy="12192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>
                <a:solidFill>
                  <a:srgbClr val="CC0000"/>
                </a:solidFill>
              </a:rPr>
              <a:t/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/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>School and University Partnership for Peer Communities of Learners </a:t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>(SUP4PCL)</a:t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/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003399"/>
                </a:solidFill>
              </a:rPr>
              <a:t/>
            </a:r>
            <a:br>
              <a:rPr lang="en-US" sz="2800" b="1" dirty="0" smtClean="0">
                <a:solidFill>
                  <a:srgbClr val="003399"/>
                </a:solidFill>
              </a:rPr>
            </a:br>
            <a:endParaRPr lang="en-US" sz="28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81" y="2514600"/>
            <a:ext cx="8025319" cy="35052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US" sz="2400" b="1" dirty="0" smtClean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400" dirty="0">
                <a:solidFill>
                  <a:srgbClr val="003399"/>
                </a:solidFill>
              </a:rPr>
              <a:t>Project number: </a:t>
            </a:r>
            <a:endParaRPr lang="en-US" sz="2400" dirty="0" smtClean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400" b="1" dirty="0" smtClean="0">
                <a:solidFill>
                  <a:srgbClr val="003399"/>
                </a:solidFill>
              </a:rPr>
              <a:t> </a:t>
            </a:r>
            <a:r>
              <a:rPr lang="en-US" sz="2000" b="1" dirty="0" smtClean="0">
                <a:solidFill>
                  <a:srgbClr val="003399"/>
                </a:solidFill>
              </a:rPr>
              <a:t>573660-EPP-1-2016-1-EG-EPPKA2-CBHE-JP (2016-2516/001-001)</a:t>
            </a:r>
            <a:endParaRPr lang="en-US" sz="2400" b="1" dirty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400" b="1" dirty="0" smtClean="0">
                <a:solidFill>
                  <a:srgbClr val="003399"/>
                </a:solidFill>
              </a:rPr>
              <a:t>Principles for Teacher Education </a:t>
            </a:r>
          </a:p>
          <a:p>
            <a:pPr marL="0" indent="0" algn="ctr">
              <a:buNone/>
            </a:pPr>
            <a:r>
              <a:rPr lang="en-US" sz="2400" b="1" dirty="0" smtClean="0">
                <a:solidFill>
                  <a:srgbClr val="003399"/>
                </a:solidFill>
              </a:rPr>
              <a:t>Prof. </a:t>
            </a:r>
            <a:r>
              <a:rPr lang="en-US" sz="2400" b="1" dirty="0" err="1" smtClean="0">
                <a:solidFill>
                  <a:srgbClr val="003399"/>
                </a:solidFill>
              </a:rPr>
              <a:t>Malak</a:t>
            </a:r>
            <a:r>
              <a:rPr lang="en-US" sz="2400" b="1" dirty="0" smtClean="0">
                <a:solidFill>
                  <a:srgbClr val="003399"/>
                </a:solidFill>
              </a:rPr>
              <a:t> </a:t>
            </a:r>
            <a:r>
              <a:rPr lang="en-US" sz="2400" b="1" dirty="0" err="1" smtClean="0">
                <a:solidFill>
                  <a:srgbClr val="003399"/>
                </a:solidFill>
              </a:rPr>
              <a:t>Zaalouk</a:t>
            </a:r>
            <a:endParaRPr lang="en-US" sz="2400" b="1" dirty="0" smtClean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400" b="1" dirty="0">
                <a:solidFill>
                  <a:srgbClr val="003399"/>
                </a:solidFill>
              </a:rPr>
              <a:t/>
            </a:r>
            <a:br>
              <a:rPr lang="en-US" sz="2400" b="1" dirty="0">
                <a:solidFill>
                  <a:srgbClr val="003399"/>
                </a:solidFill>
              </a:rPr>
            </a:br>
            <a:r>
              <a:rPr lang="en-US" sz="2400" b="1" dirty="0" smtClean="0">
                <a:solidFill>
                  <a:srgbClr val="003399"/>
                </a:solidFill>
              </a:rPr>
              <a:t>Fifth Local Management Meeting June 26</a:t>
            </a:r>
            <a:r>
              <a:rPr lang="en-US" sz="2400" b="1" baseline="30000" dirty="0" smtClean="0">
                <a:solidFill>
                  <a:srgbClr val="003399"/>
                </a:solidFill>
              </a:rPr>
              <a:t>th</a:t>
            </a:r>
            <a:r>
              <a:rPr lang="en-US" sz="2400" b="1" dirty="0" smtClean="0">
                <a:solidFill>
                  <a:srgbClr val="003399"/>
                </a:solidFill>
              </a:rPr>
              <a:t> , 2018</a:t>
            </a:r>
            <a:r>
              <a:rPr lang="en-US" sz="2400" b="1" dirty="0">
                <a:solidFill>
                  <a:srgbClr val="003399"/>
                </a:solidFill>
              </a:rPr>
              <a:t/>
            </a:r>
            <a:br>
              <a:rPr lang="en-US" sz="2400" b="1" dirty="0">
                <a:solidFill>
                  <a:srgbClr val="003399"/>
                </a:solidFill>
              </a:rPr>
            </a:br>
            <a:r>
              <a:rPr lang="en-US" sz="2400" b="1" dirty="0">
                <a:solidFill>
                  <a:srgbClr val="003399"/>
                </a:solidFill>
              </a:rPr>
              <a:t>The American University in </a:t>
            </a:r>
            <a:r>
              <a:rPr lang="en-US" sz="2400" b="1" dirty="0" smtClean="0">
                <a:solidFill>
                  <a:srgbClr val="003399"/>
                </a:solidFill>
              </a:rPr>
              <a:t>Cairo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5910" y="6119336"/>
            <a:ext cx="90678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rgbClr val="003399"/>
                </a:solidFill>
              </a:rPr>
              <a:t>"This project has been funded with support from the European Commission. This presentation </a:t>
            </a:r>
            <a:r>
              <a:rPr lang="en-US" sz="1200" i="1" dirty="0" smtClean="0">
                <a:solidFill>
                  <a:srgbClr val="003399"/>
                </a:solidFill>
              </a:rPr>
              <a:t>reflects the views only of the </a:t>
            </a:r>
            <a:r>
              <a:rPr lang="en-US" sz="1200" i="1" dirty="0">
                <a:solidFill>
                  <a:srgbClr val="003399"/>
                </a:solidFill>
              </a:rPr>
              <a:t>author, and the Commission cannot be held responsible for any use which may be made of the information contained therein</a:t>
            </a:r>
            <a:r>
              <a:rPr lang="en-US" sz="3600" dirty="0"/>
              <a:t/>
            </a:r>
            <a:br>
              <a:rPr lang="en-US" sz="3600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8378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81" y="1062256"/>
            <a:ext cx="8134350" cy="50292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56681" y="1295399"/>
            <a:ext cx="8482519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800" b="1" i="1" u="sng" dirty="0" smtClean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Our partnership with the schools should result in transformations in the habits of the mind and heart through: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b="1" i="1" dirty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 </a:t>
            </a: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400" dirty="0" smtClean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AR, RP, and PCLs.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4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Introduction of content.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4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Introduction of pedagogies and classroom management.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dirty="0" smtClean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7466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81" y="1062256"/>
            <a:ext cx="8134350" cy="50292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56681" y="1066800"/>
            <a:ext cx="8482519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800" b="1" i="1" u="sng" dirty="0" smtClean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The transformation at the FOE level to be tracked by the various case studies can be focused on the following levels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endParaRPr lang="en-US" sz="2400" dirty="0" smtClean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457200" marR="0" lvl="0" indent="-457200">
              <a:spcBef>
                <a:spcPts val="0"/>
              </a:spcBef>
              <a:spcAft>
                <a:spcPts val="0"/>
              </a:spcAft>
              <a:buAutoNum type="arabicParenR"/>
            </a:pPr>
            <a:r>
              <a:rPr lang="en-US" sz="20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Whole program structural changes (University wide) 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ex: Early Years MA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2) Partial program structural adjustments (new diplomas)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Ex: STEAM, Sustainable Development, Mentorship or Coaching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3) Change in courses (adding new courses etc.) (PTO)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Ex: Teacher and Self – Lifelong learning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4) New pedagogies in course delivery and new content for syllabi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4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dirty="0" smtClean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0717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81" y="1062256"/>
            <a:ext cx="8134350" cy="50292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45980" y="1828800"/>
            <a:ext cx="8482519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It is the fourth level of FOE transformation that is of most interest and effectiveness for us.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4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It is the level where faculty acquire new habits of the mind and heart.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4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It is a level that allows faculty members autonomy and flexibility to change or renew pedagogies and content.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4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4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dirty="0" smtClean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187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81" y="1062256"/>
            <a:ext cx="8134350" cy="50292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30740" y="1295400"/>
            <a:ext cx="8482519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800" b="1" i="1" u="sng" dirty="0" smtClean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Some examples of pedagogical changes: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endParaRPr lang="en-US" sz="2400" dirty="0" smtClean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Introducing practice for students in schools to close the gap between theory and practice.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4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Introducing group projects within courses with reflective practice.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4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Introducing reflective practices and dialogical journals.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4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Introducing discussion groups.</a:t>
            </a:r>
            <a:endParaRPr lang="en-US" sz="24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dirty="0" smtClean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187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81" y="1062256"/>
            <a:ext cx="8134350" cy="50292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56681" y="1066800"/>
            <a:ext cx="8482519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800" b="1" i="1" u="sng" dirty="0" smtClean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Some examples of topics that can be introduced in existing courses: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endParaRPr lang="en-US" sz="2000" b="1" i="1" u="sng" dirty="0"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914400" marR="0" indent="-4572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dirty="0" smtClean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Research Methods. </a:t>
            </a:r>
          </a:p>
          <a:p>
            <a:pPr marL="914400" marR="0" indent="-4572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914400" marR="0" indent="-4572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dirty="0" smtClean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Action Research. </a:t>
            </a:r>
          </a:p>
          <a:p>
            <a:pPr marL="914400" marR="0" indent="-4572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914400" marR="0" indent="-4572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dirty="0" smtClean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Assessments of Learning and Teaching. </a:t>
            </a:r>
          </a:p>
          <a:p>
            <a:pPr marL="914400" marR="0" indent="-4572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914400" marR="0" indent="-4572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dirty="0" smtClean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Assessment for Learning. </a:t>
            </a:r>
          </a:p>
          <a:p>
            <a:pPr marL="914400" marR="0" indent="-4572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914400" marR="0" indent="-4572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dirty="0" smtClean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Reflective Practices. </a:t>
            </a:r>
          </a:p>
          <a:p>
            <a:pPr marL="914400" marR="0" indent="-4572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914400" marR="0" indent="-4572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dirty="0" smtClean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Ethics and Morality. </a:t>
            </a:r>
          </a:p>
          <a:p>
            <a:pPr marL="914400" marR="0" indent="-4572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914400" marR="0" indent="-4572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dirty="0" smtClean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Identity and Self Perceptions.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4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dirty="0" smtClean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9187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81" y="1062256"/>
            <a:ext cx="8134350" cy="50292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56681" y="990600"/>
            <a:ext cx="8482519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800" b="1" i="1" u="sng" dirty="0" smtClean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Some examples of topics that can be introduced in existing courses: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endParaRPr lang="en-US" sz="2800" b="1" i="1" u="sng" dirty="0"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914400" marR="0" indent="-4572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dirty="0" smtClean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Teacher Narratives.</a:t>
            </a:r>
          </a:p>
          <a:p>
            <a:pPr marL="914400" marR="0" indent="-4572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914400" marR="0" indent="-4572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dirty="0" smtClean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Interdisciplinary Thinking and Projects. </a:t>
            </a:r>
          </a:p>
          <a:p>
            <a:pPr marL="914400" marR="0" indent="-4572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914400" marR="0" indent="-4572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dirty="0" smtClean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Interdisciplinary Curriculum Design. </a:t>
            </a:r>
          </a:p>
          <a:p>
            <a:pPr marL="914400" marR="0" indent="-4572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914400" marR="0" indent="-4572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dirty="0" smtClean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Meta- Cognition. </a:t>
            </a:r>
          </a:p>
          <a:p>
            <a:pPr marL="914400" marR="0" indent="-4572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914400" marR="0" indent="-4572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dirty="0" smtClean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Ethnographies (School – Classroom – PCL).</a:t>
            </a:r>
          </a:p>
          <a:p>
            <a:pPr marL="914400" marR="0" indent="-4572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914400" marR="0" indent="-4572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dirty="0" smtClean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Family and Community Engagement.</a:t>
            </a:r>
          </a:p>
          <a:p>
            <a:pPr marL="914400" marR="0" indent="-4572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914400" marR="0" indent="-4572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dirty="0" smtClean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Teacher and Student Motivation. </a:t>
            </a:r>
          </a:p>
          <a:p>
            <a:pPr marL="914400" marR="0" indent="-4572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914400" marR="0" indent="-4572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000" dirty="0" smtClean="0"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914400" marR="0" indent="-4572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400" dirty="0"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914400" marR="0" indent="-4572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4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dirty="0" smtClean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481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81" y="1062256"/>
            <a:ext cx="8134350" cy="50292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56681" y="1066800"/>
            <a:ext cx="8482519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800" b="1" i="1" u="sng" dirty="0" smtClean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Some examples of topics that can be introduced in existing courses: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endParaRPr lang="en-US" sz="2800" b="1" i="1" u="sng" dirty="0"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Classroom Management and Multi-ability Grouping.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Teaching and Learning with technology.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Mind and Brain.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Outdoor Learning.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Teachers and Leadership.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Instructional Leadership.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Teacher Anxieties and Motivation.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dirty="0" smtClean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481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81" y="1062256"/>
            <a:ext cx="8134350" cy="50292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56681" y="1066800"/>
            <a:ext cx="8482519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800" b="1" i="1" u="sng" dirty="0" smtClean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Some examples of topics that can be introduced in existing courses: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endParaRPr lang="en-US" sz="2800" b="1" i="1" u="sng" dirty="0"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Teacher Career Paths and Attrition.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0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Educational Policies for Teacher Transformation and Enhancement.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dirty="0" smtClean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4280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 algn="ctr">
              <a:buNone/>
            </a:pPr>
            <a:endParaRPr lang="en-US" sz="8800" dirty="0" smtClean="0"/>
          </a:p>
          <a:p>
            <a:pPr marL="137160" indent="0" algn="ctr">
              <a:buNone/>
            </a:pPr>
            <a:r>
              <a:rPr lang="en-US" sz="8800" dirty="0" smtClean="0">
                <a:solidFill>
                  <a:srgbClr val="003399"/>
                </a:solidFill>
              </a:rPr>
              <a:t>Thank You</a:t>
            </a:r>
          </a:p>
          <a:p>
            <a:pPr marL="137160" indent="0" algn="ctr">
              <a:buNone/>
            </a:pPr>
            <a:endParaRPr lang="ar-EG" sz="8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27710" y="0"/>
            <a:ext cx="9171709" cy="1219200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3000375" y="829113"/>
            <a:ext cx="28956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87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81" y="1062256"/>
            <a:ext cx="8134350" cy="50292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56681" y="1295399"/>
            <a:ext cx="8482519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/>
            <a:r>
              <a:rPr lang="en-US" sz="2800" b="1" i="1" u="sng" dirty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Transformations in the School Education</a:t>
            </a:r>
            <a:endParaRPr lang="en-US" sz="2800" dirty="0"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endParaRPr lang="en-US" sz="2800" b="1" i="1" u="sng" dirty="0"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800" i="1" dirty="0" smtClean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Deep </a:t>
            </a:r>
            <a:r>
              <a:rPr lang="en-US" sz="2800" i="1" dirty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transformations as opposed to behavioral changes can occur through</a:t>
            </a:r>
            <a:r>
              <a:rPr lang="en-US" sz="2800" i="1" dirty="0" smtClean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:</a:t>
            </a: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b="1" i="1" dirty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 </a:t>
            </a: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400" dirty="0" smtClean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Habits of the mind and heart.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4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School University partnership (coaching &amp; mentorship).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4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Review of programs , curricula and syllabi of FOE.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dirty="0" smtClean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125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81" y="1062256"/>
            <a:ext cx="8134350" cy="50292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56681" y="1524000"/>
            <a:ext cx="8253919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800" b="1" i="1" u="sng" dirty="0" smtClean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Transformations in the School Education</a:t>
            </a:r>
            <a:endParaRPr lang="en-US" sz="2800" dirty="0"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400" b="1" i="1" dirty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 </a:t>
            </a:r>
            <a:endParaRPr lang="en-US" sz="2400" dirty="0"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Deep transformations through habits of the mind and heart VS habits of the hand and body.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400" dirty="0" smtClean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Most significant habits are reflective practice, continuing cooperative development, journaling, action research, collaboration, peer communities of learners, dialogical journals, and group discussions.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dirty="0" smtClean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4553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81" y="1062256"/>
            <a:ext cx="8134350" cy="50292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56681" y="1524000"/>
            <a:ext cx="8253919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800" b="1" i="1" u="sng" dirty="0" smtClean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Transformations in the School Education</a:t>
            </a:r>
            <a:endParaRPr lang="en-US" sz="2800" dirty="0"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b="1" i="1" dirty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 </a:t>
            </a: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Recent developments in the Egyptian Faculties of Education Reform have come up with a comprehensive paradigm that includes vision, values, and profiles of graduates that we need to all follow.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4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US" sz="2400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Keep in mind during our work with the schools and with the purpose of transformation at both school and FOE levels. 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dirty="0" smtClean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0679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81" y="1062256"/>
            <a:ext cx="8134350" cy="50292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56681" y="1524000"/>
            <a:ext cx="825391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algn="ctr">
              <a:spcBef>
                <a:spcPts val="0"/>
              </a:spcBef>
              <a:spcAft>
                <a:spcPts val="0"/>
              </a:spcAft>
            </a:pPr>
            <a:r>
              <a:rPr lang="en-US" sz="3200" b="1" i="1" u="sng" dirty="0" smtClean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The New Paradigm Shift</a:t>
            </a:r>
            <a:r>
              <a:rPr lang="en-US" sz="2800" b="1" i="1" u="sng" dirty="0" smtClean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endParaRPr lang="en-US" sz="2800" dirty="0"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b="1" i="1" dirty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 </a:t>
            </a: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R="0" lvl="0" algn="ctr">
              <a:spcBef>
                <a:spcPts val="0"/>
              </a:spcBef>
              <a:spcAft>
                <a:spcPts val="0"/>
              </a:spcAft>
            </a:pPr>
            <a:endParaRPr lang="en-US" sz="2800" b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R="0" lvl="0" algn="ctr">
              <a:spcBef>
                <a:spcPts val="0"/>
              </a:spcBef>
              <a:spcAft>
                <a:spcPts val="0"/>
              </a:spcAft>
            </a:pPr>
            <a:r>
              <a:rPr lang="en-US" sz="2800" b="1" dirty="0" smtClean="0">
                <a:latin typeface="Cambria" panose="02040503050406030204" pitchFamily="18" charset="0"/>
                <a:ea typeface="MS Mincho" panose="02020609040205080304" pitchFamily="49" charset="-128"/>
                <a:cs typeface="Times New Roman" panose="02020603050405020304" pitchFamily="18" charset="0"/>
              </a:rPr>
              <a:t>Vision, Values, Profiles, and Pedagogy</a:t>
            </a:r>
            <a:endParaRPr lang="en-US" sz="2800" b="1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dirty="0" smtClean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5090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2288" y="402678"/>
            <a:ext cx="8134350" cy="50292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41441" y="1219200"/>
            <a:ext cx="825391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algn="ctr">
              <a:spcBef>
                <a:spcPts val="0"/>
              </a:spcBef>
              <a:spcAft>
                <a:spcPts val="0"/>
              </a:spcAft>
            </a:pPr>
            <a:r>
              <a:rPr lang="ar-EG" sz="2800" b="1" dirty="0"/>
              <a:t>منظومة القيم، والمبادىء الحاكمة </a:t>
            </a:r>
            <a:r>
              <a:rPr lang="en-US" sz="2800" b="1" i="1" u="sng" dirty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 </a:t>
            </a:r>
            <a:endParaRPr lang="en-US" sz="2800" b="1" u="sng" dirty="0"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dirty="0" smtClean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4708390"/>
              </p:ext>
            </p:extLst>
          </p:nvPr>
        </p:nvGraphicFramePr>
        <p:xfrm>
          <a:off x="228600" y="1828800"/>
          <a:ext cx="8686800" cy="4419602"/>
        </p:xfrm>
        <a:graphic>
          <a:graphicData uri="http://schemas.openxmlformats.org/drawingml/2006/table">
            <a:tbl>
              <a:tblPr rtl="1" firstRow="1" firstCol="1" bandRow="1"/>
              <a:tblGrid>
                <a:gridCol w="868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87529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r"/>
                        </a:tabLst>
                      </a:pPr>
                      <a:r>
                        <a:rPr lang="ar-EG" sz="1400" b="1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الالتزام </a:t>
                      </a:r>
                      <a:r>
                        <a:rPr lang="en-US" sz="1400" b="1">
                          <a:effectLst/>
                          <a:latin typeface="Simplified Arabic"/>
                          <a:ea typeface="Times New Roman"/>
                        </a:rPr>
                        <a:t>Commitment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9923">
                <a:tc>
                  <a:txBody>
                    <a:bodyPr/>
                    <a:lstStyle/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r"/>
                        </a:tabLst>
                      </a:pPr>
                      <a:r>
                        <a:rPr lang="ar-EG" sz="140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الحرص على أداء الواجبات، والمهام، والمسئوليات كلها فى توقيتاتها المحددة، وبجودة عالية.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7410">
                <a:tc>
                  <a:txBody>
                    <a:bodyPr/>
                    <a:lstStyle/>
                    <a:p>
                      <a:pPr marL="23368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400" b="1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المهنية </a:t>
                      </a:r>
                      <a:r>
                        <a:rPr lang="en-US" sz="1400" b="1">
                          <a:effectLst/>
                          <a:latin typeface="Simplified Arabic"/>
                          <a:ea typeface="Times New Roman"/>
                        </a:rPr>
                        <a:t>Professionalism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0378">
                <a:tc>
                  <a:txBody>
                    <a:bodyPr/>
                    <a:lstStyle/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r"/>
                        </a:tabLst>
                      </a:pPr>
                      <a:r>
                        <a:rPr lang="ar-EG" sz="140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الأداء الاحترافى لمسئوليات المهنة؛ تأسيسًا على امتلاك المعرفة، والتمكن من المهارات، والتزام المبادىء الخلقية، والسعى الدائم إلى تنمية القدرات.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45720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20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529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r"/>
                        </a:tabLst>
                      </a:pPr>
                      <a:r>
                        <a:rPr lang="ar-EG" sz="1400" b="1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المحاسبية </a:t>
                      </a:r>
                      <a:r>
                        <a:rPr lang="en-US" sz="1400" b="1">
                          <a:effectLst/>
                          <a:latin typeface="Simplified Arabic"/>
                          <a:ea typeface="Times New Roman"/>
                        </a:rPr>
                        <a:t>Accountability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r"/>
                        </a:tabLst>
                      </a:pPr>
                      <a:r>
                        <a:rPr lang="ar-EG" sz="100" b="1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9845">
                <a:tc>
                  <a:txBody>
                    <a:bodyPr/>
                    <a:lstStyle/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r"/>
                        </a:tabLst>
                      </a:pPr>
                      <a:r>
                        <a:rPr lang="ar-EG" sz="140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الاعتراف بالمسئولية عن القرار، والفعل، وتحمل تبعاته؛ تثمينًا للالتزام، وتقييمًا للأداء ذاتيًّا، أو عبر نظام؛ لضمان الجودة.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7529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r"/>
                        </a:tabLst>
                      </a:pPr>
                      <a:r>
                        <a:rPr lang="ar-EG" sz="1400" b="1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المواطنة </a:t>
                      </a:r>
                      <a:r>
                        <a:rPr lang="en-US" sz="1400" b="1">
                          <a:effectLst/>
                          <a:latin typeface="Simplified Arabic"/>
                          <a:ea typeface="Times New Roman"/>
                        </a:rPr>
                        <a:t>Citizenship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r"/>
                        </a:tabLst>
                      </a:pPr>
                      <a:r>
                        <a:rPr lang="ar-EG" sz="100" b="1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 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9845">
                <a:tc>
                  <a:txBody>
                    <a:bodyPr/>
                    <a:lstStyle/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r"/>
                        </a:tabLst>
                      </a:pPr>
                      <a:r>
                        <a:rPr lang="ar-EG" sz="140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الوفاء بالالتزامات، وممارسة الحقوق التى تحكم علاقة الفرد بالدولة، وتوكيد الانتماء المستنير إلى الوطن، وإعلاء مبادىء المساواة، والحرية، والديمقراطية.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9923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r"/>
                        </a:tabLst>
                      </a:pPr>
                      <a:r>
                        <a:rPr lang="ar-EG" sz="1400" b="1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العدالة </a:t>
                      </a:r>
                      <a:r>
                        <a:rPr lang="en-US" sz="1400" b="1">
                          <a:effectLst/>
                          <a:latin typeface="Simplified Arabic"/>
                          <a:ea typeface="Times New Roman"/>
                        </a:rPr>
                        <a:t>Equity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9845">
                <a:tc>
                  <a:txBody>
                    <a:bodyPr/>
                    <a:lstStyle/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r"/>
                        </a:tabLst>
                      </a:pPr>
                      <a:r>
                        <a:rPr lang="ar-EG" sz="140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توفير فرص منصفة لجميع الأفراد، تراعي ما بينهم من فروق فى الاستعدادات، والقدرات، وتحقق سلامة الفرد، والمؤسسة.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9923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r"/>
                        </a:tabLst>
                      </a:pPr>
                      <a:r>
                        <a:rPr lang="ar-EG" sz="1400" b="1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قبول التنوع، والاختلاف </a:t>
                      </a:r>
                      <a:r>
                        <a:rPr lang="en-US" sz="1400" b="1">
                          <a:effectLst/>
                          <a:latin typeface="Simplified Arabic"/>
                          <a:ea typeface="Times New Roman"/>
                        </a:rPr>
                        <a:t>Accepting Diversity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49923">
                <a:tc>
                  <a:txBody>
                    <a:bodyPr/>
                    <a:lstStyle/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r"/>
                        </a:tabLst>
                      </a:pPr>
                      <a:r>
                        <a:rPr lang="ar-EG" sz="1400" dirty="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إدراك الفروق بين الأفراد، وتقديرها، واحترام تنوع الثقافات، واختلافها، والتعامل معه.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612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2288" y="402678"/>
            <a:ext cx="8134350" cy="50292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41441" y="1219200"/>
            <a:ext cx="8253919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algn="ctr">
              <a:spcBef>
                <a:spcPts val="0"/>
              </a:spcBef>
              <a:spcAft>
                <a:spcPts val="0"/>
              </a:spcAft>
            </a:pPr>
            <a:r>
              <a:rPr lang="ar-EG" sz="2800" b="1" dirty="0"/>
              <a:t>منظومة القيم، والمبادىء الحاكمة </a:t>
            </a:r>
            <a:r>
              <a:rPr lang="en-US" sz="2800" b="1" i="1" u="sng" dirty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 </a:t>
            </a:r>
            <a:endParaRPr lang="en-US" sz="2800" b="1" u="sng" dirty="0"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dirty="0" smtClean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6314624"/>
              </p:ext>
            </p:extLst>
          </p:nvPr>
        </p:nvGraphicFramePr>
        <p:xfrm>
          <a:off x="228600" y="1828800"/>
          <a:ext cx="8686800" cy="4267200"/>
        </p:xfrm>
        <a:graphic>
          <a:graphicData uri="http://schemas.openxmlformats.org/drawingml/2006/table">
            <a:tbl>
              <a:tblPr rtl="1" firstRow="1" firstCol="1" bandRow="1"/>
              <a:tblGrid>
                <a:gridCol w="868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84480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r"/>
                        </a:tabLst>
                      </a:pPr>
                      <a:r>
                        <a:rPr lang="ar-EG" sz="1400" b="1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التميز </a:t>
                      </a:r>
                      <a:r>
                        <a:rPr lang="en-US" sz="1400" b="1">
                          <a:effectLst/>
                          <a:latin typeface="Simplified Arabic"/>
                          <a:ea typeface="Times New Roman"/>
                        </a:rPr>
                        <a:t>Excellence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8960">
                <a:tc>
                  <a:txBody>
                    <a:bodyPr/>
                    <a:lstStyle/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r"/>
                        </a:tabLst>
                      </a:pPr>
                      <a:r>
                        <a:rPr lang="ar-EG" sz="140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التفرد فى الأداء الجيد، وتوفير خبرات، ونماذج أصيلة غير نمطية، تؤكد الخصوصية، وتمثل مصدرًا للتعلم.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4480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r"/>
                        </a:tabLst>
                      </a:pPr>
                      <a:r>
                        <a:rPr lang="ar-EG" sz="1400" b="1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النزاهة </a:t>
                      </a:r>
                      <a:r>
                        <a:rPr lang="en-US" sz="1400" b="1">
                          <a:effectLst/>
                          <a:latin typeface="Simplified Arabic"/>
                          <a:ea typeface="Times New Roman"/>
                        </a:rPr>
                        <a:t>Integrity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8960">
                <a:tc>
                  <a:txBody>
                    <a:bodyPr/>
                    <a:lstStyle/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r"/>
                        </a:tabLst>
                      </a:pPr>
                      <a:r>
                        <a:rPr lang="ar-EG" sz="140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الاستقامة فى القول، والإخلاص فى الفعل، والعمل على بناء بيئة، تدعم الكفاءة، وتناهض الفساد.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480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r"/>
                        </a:tabLst>
                      </a:pPr>
                      <a:r>
                        <a:rPr lang="ar-EG" sz="1400" b="1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التعاون </a:t>
                      </a:r>
                      <a:r>
                        <a:rPr lang="en-US" sz="1400" b="1">
                          <a:effectLst/>
                          <a:latin typeface="Simplified Arabic"/>
                          <a:ea typeface="Times New Roman"/>
                        </a:rPr>
                        <a:t>Cooperation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8960">
                <a:tc>
                  <a:txBody>
                    <a:bodyPr/>
                    <a:lstStyle/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r"/>
                        </a:tabLst>
                      </a:pPr>
                      <a:r>
                        <a:rPr lang="ar-EG" sz="140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شراكة الآخرين فى تضافر الجهود، وتكاملها، وبناء منظومة عمل جماعية؛ لتحقيق الأهداف المحددة.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4480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r"/>
                        </a:tabLst>
                      </a:pPr>
                      <a:r>
                        <a:rPr lang="ar-EG" sz="1400" b="1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المشاركة </a:t>
                      </a:r>
                      <a:r>
                        <a:rPr lang="en-US" sz="1400" b="1">
                          <a:effectLst/>
                          <a:latin typeface="Simplified Arabic"/>
                          <a:ea typeface="Times New Roman"/>
                        </a:rPr>
                        <a:t>Participation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8960">
                <a:tc>
                  <a:txBody>
                    <a:bodyPr/>
                    <a:lstStyle/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r"/>
                        </a:tabLst>
                      </a:pPr>
                      <a:r>
                        <a:rPr lang="ar-EG" sz="140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إتاحة مناسبات كافية، ومتنوعة؛ للتعبير عن الرأى بحرية، ودمج الفرد فى كل ما يتصل به، ويؤثر فى حياته.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4480">
                <a:tc>
                  <a:txBody>
                    <a:bodyPr/>
                    <a:lstStyle/>
                    <a:p>
                      <a:pPr marL="0" marR="0" algn="ctr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r"/>
                        </a:tabLst>
                      </a:pPr>
                      <a:r>
                        <a:rPr lang="ar-EG" sz="1400" b="1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الاحترام </a:t>
                      </a:r>
                      <a:r>
                        <a:rPr lang="en-US" sz="1400" b="1">
                          <a:effectLst/>
                          <a:latin typeface="Simplified Arabic"/>
                          <a:ea typeface="Times New Roman"/>
                        </a:rPr>
                        <a:t>Respect</a:t>
                      </a:r>
                      <a:endParaRPr lang="en-US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8960">
                <a:tc>
                  <a:txBody>
                    <a:bodyPr/>
                    <a:lstStyle/>
                    <a:p>
                      <a:pPr marL="0" marR="0" algn="just" rtl="1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45110" algn="r"/>
                        </a:tabLst>
                      </a:pPr>
                      <a:r>
                        <a:rPr lang="ar-EG" sz="1400" dirty="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الإحساس الموضوعى بالذات، وأداءاتها، وتقدير الآخر، والاستماع إلى آرائه، وأفكاره بعناية، والتعاطف معه.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8" name="Rectangle 1"/>
          <p:cNvSpPr>
            <a:spLocks noChangeArrowheads="1"/>
          </p:cNvSpPr>
          <p:nvPr/>
        </p:nvSpPr>
        <p:spPr bwMode="auto">
          <a:xfrm>
            <a:off x="1866900" y="240188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5529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81" y="1062256"/>
            <a:ext cx="8194134" cy="385544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 smtClean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96897" y="990600"/>
            <a:ext cx="7551703" cy="2226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 algn="ctr">
              <a:spcBef>
                <a:spcPts val="0"/>
              </a:spcBef>
              <a:spcAft>
                <a:spcPts val="0"/>
              </a:spcAft>
            </a:pPr>
            <a:r>
              <a:rPr lang="en-US" b="1" i="1" dirty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 </a:t>
            </a:r>
            <a:r>
              <a:rPr lang="en-US" sz="2400" b="1" i="1" dirty="0" smtClean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Student Profile </a:t>
            </a:r>
            <a:r>
              <a:rPr lang="ar-EG" sz="2400" b="1" i="1" dirty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المواصفات </a:t>
            </a:r>
            <a:r>
              <a:rPr lang="ar-EG" sz="2400" b="1" i="1" dirty="0" smtClean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الخريج</a:t>
            </a:r>
            <a:r>
              <a:rPr lang="en-US" sz="2400" b="1" i="1" dirty="0" smtClean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 </a:t>
            </a:r>
            <a:r>
              <a:rPr lang="en-US" b="1" i="1" dirty="0" smtClean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 </a:t>
            </a: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Arial" panose="020B0604020202020204" pitchFamily="34" charset="0"/>
            </a:endParaRPr>
          </a:p>
          <a:p>
            <a:pPr marR="0" lvl="0" algn="r" rtl="1">
              <a:lnSpc>
                <a:spcPct val="200000"/>
              </a:lnSpc>
              <a:spcBef>
                <a:spcPts val="0"/>
              </a:spcBef>
              <a:spcAft>
                <a:spcPts val="800"/>
              </a:spcAft>
            </a:pP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dirty="0" smtClean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90473356"/>
              </p:ext>
            </p:extLst>
          </p:nvPr>
        </p:nvGraphicFramePr>
        <p:xfrm>
          <a:off x="54428" y="1524001"/>
          <a:ext cx="9013372" cy="5111496"/>
        </p:xfrm>
        <a:graphic>
          <a:graphicData uri="http://schemas.openxmlformats.org/drawingml/2006/table">
            <a:tbl>
              <a:tblPr rtl="1" firstRow="1" firstCol="1" bandRow="1"/>
              <a:tblGrid>
                <a:gridCol w="90133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47209">
                <a:tc>
                  <a:txBody>
                    <a:bodyPr/>
                    <a:lstStyle/>
                    <a:p>
                      <a:pPr marL="45720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400" b="1" dirty="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متمكن من المعرفة 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</a:rPr>
                        <a:t>Knowledgeable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087" marR="500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9929">
                <a:tc>
                  <a:txBody>
                    <a:bodyPr/>
                    <a:lstStyle/>
                    <a:p>
                      <a:pPr marL="342900" marR="0" lvl="0" indent="-34290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ar-EG" sz="140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أن يكون خريج كليات التربية متمكن من المعرفة سواء فى مجال تخصصه أو خارج تخصصه و متعارف على المستجدات و الإتجاهات المعاصرة و يستطيع دمج المعارف و ربطها ببعض بشكل متكامل و متعدد الأوجه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087" marR="500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7209">
                <a:tc>
                  <a:txBody>
                    <a:bodyPr/>
                    <a:lstStyle/>
                    <a:p>
                      <a:pPr marL="45720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400" b="1" dirty="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ممارس مبدع متفكر 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</a:rPr>
                        <a:t>Reflective and Creative </a:t>
                      </a:r>
                      <a:r>
                        <a:rPr lang="en-US" sz="1400" b="1" dirty="0" smtClean="0">
                          <a:effectLst/>
                          <a:latin typeface="Times New Roman"/>
                          <a:ea typeface="Times New Roman"/>
                        </a:rPr>
                        <a:t>Practitioner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087" marR="500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9929">
                <a:tc>
                  <a:txBody>
                    <a:bodyPr/>
                    <a:lstStyle/>
                    <a:p>
                      <a:pPr marL="342900" marR="0" lvl="0" indent="-34290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ar-EG" sz="140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ممارس متفكر و مبدع يوظف نتائج البحوث العلمية و إمكانيات التكنولوجيا الحديثة فى الإسترايجيات المبتكرة للتعليم و التعلم و لإدارة البيئة الصفية حتى يستطيع إنجاح التعلم النشط المتمركز حول الطفل.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087" marR="500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7209">
                <a:tc>
                  <a:txBody>
                    <a:bodyPr/>
                    <a:lstStyle/>
                    <a:p>
                      <a:pPr marL="45720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400" b="1" dirty="0" smtClean="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باحث</a:t>
                      </a:r>
                      <a:r>
                        <a:rPr lang="en-US" sz="1400" b="1" dirty="0" smtClean="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 </a:t>
                      </a:r>
                      <a:r>
                        <a:rPr lang="ar-EG" sz="1400" b="1" dirty="0" smtClean="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 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</a:rPr>
                        <a:t>Researcher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087" marR="500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9929">
                <a:tc>
                  <a:txBody>
                    <a:bodyPr/>
                    <a:lstStyle/>
                    <a:p>
                      <a:pPr marL="342900" marR="0" lvl="0" indent="-342900" algn="r" rtl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Symbol"/>
                        <a:buChar char=""/>
                      </a:pPr>
                      <a:r>
                        <a:rPr lang="ar-EG" sz="1400">
                          <a:effectLst/>
                          <a:latin typeface="Times New Roman"/>
                          <a:ea typeface="Times New Roman"/>
                        </a:rPr>
                        <a:t>باحث متمكن من التفكير العلمى الذى يؤهله على تشخيص و حل المشكلات المرتبطة بأداءاته المهنية.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087" marR="500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7209">
                <a:tc>
                  <a:txBody>
                    <a:bodyPr/>
                    <a:lstStyle/>
                    <a:p>
                      <a:pPr marL="45720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400" b="1" dirty="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متواصل، ومتعاون </a:t>
                      </a:r>
                      <a:r>
                        <a:rPr lang="en-US" sz="1400" b="1" dirty="0" smtClean="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 </a:t>
                      </a:r>
                      <a:r>
                        <a:rPr lang="en-US" sz="1400" b="1" dirty="0" smtClean="0">
                          <a:effectLst/>
                          <a:latin typeface="Times New Roman"/>
                          <a:ea typeface="Times New Roman"/>
                        </a:rPr>
                        <a:t>Communicative 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</a:rPr>
                        <a:t>and Collaborative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087" marR="500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9929">
                <a:tc>
                  <a:txBody>
                    <a:bodyPr/>
                    <a:lstStyle/>
                    <a:p>
                      <a:pPr marL="342900" marR="0" lvl="0" indent="-342900" algn="r" rtl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Symbol"/>
                        <a:buChar char=""/>
                      </a:pPr>
                      <a:r>
                        <a:rPr lang="ar-EG" sz="1400">
                          <a:effectLst/>
                          <a:latin typeface="Times New Roman"/>
                          <a:ea typeface="Times New Roman"/>
                        </a:rPr>
                        <a:t>متواصل و متعاون و يشارك بفاعلية فى مجموعة عمل مهنية و تعلمية.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087" marR="500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7209">
                <a:tc>
                  <a:txBody>
                    <a:bodyPr/>
                    <a:lstStyle/>
                    <a:p>
                      <a:pPr marL="45720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400" b="1" dirty="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متعلم مدى </a:t>
                      </a:r>
                      <a:r>
                        <a:rPr lang="ar-EG" sz="1400" b="1" dirty="0" smtClean="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الحياة</a:t>
                      </a:r>
                      <a:r>
                        <a:rPr lang="en-US" sz="1400" b="1" dirty="0" smtClean="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 </a:t>
                      </a:r>
                      <a:r>
                        <a:rPr lang="ar-EG" sz="1400" b="1" dirty="0" smtClean="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 </a:t>
                      </a:r>
                      <a:r>
                        <a:rPr lang="en-US" sz="1400" b="1" dirty="0">
                          <a:effectLst/>
                          <a:latin typeface="Times New Roman"/>
                          <a:ea typeface="Times New Roman"/>
                        </a:rPr>
                        <a:t>Lifelong Learner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087" marR="500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9438">
                <a:tc>
                  <a:txBody>
                    <a:bodyPr/>
                    <a:lstStyle/>
                    <a:p>
                      <a:pPr marL="342900" marR="0" lvl="0" indent="-342900" algn="r" rtl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Symbol"/>
                        <a:buChar char=""/>
                      </a:pPr>
                      <a:r>
                        <a:rPr lang="ar-EG" sz="1400" dirty="0">
                          <a:effectLst/>
                          <a:latin typeface="Times New Roman"/>
                          <a:ea typeface="Times New Roman"/>
                        </a:rPr>
                        <a:t>متعلم مدى الحياة  و ينمى ذاته مهنياَ مع الإستعداد للإنتقال بمرونة بين المسارات المهنية المختلفة.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087" marR="500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</a:pPr>
                      <a:r>
                        <a:rPr lang="ar-EG" sz="1400" b="1" dirty="0">
                          <a:effectLst/>
                          <a:latin typeface="Times New Roman"/>
                          <a:cs typeface="Simplified Arabic"/>
                        </a:rPr>
                        <a:t>قائد </a:t>
                      </a:r>
                      <a:r>
                        <a:rPr lang="ar-EG" sz="1400" b="1" dirty="0" smtClean="0">
                          <a:effectLst/>
                          <a:latin typeface="Times New Roman"/>
                          <a:cs typeface="Simplified Arabic"/>
                        </a:rPr>
                        <a:t>للتغيير  </a:t>
                      </a:r>
                      <a:r>
                        <a:rPr lang="en-US" sz="1400" b="1" dirty="0">
                          <a:effectLst/>
                          <a:latin typeface="Times New Roman"/>
                        </a:rPr>
                        <a:t>Change </a:t>
                      </a:r>
                      <a:r>
                        <a:rPr lang="en-US" sz="1400" b="1" dirty="0" smtClean="0">
                          <a:effectLst/>
                          <a:latin typeface="Times New Roman"/>
                        </a:rPr>
                        <a:t>Leader</a:t>
                      </a:r>
                      <a:r>
                        <a:rPr lang="ar-EG" sz="1400" b="1" dirty="0">
                          <a:effectLst/>
                          <a:latin typeface="Times New Roman"/>
                          <a:cs typeface="Simplified Arabic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</a:endParaRPr>
                    </a:p>
                  </a:txBody>
                  <a:tcPr marL="50087" marR="500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29929">
                <a:tc>
                  <a:txBody>
                    <a:bodyPr/>
                    <a:lstStyle/>
                    <a:p>
                      <a:pPr marL="342900" marR="0" lvl="0" indent="-342900" algn="r" rtl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Symbol"/>
                        <a:buChar char=""/>
                      </a:pPr>
                      <a:r>
                        <a:rPr lang="ar-EG" sz="1400" dirty="0">
                          <a:effectLst/>
                          <a:latin typeface="Times New Roman"/>
                          <a:ea typeface="Times New Roman"/>
                        </a:rPr>
                        <a:t>قائد للتغيير و يدرك دوره كقائد لتطوير التعليم و التعلم و تنمية المجتمع من حوله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087" marR="500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47209">
                <a:tc>
                  <a:txBody>
                    <a:bodyPr/>
                    <a:lstStyle/>
                    <a:p>
                      <a:pPr marL="23368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1400" b="1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صاحب رؤية خلقية  </a:t>
                      </a:r>
                      <a:r>
                        <a:rPr lang="en-US" sz="1400" b="1">
                          <a:effectLst/>
                          <a:latin typeface="Times New Roman"/>
                          <a:ea typeface="Times New Roman"/>
                        </a:rPr>
                        <a:t>Has an Ethical vision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50087" marR="500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48159">
                <a:tc>
                  <a:txBody>
                    <a:bodyPr/>
                    <a:lstStyle/>
                    <a:p>
                      <a:pPr marL="342900" lvl="0" indent="-342900" algn="r" rtl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Font typeface="Symbol"/>
                        <a:buChar char=""/>
                      </a:pPr>
                      <a:r>
                        <a:rPr lang="ar-EG" sz="1400" dirty="0">
                          <a:effectLst/>
                          <a:latin typeface="Times New Roman"/>
                        </a:rPr>
                        <a:t>صاحب رؤية أخلاقية يفتخر بإنتمائه لمهنة التعليم و يشارك فى تنمية قيم الإنتماء الوطنى و الديمقراطية و التسامح و قبول الأخر</a:t>
                      </a:r>
                      <a:r>
                        <a:rPr lang="ar-EG" sz="1400" dirty="0" smtClean="0">
                          <a:effectLst/>
                          <a:latin typeface="Times New Roman"/>
                        </a:rPr>
                        <a:t>.</a:t>
                      </a:r>
                      <a:endParaRPr lang="en-US" sz="1400" dirty="0">
                        <a:effectLst/>
                        <a:latin typeface="Times New Roman"/>
                      </a:endParaRPr>
                    </a:p>
                  </a:txBody>
                  <a:tcPr marL="50087" marR="5008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16128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81" y="1062256"/>
            <a:ext cx="8134350" cy="50292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 smtClean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04602" y="1524000"/>
            <a:ext cx="825391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marR="0">
              <a:spcBef>
                <a:spcPts val="0"/>
              </a:spcBef>
              <a:spcAft>
                <a:spcPts val="0"/>
              </a:spcAft>
            </a:pPr>
            <a:r>
              <a:rPr lang="en-US" sz="2000" b="1" i="1" dirty="0">
                <a:latin typeface="Cambria" panose="02040503050406030204" pitchFamily="18" charset="0"/>
                <a:ea typeface="MS Mincho" panose="02020609040205080304" pitchFamily="49" charset="-128"/>
                <a:cs typeface="Arial" panose="020B0604020202020204" pitchFamily="34" charset="0"/>
              </a:rPr>
              <a:t> </a:t>
            </a:r>
            <a:r>
              <a:rPr lang="en-US" sz="2000" dirty="0">
                <a:ea typeface="Calibri"/>
                <a:cs typeface="Arial"/>
              </a:rPr>
              <a:t> 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000" dirty="0" smtClean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endParaRPr lang="en-US" sz="2000" dirty="0">
              <a:latin typeface="Cambria" panose="02040503050406030204" pitchFamily="18" charset="0"/>
              <a:ea typeface="MS Mincho" panose="02020609040205080304" pitchFamily="49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3044715"/>
              </p:ext>
            </p:extLst>
          </p:nvPr>
        </p:nvGraphicFramePr>
        <p:xfrm>
          <a:off x="337259" y="1524000"/>
          <a:ext cx="8610600" cy="4572000"/>
        </p:xfrm>
        <a:graphic>
          <a:graphicData uri="http://schemas.openxmlformats.org/drawingml/2006/table">
            <a:tbl>
              <a:tblPr rtl="1" firstRow="1" firstCol="1" bandRow="1"/>
              <a:tblGrid>
                <a:gridCol w="861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1314">
                <a:tc>
                  <a:txBody>
                    <a:bodyPr/>
                    <a:lstStyle/>
                    <a:p>
                      <a:pPr marL="45720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EG" sz="2000" b="1" dirty="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البيداجوجيا </a:t>
                      </a:r>
                      <a:r>
                        <a:rPr lang="en-US" sz="2000" b="1" dirty="0">
                          <a:solidFill>
                            <a:srgbClr val="0F243E"/>
                          </a:solidFill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Pedagogy</a:t>
                      </a:r>
                      <a:endParaRPr lang="en-US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0686">
                <a:tc>
                  <a:txBody>
                    <a:bodyPr/>
                    <a:lstStyle/>
                    <a:p>
                      <a:pPr marL="342900" lvl="0" indent="-342900" algn="just" rtl="1">
                        <a:buFont typeface="Symbol"/>
                        <a:buChar char=""/>
                      </a:pPr>
                      <a:r>
                        <a:rPr lang="ar-EG" sz="2000" dirty="0">
                          <a:effectLst/>
                          <a:latin typeface="Times New Roman"/>
                          <a:cs typeface="Simplified Arabic"/>
                        </a:rPr>
                        <a:t>التعلم القائم على الممارسة </a:t>
                      </a:r>
                      <a:r>
                        <a:rPr lang="en-US" sz="2000" dirty="0" smtClean="0">
                          <a:effectLst/>
                          <a:latin typeface="Times New Roman"/>
                        </a:rPr>
                        <a:t>Practice- </a:t>
                      </a:r>
                      <a:r>
                        <a:rPr lang="en-US" sz="2000" dirty="0">
                          <a:effectLst/>
                          <a:latin typeface="Times New Roman"/>
                        </a:rPr>
                        <a:t>based Learning</a:t>
                      </a:r>
                    </a:p>
                    <a:p>
                      <a:pPr marL="342900" lvl="0" indent="-342900" algn="just" rtl="1">
                        <a:buFont typeface="Symbol"/>
                        <a:buChar char=""/>
                      </a:pPr>
                      <a:r>
                        <a:rPr lang="ar-EG" sz="2000" dirty="0">
                          <a:effectLst/>
                          <a:latin typeface="Times New Roman"/>
                          <a:cs typeface="Simplified Arabic"/>
                        </a:rPr>
                        <a:t>التعلم القائم على البحث، والتحقق </a:t>
                      </a:r>
                      <a:r>
                        <a:rPr lang="en-US" sz="2000" dirty="0">
                          <a:effectLst/>
                          <a:latin typeface="Times New Roman"/>
                        </a:rPr>
                        <a:t>Inquiry and Research- based Learning</a:t>
                      </a:r>
                    </a:p>
                    <a:p>
                      <a:pPr marL="342900" lvl="0" indent="-342900" algn="just" rtl="1">
                        <a:buFont typeface="Symbol"/>
                        <a:buChar char=""/>
                      </a:pPr>
                      <a:r>
                        <a:rPr lang="ar-EG" sz="2000" dirty="0">
                          <a:effectLst/>
                          <a:latin typeface="Times New Roman"/>
                          <a:cs typeface="Simplified Arabic"/>
                        </a:rPr>
                        <a:t>التعلم المتمحور حول الطالب </a:t>
                      </a:r>
                      <a:r>
                        <a:rPr lang="en-US" sz="2000" dirty="0">
                          <a:effectLst/>
                          <a:latin typeface="Times New Roman"/>
                        </a:rPr>
                        <a:t>Student Centered Learning</a:t>
                      </a:r>
                      <a:r>
                        <a:rPr lang="en-US" sz="2000" dirty="0">
                          <a:effectLst/>
                          <a:latin typeface="Simplified Arabic"/>
                        </a:rPr>
                        <a:t> </a:t>
                      </a:r>
                      <a:endParaRPr lang="en-US" sz="2000" dirty="0">
                        <a:effectLst/>
                        <a:latin typeface="Times New Roman"/>
                      </a:endParaRPr>
                    </a:p>
                    <a:p>
                      <a:pPr marL="342900" lvl="0" indent="-342900" algn="just" rtl="1">
                        <a:buFont typeface="Symbol"/>
                        <a:buChar char=""/>
                      </a:pPr>
                      <a:r>
                        <a:rPr lang="ar-EG" sz="2000" dirty="0">
                          <a:effectLst/>
                          <a:latin typeface="Times New Roman"/>
                          <a:cs typeface="Simplified Arabic"/>
                        </a:rPr>
                        <a:t>التعلم النشط </a:t>
                      </a:r>
                      <a:r>
                        <a:rPr lang="en-US" sz="2000" dirty="0">
                          <a:effectLst/>
                          <a:latin typeface="Times New Roman"/>
                        </a:rPr>
                        <a:t>Active Learning</a:t>
                      </a:r>
                    </a:p>
                    <a:p>
                      <a:pPr marL="342900" lvl="0" indent="-342900" algn="just" rtl="1">
                        <a:buFont typeface="Symbol"/>
                        <a:buChar char=""/>
                      </a:pPr>
                      <a:r>
                        <a:rPr lang="ar-EG" sz="2000" dirty="0">
                          <a:effectLst/>
                          <a:latin typeface="Times New Roman"/>
                          <a:cs typeface="Simplified Arabic"/>
                        </a:rPr>
                        <a:t>التعلم التجريبى </a:t>
                      </a:r>
                      <a:r>
                        <a:rPr lang="en-US" sz="2000" dirty="0">
                          <a:effectLst/>
                          <a:latin typeface="Times New Roman"/>
                        </a:rPr>
                        <a:t>Experimental Learning</a:t>
                      </a:r>
                    </a:p>
                    <a:p>
                      <a:pPr marL="342900" lvl="0" indent="-342900" algn="just" rtl="1">
                        <a:buFont typeface="Symbol"/>
                        <a:buChar char=""/>
                      </a:pPr>
                      <a:r>
                        <a:rPr lang="ar-EG" sz="2000" dirty="0">
                          <a:effectLst/>
                          <a:latin typeface="Times New Roman"/>
                          <a:cs typeface="Simplified Arabic"/>
                        </a:rPr>
                        <a:t>التعلم القائم على حل المشكلات/ المشروعات </a:t>
                      </a:r>
                      <a:r>
                        <a:rPr lang="en-US" sz="2000" dirty="0">
                          <a:effectLst/>
                          <a:latin typeface="Times New Roman"/>
                        </a:rPr>
                        <a:t>Problem solving/projects -based Learning</a:t>
                      </a:r>
                    </a:p>
                    <a:p>
                      <a:pPr marL="342900" lvl="0" indent="-342900" algn="just" rtl="1">
                        <a:buFont typeface="Symbol"/>
                        <a:buChar char=""/>
                      </a:pPr>
                      <a:r>
                        <a:rPr lang="ar-EG" sz="2000" dirty="0">
                          <a:effectLst/>
                          <a:latin typeface="Times New Roman"/>
                          <a:cs typeface="Simplified Arabic"/>
                        </a:rPr>
                        <a:t>التعلم القائم على التخصص المعرفى، والبينية </a:t>
                      </a:r>
                      <a:r>
                        <a:rPr lang="en-US" sz="2000" dirty="0">
                          <a:effectLst/>
                          <a:latin typeface="Times New Roman"/>
                        </a:rPr>
                        <a:t>Subject &amp; Interdisciplinary- based Learning </a:t>
                      </a:r>
                    </a:p>
                    <a:p>
                      <a:pPr marL="342900" lvl="0" indent="-342900" algn="just" rtl="1">
                        <a:buFont typeface="Symbol"/>
                        <a:buChar char=""/>
                      </a:pPr>
                      <a:r>
                        <a:rPr lang="en-US" sz="2000" dirty="0">
                          <a:effectLst/>
                          <a:latin typeface="Times New Roman"/>
                        </a:rPr>
                        <a:t> </a:t>
                      </a:r>
                      <a:r>
                        <a:rPr lang="ar-EG" sz="2000" dirty="0">
                          <a:effectLst/>
                          <a:latin typeface="Times New Roman"/>
                          <a:cs typeface="Simplified Arabic"/>
                        </a:rPr>
                        <a:t>تعلم كيفية التعلم </a:t>
                      </a:r>
                      <a:r>
                        <a:rPr lang="en-US" sz="2000" dirty="0">
                          <a:effectLst/>
                          <a:latin typeface="Times New Roman"/>
                        </a:rPr>
                        <a:t>Learning How to Learn</a:t>
                      </a:r>
                    </a:p>
                    <a:p>
                      <a:pPr marL="342900" marR="0" lvl="0" indent="-342900" algn="r" rtl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245110" algn="r"/>
                        </a:tabLst>
                      </a:pPr>
                      <a:r>
                        <a:rPr lang="ar-EG" sz="2000" dirty="0">
                          <a:effectLst/>
                          <a:latin typeface="Times New Roman"/>
                          <a:ea typeface="Times New Roman"/>
                          <a:cs typeface="Simplified Arabic"/>
                        </a:rPr>
                        <a:t>الاستخدام الأمثل للتكنولوجيا </a:t>
                      </a:r>
                      <a:r>
                        <a:rPr lang="en-US" sz="2000" dirty="0">
                          <a:effectLst/>
                          <a:latin typeface="Times New Roman"/>
                          <a:ea typeface="Times New Roman"/>
                        </a:rPr>
                        <a:t>Technology Enhanced Learning</a:t>
                      </a:r>
                    </a:p>
                    <a:p>
                      <a:pPr marL="342900" lvl="0" indent="-342900" algn="just" rtl="1">
                        <a:buFont typeface="Symbol"/>
                        <a:buChar char=""/>
                      </a:pPr>
                      <a:r>
                        <a:rPr lang="ar-EG" sz="2000" dirty="0">
                          <a:effectLst/>
                          <a:latin typeface="Times New Roman"/>
                          <a:cs typeface="Simplified Arabic"/>
                        </a:rPr>
                        <a:t>التعليم المصحوب بالإرشاد </a:t>
                      </a:r>
                      <a:r>
                        <a:rPr lang="en-US" sz="2000" dirty="0">
                          <a:effectLst/>
                          <a:latin typeface="Times New Roman"/>
                        </a:rPr>
                        <a:t>Instruction Accompanied by Mentorship</a:t>
                      </a:r>
                    </a:p>
                    <a:p>
                      <a:pPr marL="342900" lvl="0" indent="-342900" algn="just" rtl="1">
                        <a:buFont typeface="Symbol"/>
                        <a:buChar char=""/>
                      </a:pPr>
                      <a:r>
                        <a:rPr lang="ar-EG" sz="2000" dirty="0">
                          <a:effectLst/>
                          <a:latin typeface="Times New Roman"/>
                          <a:cs typeface="Simplified Arabic"/>
                        </a:rPr>
                        <a:t>التقييم من أجل التعلم </a:t>
                      </a:r>
                      <a:r>
                        <a:rPr lang="en-US" sz="2000" dirty="0">
                          <a:effectLst/>
                          <a:latin typeface="Times New Roman"/>
                        </a:rPr>
                        <a:t>Assessment for Learning</a:t>
                      </a:r>
                      <a:r>
                        <a:rPr lang="en-US" sz="2000" dirty="0">
                          <a:effectLst/>
                          <a:latin typeface="Simplified Arabic"/>
                        </a:rPr>
                        <a:t> </a:t>
                      </a:r>
                      <a:endParaRPr lang="en-US" sz="2000" dirty="0">
                        <a:effectLst/>
                        <a:latin typeface="Times New Roman"/>
                      </a:endParaRPr>
                    </a:p>
                    <a:p>
                      <a:pPr marL="342900" lvl="0" indent="-342900" algn="just" rtl="1">
                        <a:buFont typeface="Symbol"/>
                        <a:buChar char=""/>
                      </a:pPr>
                      <a:r>
                        <a:rPr lang="ar-EG" sz="2000" dirty="0">
                          <a:effectLst/>
                          <a:latin typeface="Times New Roman"/>
                          <a:cs typeface="Simplified Arabic"/>
                        </a:rPr>
                        <a:t>التفكر، والتقييم الذاتى </a:t>
                      </a:r>
                      <a:r>
                        <a:rPr lang="en-US" sz="2000" dirty="0">
                          <a:effectLst/>
                          <a:latin typeface="Times New Roman"/>
                        </a:rPr>
                        <a:t>Reflection and Self Assessment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714500" y="258127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632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3065</TotalTime>
  <Words>982</Words>
  <Application>Microsoft Office PowerPoint</Application>
  <PresentationFormat>On-screen Show (4:3)</PresentationFormat>
  <Paragraphs>237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MS Mincho</vt:lpstr>
      <vt:lpstr>Arial</vt:lpstr>
      <vt:lpstr>Calibri</vt:lpstr>
      <vt:lpstr>Calibri Light</vt:lpstr>
      <vt:lpstr>Cambria</vt:lpstr>
      <vt:lpstr>Courier New</vt:lpstr>
      <vt:lpstr>Simplified Arabic</vt:lpstr>
      <vt:lpstr>Symbol</vt:lpstr>
      <vt:lpstr>Times New Roman</vt:lpstr>
      <vt:lpstr>Office Theme</vt:lpstr>
      <vt:lpstr>  School and University Partnership for Peer Communities of Learners  (SUP4PCL)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AUC</dc:creator>
  <cp:lastModifiedBy>AUC</cp:lastModifiedBy>
  <cp:revision>294</cp:revision>
  <cp:lastPrinted>2018-06-12T10:37:56Z</cp:lastPrinted>
  <dcterms:created xsi:type="dcterms:W3CDTF">2006-08-16T00:00:00Z</dcterms:created>
  <dcterms:modified xsi:type="dcterms:W3CDTF">2018-06-13T06:23:52Z</dcterms:modified>
</cp:coreProperties>
</file>