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0"/>
  </p:notesMasterIdLst>
  <p:sldIdLst>
    <p:sldId id="322" r:id="rId2"/>
    <p:sldId id="288" r:id="rId3"/>
    <p:sldId id="323" r:id="rId4"/>
    <p:sldId id="324" r:id="rId5"/>
    <p:sldId id="325" r:id="rId6"/>
    <p:sldId id="326" r:id="rId7"/>
    <p:sldId id="327" r:id="rId8"/>
    <p:sldId id="28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5AE91C-817A-4107-84DC-71503BDDBE68}">
          <p14:sldIdLst>
            <p14:sldId id="322"/>
            <p14:sldId id="288"/>
            <p14:sldId id="323"/>
            <p14:sldId id="324"/>
            <p14:sldId id="325"/>
            <p14:sldId id="326"/>
            <p14:sldId id="327"/>
          </p14:sldIdLst>
        </p14:section>
        <p14:section name="Untitled Section" id="{801B09C3-8D55-469E-A217-5168EC433790}">
          <p14:sldIdLst>
            <p14:sldId id="28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A2"/>
    <a:srgbClr val="003399"/>
    <a:srgbClr val="E7EFEC"/>
    <a:srgbClr val="CCE0D6"/>
    <a:srgbClr val="C3DFD2"/>
    <a:srgbClr val="99CCFF"/>
    <a:srgbClr val="0099CC"/>
    <a:srgbClr val="3366CC"/>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29" autoAdjust="0"/>
    <p:restoredTop sz="90560" autoAdjust="0"/>
  </p:normalViewPr>
  <p:slideViewPr>
    <p:cSldViewPr>
      <p:cViewPr varScale="1">
        <p:scale>
          <a:sx n="82" d="100"/>
          <a:sy n="82" d="100"/>
        </p:scale>
        <p:origin x="1704"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1DB6E4-AF3F-4783-90B1-ADD75CC30438}" type="datetimeFigureOut">
              <a:rPr lang="en-US" smtClean="0"/>
              <a:t>2/13/2018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CCBBA4-8F2A-4769-AEFE-251EBE3B2C1E}" type="slidenum">
              <a:rPr lang="en-US" smtClean="0"/>
              <a:t>‹#›</a:t>
            </a:fld>
            <a:endParaRPr lang="en-US"/>
          </a:p>
        </p:txBody>
      </p:sp>
    </p:spTree>
    <p:extLst>
      <p:ext uri="{BB962C8B-B14F-4D97-AF65-F5344CB8AC3E}">
        <p14:creationId xmlns:p14="http://schemas.microsoft.com/office/powerpoint/2010/main" val="1637643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0196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96525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3896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751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3240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8305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2/13/2018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4619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2/13/2018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2848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20906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4016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56838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2/13/2018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1503694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447800"/>
            <a:ext cx="8362950" cy="1219200"/>
          </a:xfrm>
        </p:spPr>
        <p:txBody>
          <a:bodyPr>
            <a:noAutofit/>
          </a:bodyPr>
          <a:lstStyle/>
          <a:p>
            <a:pPr algn="ct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School and University Partnership for Peer Communities of Learners </a:t>
            </a:r>
            <a:br>
              <a:rPr lang="en-US" sz="2800" b="1" dirty="0" smtClean="0">
                <a:solidFill>
                  <a:srgbClr val="CC0000"/>
                </a:solidFill>
              </a:rPr>
            </a:br>
            <a:r>
              <a:rPr lang="en-US" sz="2800" b="1" dirty="0" smtClean="0">
                <a:solidFill>
                  <a:srgbClr val="CC0000"/>
                </a:solidFill>
              </a:rPr>
              <a:t>(SUP4PCL)</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003399"/>
                </a:solidFill>
              </a:rPr>
              <a:t/>
            </a:r>
            <a:br>
              <a:rPr lang="en-US" sz="2800" b="1" dirty="0" smtClean="0">
                <a:solidFill>
                  <a:srgbClr val="003399"/>
                </a:solidFill>
              </a:rPr>
            </a:br>
            <a:endParaRPr lang="en-US" sz="2800" b="1" i="1" dirty="0"/>
          </a:p>
        </p:txBody>
      </p:sp>
      <p:sp>
        <p:nvSpPr>
          <p:cNvPr id="3" name="Content Placeholder 2"/>
          <p:cNvSpPr>
            <a:spLocks noGrp="1"/>
          </p:cNvSpPr>
          <p:nvPr>
            <p:ph idx="1"/>
          </p:nvPr>
        </p:nvSpPr>
        <p:spPr>
          <a:xfrm>
            <a:off x="356681" y="2362200"/>
            <a:ext cx="8134350" cy="3886200"/>
          </a:xfrm>
        </p:spPr>
        <p:txBody>
          <a:bodyPr>
            <a:noAutofit/>
          </a:bodyPr>
          <a:lstStyle/>
          <a:p>
            <a:pPr marL="0" indent="0" algn="ctr">
              <a:buNone/>
            </a:pPr>
            <a:endParaRPr lang="en-US" sz="2400" b="1" dirty="0" smtClean="0">
              <a:solidFill>
                <a:srgbClr val="003399"/>
              </a:solidFill>
            </a:endParaRPr>
          </a:p>
          <a:p>
            <a:pPr marL="0" indent="0" algn="ctr">
              <a:buNone/>
            </a:pPr>
            <a:r>
              <a:rPr lang="en-US" sz="2400" dirty="0">
                <a:solidFill>
                  <a:srgbClr val="003399"/>
                </a:solidFill>
              </a:rPr>
              <a:t>Project number: </a:t>
            </a:r>
            <a:endParaRPr lang="en-US" sz="2400" dirty="0" smtClean="0">
              <a:solidFill>
                <a:srgbClr val="003399"/>
              </a:solidFill>
            </a:endParaRPr>
          </a:p>
          <a:p>
            <a:pPr marL="0" indent="0" algn="ctr">
              <a:buNone/>
            </a:pPr>
            <a:r>
              <a:rPr lang="en-US" sz="2400" b="1" dirty="0" smtClean="0">
                <a:solidFill>
                  <a:srgbClr val="003399"/>
                </a:solidFill>
              </a:rPr>
              <a:t> </a:t>
            </a:r>
            <a:r>
              <a:rPr lang="en-US" sz="2000" b="1" dirty="0" smtClean="0">
                <a:solidFill>
                  <a:srgbClr val="003399"/>
                </a:solidFill>
              </a:rPr>
              <a:t>573660-EPP-1-2016-1-EG-EPPKA2-CBHE-JP (2016-2516/001-001)</a:t>
            </a:r>
            <a:endParaRPr lang="en-US" sz="2400" b="1" dirty="0">
              <a:solidFill>
                <a:srgbClr val="003399"/>
              </a:solidFill>
            </a:endParaRPr>
          </a:p>
          <a:p>
            <a:pPr marL="0" indent="0" algn="ctr">
              <a:buNone/>
            </a:pPr>
            <a:r>
              <a:rPr lang="en-US" sz="2400" b="1" dirty="0" smtClean="0">
                <a:solidFill>
                  <a:srgbClr val="003399"/>
                </a:solidFill>
              </a:rPr>
              <a:t>Evolution of Needs Assessment to Ethnography</a:t>
            </a:r>
          </a:p>
          <a:p>
            <a:pPr marL="0" indent="0" algn="ctr">
              <a:buNone/>
            </a:pPr>
            <a:r>
              <a:rPr lang="en-US" sz="2400" b="1" dirty="0" smtClean="0">
                <a:solidFill>
                  <a:srgbClr val="003399"/>
                </a:solidFill>
              </a:rPr>
              <a:t> </a:t>
            </a:r>
            <a:r>
              <a:rPr lang="en-US" sz="2400" b="1" dirty="0" smtClean="0">
                <a:solidFill>
                  <a:srgbClr val="003399"/>
                </a:solidFill>
              </a:rPr>
              <a:t>Tentative Template</a:t>
            </a:r>
          </a:p>
          <a:p>
            <a:pPr marL="0" indent="0" algn="ctr">
              <a:buNone/>
            </a:pPr>
            <a:r>
              <a:rPr lang="en-US" sz="2400" b="1" dirty="0">
                <a:solidFill>
                  <a:srgbClr val="003399"/>
                </a:solidFill>
              </a:rPr>
              <a:t/>
            </a:r>
            <a:br>
              <a:rPr lang="en-US" sz="2400" b="1" dirty="0">
                <a:solidFill>
                  <a:srgbClr val="003399"/>
                </a:solidFill>
              </a:rPr>
            </a:br>
            <a:r>
              <a:rPr lang="en-US" sz="2400" b="1" dirty="0" smtClean="0">
                <a:solidFill>
                  <a:srgbClr val="003399"/>
                </a:solidFill>
              </a:rPr>
              <a:t>Second Local Management Meeting 11</a:t>
            </a:r>
            <a:r>
              <a:rPr lang="en-US" sz="2400" b="1" baseline="30000" dirty="0" smtClean="0">
                <a:solidFill>
                  <a:srgbClr val="003399"/>
                </a:solidFill>
              </a:rPr>
              <a:t>th</a:t>
            </a:r>
            <a:r>
              <a:rPr lang="en-US" sz="2400" b="1" dirty="0" smtClean="0">
                <a:solidFill>
                  <a:srgbClr val="003399"/>
                </a:solidFill>
              </a:rPr>
              <a:t> May, </a:t>
            </a:r>
            <a:r>
              <a:rPr lang="en-US" sz="2400" b="1" dirty="0">
                <a:solidFill>
                  <a:srgbClr val="003399"/>
                </a:solidFill>
              </a:rPr>
              <a:t>2017</a:t>
            </a:r>
            <a:br>
              <a:rPr lang="en-US" sz="2400" b="1" dirty="0">
                <a:solidFill>
                  <a:srgbClr val="003399"/>
                </a:solidFill>
              </a:rPr>
            </a:br>
            <a:r>
              <a:rPr lang="en-US" sz="2400" b="1" dirty="0">
                <a:solidFill>
                  <a:srgbClr val="003399"/>
                </a:solidFill>
              </a:rPr>
              <a:t>The American University in Cairo</a:t>
            </a:r>
            <a:br>
              <a:rPr lang="en-US" sz="2400" b="1" dirty="0">
                <a:solidFill>
                  <a:srgbClr val="003399"/>
                </a:solidFill>
              </a:rPr>
            </a:b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6" name="Rectangle 5"/>
          <p:cNvSpPr/>
          <p:nvPr/>
        </p:nvSpPr>
        <p:spPr>
          <a:xfrm>
            <a:off x="15910" y="6119336"/>
            <a:ext cx="9067800" cy="738664"/>
          </a:xfrm>
          <a:prstGeom prst="rect">
            <a:avLst/>
          </a:prstGeom>
        </p:spPr>
        <p:txBody>
          <a:bodyPr wrap="square">
            <a:spAutoFit/>
          </a:bodyPr>
          <a:lstStyle/>
          <a:p>
            <a:r>
              <a:rPr lang="en-US" sz="1200" i="1" dirty="0">
                <a:solidFill>
                  <a:srgbClr val="003399"/>
                </a:solidFill>
              </a:rPr>
              <a:t>"This project has been funded with support from the European Commission. This presentation reflects the views only of the author, and the Commission cannot be held responsible for any use which may be made of the information contained therein</a:t>
            </a:r>
            <a:r>
              <a:rPr lang="en-US" sz="3600" dirty="0"/>
              <a:t/>
            </a:r>
            <a:br>
              <a:rPr lang="en-US" sz="3600" dirty="0"/>
            </a:br>
            <a:endParaRPr lang="en-US" dirty="0"/>
          </a:p>
        </p:txBody>
      </p:sp>
    </p:spTree>
    <p:extLst>
      <p:ext uri="{BB962C8B-B14F-4D97-AF65-F5344CB8AC3E}">
        <p14:creationId xmlns:p14="http://schemas.microsoft.com/office/powerpoint/2010/main" val="20583784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219200"/>
            <a:ext cx="8362950" cy="829113"/>
          </a:xfrm>
        </p:spPr>
        <p:txBody>
          <a:bodyPr>
            <a:noAutofit/>
          </a:bodyPr>
          <a:lstStyle/>
          <a:p>
            <a:pPr lvl="0"/>
            <a:r>
              <a:rPr lang="en-US" sz="2800" b="1" dirty="0" smtClean="0">
                <a:latin typeface="+mn-lt"/>
              </a:rPr>
              <a:t>1- Initial </a:t>
            </a:r>
            <a:r>
              <a:rPr lang="en-US" sz="2800" b="1" dirty="0">
                <a:latin typeface="+mn-lt"/>
              </a:rPr>
              <a:t>exploration: 2 </a:t>
            </a:r>
            <a:r>
              <a:rPr lang="en-US" sz="2800" b="1" dirty="0" smtClean="0">
                <a:latin typeface="+mn-lt"/>
              </a:rPr>
              <a:t>months         (</a:t>
            </a:r>
            <a:r>
              <a:rPr lang="ar-EG" sz="2800" b="1" dirty="0" smtClean="0">
                <a:latin typeface="+mn-lt"/>
              </a:rPr>
              <a:t>استطلاع أولي</a:t>
            </a:r>
            <a:r>
              <a:rPr lang="en-US" sz="2800" b="1" dirty="0" smtClean="0">
                <a:latin typeface="+mn-lt"/>
              </a:rPr>
              <a:t> )</a:t>
            </a:r>
            <a:endParaRPr lang="en-US" sz="2800" b="1" dirty="0">
              <a:latin typeface="+mn-lt"/>
            </a:endParaRPr>
          </a:p>
        </p:txBody>
      </p:sp>
      <p:sp>
        <p:nvSpPr>
          <p:cNvPr id="3" name="Content Placeholder 2"/>
          <p:cNvSpPr>
            <a:spLocks noGrp="1"/>
          </p:cNvSpPr>
          <p:nvPr>
            <p:ph idx="1"/>
          </p:nvPr>
        </p:nvSpPr>
        <p:spPr>
          <a:xfrm>
            <a:off x="356681" y="1905000"/>
            <a:ext cx="8134350" cy="4572000"/>
          </a:xfrm>
        </p:spPr>
        <p:txBody>
          <a:bodyPr>
            <a:noAutofit/>
          </a:bodyPr>
          <a:lstStyle/>
          <a:p>
            <a:pPr marL="0" lvl="0" indent="0">
              <a:buNone/>
            </a:pPr>
            <a:endParaRPr lang="en-US" sz="2400" dirty="0" smtClean="0"/>
          </a:p>
          <a:p>
            <a:pPr lvl="0"/>
            <a:r>
              <a:rPr lang="en-US" sz="2400" dirty="0" smtClean="0"/>
              <a:t>School </a:t>
            </a:r>
            <a:r>
              <a:rPr lang="en-US" sz="2400" dirty="0"/>
              <a:t>map of </a:t>
            </a:r>
            <a:r>
              <a:rPr lang="en-US" sz="2400" dirty="0" smtClean="0"/>
              <a:t>facilities.</a:t>
            </a:r>
          </a:p>
          <a:p>
            <a:pPr marL="0" lvl="0" indent="0">
              <a:buNone/>
            </a:pPr>
            <a:endParaRPr lang="en-US" sz="2400" dirty="0"/>
          </a:p>
          <a:p>
            <a:pPr lvl="0"/>
            <a:r>
              <a:rPr lang="en-US" sz="2400" dirty="0"/>
              <a:t>Administrative </a:t>
            </a:r>
            <a:r>
              <a:rPr lang="en-US" sz="2400" dirty="0" smtClean="0"/>
              <a:t>structure.</a:t>
            </a:r>
          </a:p>
          <a:p>
            <a:pPr marL="0" lvl="0" indent="0">
              <a:buNone/>
            </a:pPr>
            <a:endParaRPr lang="en-US" sz="2400" dirty="0"/>
          </a:p>
          <a:p>
            <a:pPr lvl="0"/>
            <a:r>
              <a:rPr lang="en-US" sz="2400" dirty="0"/>
              <a:t>Demographic </a:t>
            </a:r>
            <a:r>
              <a:rPr lang="en-US" sz="2400" dirty="0" smtClean="0"/>
              <a:t>data</a:t>
            </a:r>
          </a:p>
          <a:p>
            <a:pPr marL="0" lvl="0" indent="0">
              <a:buNone/>
            </a:pPr>
            <a:endParaRPr lang="en-US" sz="2400" dirty="0"/>
          </a:p>
          <a:p>
            <a:pPr lvl="0"/>
            <a:r>
              <a:rPr lang="en-US" sz="2400" dirty="0"/>
              <a:t>School and Community (e.g. Committee board     </a:t>
            </a:r>
            <a:r>
              <a:rPr lang="ar-EG" sz="2400" dirty="0"/>
              <a:t>مجلس أمناء</a:t>
            </a:r>
            <a:r>
              <a:rPr lang="en-US" sz="2400" dirty="0"/>
              <a:t> </a:t>
            </a:r>
            <a:r>
              <a:rPr lang="en-US" sz="2400" dirty="0" smtClean="0"/>
              <a:t>)</a:t>
            </a:r>
          </a:p>
          <a:p>
            <a:pPr marL="0" lvl="0" indent="0">
              <a:buNone/>
            </a:pPr>
            <a:endParaRPr lang="en-US" sz="2400" dirty="0"/>
          </a:p>
          <a:p>
            <a:pPr lvl="0"/>
            <a:r>
              <a:rPr lang="en-US" sz="2400" dirty="0"/>
              <a:t>Student Practicum and relationship with FOE</a:t>
            </a:r>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9627608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lvl="0"/>
            <a:r>
              <a:rPr lang="en-US" sz="2800" b="1" dirty="0"/>
              <a:t>Initial </a:t>
            </a:r>
            <a:r>
              <a:rPr lang="en-US" sz="2800" b="1" dirty="0" smtClean="0"/>
              <a:t>exploration (Continued…)</a:t>
            </a:r>
            <a:endParaRPr lang="en-US" sz="2800" dirty="0"/>
          </a:p>
        </p:txBody>
      </p:sp>
      <p:sp>
        <p:nvSpPr>
          <p:cNvPr id="3" name="Content Placeholder 2"/>
          <p:cNvSpPr>
            <a:spLocks noGrp="1"/>
          </p:cNvSpPr>
          <p:nvPr>
            <p:ph idx="1"/>
          </p:nvPr>
        </p:nvSpPr>
        <p:spPr>
          <a:xfrm>
            <a:off x="356681" y="2133600"/>
            <a:ext cx="8134350" cy="3886200"/>
          </a:xfrm>
        </p:spPr>
        <p:txBody>
          <a:bodyPr>
            <a:noAutofit/>
          </a:bodyPr>
          <a:lstStyle/>
          <a:p>
            <a:pPr lvl="0"/>
            <a:r>
              <a:rPr lang="en-US" sz="2400" dirty="0"/>
              <a:t>SWOT analysis </a:t>
            </a:r>
            <a:r>
              <a:rPr lang="en-US" sz="2400" dirty="0" smtClean="0"/>
              <a:t>:</a:t>
            </a:r>
          </a:p>
          <a:p>
            <a:pPr marL="0" lvl="0" indent="0">
              <a:buNone/>
            </a:pPr>
            <a:endParaRPr lang="en-US" sz="2400" dirty="0" smtClean="0"/>
          </a:p>
          <a:p>
            <a:pPr marL="398463" lvl="0">
              <a:buFont typeface="Wingdings" panose="05000000000000000000" pitchFamily="2" charset="2"/>
              <a:buChar char="q"/>
            </a:pPr>
            <a:r>
              <a:rPr lang="en-US" sz="2400" dirty="0" smtClean="0"/>
              <a:t>    Major problems/ challenges</a:t>
            </a:r>
          </a:p>
          <a:p>
            <a:pPr marL="398463" lvl="0">
              <a:buFont typeface="Wingdings" panose="05000000000000000000" pitchFamily="2" charset="2"/>
              <a:buChar char="q"/>
            </a:pPr>
            <a:r>
              <a:rPr lang="en-US" sz="2400" dirty="0" smtClean="0"/>
              <a:t>    Observed:   threats  </a:t>
            </a:r>
          </a:p>
          <a:p>
            <a:pPr marL="398463" lvl="0">
              <a:buFont typeface="Wingdings" panose="05000000000000000000" pitchFamily="2" charset="2"/>
              <a:buChar char="q"/>
            </a:pPr>
            <a:r>
              <a:rPr lang="en-US" sz="2400" dirty="0" smtClean="0"/>
              <a:t>    Major </a:t>
            </a:r>
            <a:r>
              <a:rPr lang="en-US" sz="2400" dirty="0"/>
              <a:t>strengths </a:t>
            </a:r>
          </a:p>
          <a:p>
            <a:pPr marL="398463" lvl="0">
              <a:buFont typeface="Wingdings" panose="05000000000000000000" pitchFamily="2" charset="2"/>
              <a:buChar char="q"/>
            </a:pPr>
            <a:r>
              <a:rPr lang="en-US" sz="2400" dirty="0" smtClean="0"/>
              <a:t>   Opportunities</a:t>
            </a: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219137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r>
              <a:rPr lang="en-US" sz="2800" b="1" dirty="0" smtClean="0">
                <a:latin typeface="+mn-lt"/>
              </a:rPr>
              <a:t>2- In </a:t>
            </a:r>
            <a:r>
              <a:rPr lang="en-US" sz="2800" b="1" dirty="0">
                <a:latin typeface="+mn-lt"/>
              </a:rPr>
              <a:t>Depth Inquiry </a:t>
            </a:r>
            <a:r>
              <a:rPr lang="en-US" sz="2800" b="1" dirty="0" smtClean="0">
                <a:latin typeface="+mn-lt"/>
              </a:rPr>
              <a:t>           ( </a:t>
            </a:r>
            <a:r>
              <a:rPr lang="ar-EG" sz="2800" b="1" dirty="0">
                <a:latin typeface="+mn-lt"/>
              </a:rPr>
              <a:t>متابعة </a:t>
            </a:r>
            <a:r>
              <a:rPr lang="ar-EG" sz="2800" b="1" dirty="0" smtClean="0">
                <a:latin typeface="+mn-lt"/>
              </a:rPr>
              <a:t>متعمقه</a:t>
            </a:r>
            <a:r>
              <a:rPr lang="en-US" sz="2800" b="1" dirty="0" smtClean="0">
                <a:latin typeface="+mn-lt"/>
              </a:rPr>
              <a:t>) </a:t>
            </a:r>
            <a:r>
              <a:rPr lang="en-US" sz="2800" dirty="0"/>
              <a:t/>
            </a:r>
            <a:br>
              <a:rPr lang="en-US" sz="2800" dirty="0"/>
            </a:br>
            <a:endParaRPr lang="en-US" sz="2800" dirty="0"/>
          </a:p>
        </p:txBody>
      </p:sp>
      <p:sp>
        <p:nvSpPr>
          <p:cNvPr id="3" name="Content Placeholder 2"/>
          <p:cNvSpPr>
            <a:spLocks noGrp="1"/>
          </p:cNvSpPr>
          <p:nvPr>
            <p:ph idx="1"/>
          </p:nvPr>
        </p:nvSpPr>
        <p:spPr>
          <a:xfrm>
            <a:off x="356681" y="2133600"/>
            <a:ext cx="8134350" cy="4419600"/>
          </a:xfrm>
        </p:spPr>
        <p:txBody>
          <a:bodyPr>
            <a:noAutofit/>
          </a:bodyPr>
          <a:lstStyle/>
          <a:p>
            <a:pPr lvl="0"/>
            <a:r>
              <a:rPr lang="en-US" sz="2000" dirty="0" err="1"/>
              <a:t>Sociometry</a:t>
            </a:r>
            <a:r>
              <a:rPr lang="en-US" sz="2000" dirty="0"/>
              <a:t> /</a:t>
            </a:r>
            <a:r>
              <a:rPr lang="en-US" sz="2000" dirty="0" err="1"/>
              <a:t>Sociometrical</a:t>
            </a:r>
            <a:r>
              <a:rPr lang="en-US" sz="2000" dirty="0"/>
              <a:t> techniques     </a:t>
            </a:r>
            <a:r>
              <a:rPr lang="ar-EG" sz="2000" dirty="0"/>
              <a:t>الأسلوب </a:t>
            </a:r>
            <a:r>
              <a:rPr lang="ar-EG" sz="2000" dirty="0" smtClean="0"/>
              <a:t>السوسيومتري</a:t>
            </a:r>
            <a:endParaRPr lang="en-US" sz="2000" dirty="0" smtClean="0"/>
          </a:p>
          <a:p>
            <a:pPr marL="0" lvl="0" indent="0">
              <a:buNone/>
            </a:pPr>
            <a:endParaRPr lang="en-US" sz="2000" dirty="0"/>
          </a:p>
          <a:p>
            <a:pPr lvl="0"/>
            <a:r>
              <a:rPr lang="en-US" sz="2000" dirty="0"/>
              <a:t>Social occasions and events (Personal and public </a:t>
            </a:r>
            <a:r>
              <a:rPr lang="en-US" sz="2000" dirty="0" smtClean="0"/>
              <a:t>)</a:t>
            </a:r>
          </a:p>
          <a:p>
            <a:pPr marL="0" lvl="0" indent="0">
              <a:buNone/>
            </a:pPr>
            <a:endParaRPr lang="en-US" sz="2000" dirty="0"/>
          </a:p>
          <a:p>
            <a:pPr lvl="0"/>
            <a:r>
              <a:rPr lang="en-US" sz="2000" dirty="0"/>
              <a:t>Culture of the school:</a:t>
            </a:r>
          </a:p>
          <a:p>
            <a:pPr marL="398463" lvl="0">
              <a:buFont typeface="Wingdings" panose="05000000000000000000" pitchFamily="2" charset="2"/>
              <a:buChar char="q"/>
            </a:pPr>
            <a:r>
              <a:rPr lang="en-US" sz="2000" dirty="0" smtClean="0"/>
              <a:t>  Us   </a:t>
            </a:r>
            <a:r>
              <a:rPr lang="en-US" sz="2000" dirty="0"/>
              <a:t>vs. the Other</a:t>
            </a:r>
          </a:p>
          <a:p>
            <a:pPr marL="398463" lvl="0">
              <a:buFont typeface="Wingdings" panose="05000000000000000000" pitchFamily="2" charset="2"/>
              <a:buChar char="q"/>
            </a:pPr>
            <a:r>
              <a:rPr lang="en-US" sz="2000" dirty="0" smtClean="0"/>
              <a:t>  Bullying </a:t>
            </a:r>
            <a:r>
              <a:rPr lang="en-US" sz="2000" dirty="0"/>
              <a:t>and violence</a:t>
            </a:r>
          </a:p>
          <a:p>
            <a:pPr marL="398463" lvl="0">
              <a:buFont typeface="Wingdings" panose="05000000000000000000" pitchFamily="2" charset="2"/>
              <a:buChar char="q"/>
            </a:pPr>
            <a:r>
              <a:rPr lang="en-US" sz="2000" dirty="0" smtClean="0"/>
              <a:t>  Parent </a:t>
            </a:r>
            <a:r>
              <a:rPr lang="en-US" sz="2000" dirty="0"/>
              <a:t>involvement</a:t>
            </a:r>
          </a:p>
          <a:p>
            <a:pPr marL="398463" lvl="0">
              <a:buFont typeface="Wingdings" panose="05000000000000000000" pitchFamily="2" charset="2"/>
              <a:buChar char="q"/>
            </a:pPr>
            <a:r>
              <a:rPr lang="en-US" sz="2000" dirty="0" smtClean="0"/>
              <a:t>  Sharing </a:t>
            </a:r>
            <a:r>
              <a:rPr lang="en-US" sz="2000" dirty="0"/>
              <a:t>vs. individual community</a:t>
            </a:r>
          </a:p>
          <a:p>
            <a:pPr marL="398463" lvl="0">
              <a:buFont typeface="Wingdings" panose="05000000000000000000" pitchFamily="2" charset="2"/>
              <a:buChar char="q"/>
            </a:pPr>
            <a:r>
              <a:rPr lang="en-US" sz="2000" dirty="0" smtClean="0"/>
              <a:t>  Love </a:t>
            </a:r>
            <a:r>
              <a:rPr lang="en-US" sz="2000" dirty="0"/>
              <a:t>vs. conflict and animosity </a:t>
            </a:r>
          </a:p>
          <a:p>
            <a:pPr marL="398463" lvl="0">
              <a:buFont typeface="Wingdings" panose="05000000000000000000" pitchFamily="2" charset="2"/>
              <a:buChar char="q"/>
            </a:pPr>
            <a:r>
              <a:rPr lang="en-US" sz="2000" dirty="0" smtClean="0"/>
              <a:t>  Respect</a:t>
            </a:r>
            <a:endParaRPr lang="en-US" sz="20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40677786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r>
              <a:rPr lang="en-US" sz="2800" b="1" dirty="0"/>
              <a:t>In Depth Inquiry   </a:t>
            </a:r>
            <a:r>
              <a:rPr lang="en-US" sz="2800" b="1" dirty="0" smtClean="0"/>
              <a:t>(Continued ….)</a:t>
            </a:r>
            <a:endParaRPr lang="en-US" sz="2800" b="1" dirty="0"/>
          </a:p>
        </p:txBody>
      </p:sp>
      <p:sp>
        <p:nvSpPr>
          <p:cNvPr id="3" name="Content Placeholder 2"/>
          <p:cNvSpPr>
            <a:spLocks noGrp="1"/>
          </p:cNvSpPr>
          <p:nvPr>
            <p:ph idx="1"/>
          </p:nvPr>
        </p:nvSpPr>
        <p:spPr>
          <a:xfrm>
            <a:off x="356681" y="2133600"/>
            <a:ext cx="8134350" cy="3886200"/>
          </a:xfrm>
        </p:spPr>
        <p:txBody>
          <a:bodyPr>
            <a:noAutofit/>
          </a:bodyPr>
          <a:lstStyle/>
          <a:p>
            <a:pPr lvl="0"/>
            <a:r>
              <a:rPr lang="en-US" sz="2400" dirty="0"/>
              <a:t>Management  and leadership style at all levels :</a:t>
            </a:r>
          </a:p>
          <a:p>
            <a:pPr marL="509588">
              <a:buFont typeface="Wingdings" panose="05000000000000000000" pitchFamily="2" charset="2"/>
              <a:buChar char="q"/>
            </a:pPr>
            <a:r>
              <a:rPr lang="en-US" sz="2400" dirty="0" smtClean="0"/>
              <a:t>    Authoritarian             </a:t>
            </a:r>
          </a:p>
          <a:p>
            <a:pPr marL="509588">
              <a:buFont typeface="Wingdings" panose="05000000000000000000" pitchFamily="2" charset="2"/>
              <a:buChar char="q"/>
            </a:pPr>
            <a:r>
              <a:rPr lang="en-US" sz="2400" dirty="0"/>
              <a:t> </a:t>
            </a:r>
            <a:r>
              <a:rPr lang="en-US" sz="2400" dirty="0" smtClean="0"/>
              <a:t>   Democratic </a:t>
            </a:r>
            <a:endParaRPr lang="en-US" sz="2400" dirty="0"/>
          </a:p>
          <a:p>
            <a:pPr marL="509588">
              <a:buFont typeface="Wingdings" panose="05000000000000000000" pitchFamily="2" charset="2"/>
              <a:buChar char="q"/>
            </a:pPr>
            <a:r>
              <a:rPr lang="en-US" sz="2400" dirty="0" smtClean="0"/>
              <a:t>    Autocratic </a:t>
            </a:r>
            <a:endParaRPr lang="en-US" sz="2400" dirty="0"/>
          </a:p>
          <a:p>
            <a:pPr marL="509588">
              <a:buFont typeface="Wingdings" panose="05000000000000000000" pitchFamily="2" charset="2"/>
              <a:buChar char="q"/>
            </a:pPr>
            <a:r>
              <a:rPr lang="en-US" sz="2400" dirty="0" smtClean="0"/>
              <a:t>    </a:t>
            </a:r>
            <a:r>
              <a:rPr lang="en-US" sz="2400" dirty="0" err="1" smtClean="0"/>
              <a:t>Consultive</a:t>
            </a:r>
            <a:endParaRPr lang="en-US" sz="2400" dirty="0"/>
          </a:p>
          <a:p>
            <a:pPr marL="509588">
              <a:buFont typeface="Wingdings" panose="05000000000000000000" pitchFamily="2" charset="2"/>
              <a:buChar char="q"/>
            </a:pPr>
            <a:r>
              <a:rPr lang="en-US" sz="2400" dirty="0" smtClean="0"/>
              <a:t>    Fair </a:t>
            </a:r>
          </a:p>
          <a:p>
            <a:pPr marL="509588">
              <a:buFont typeface="Wingdings" panose="05000000000000000000" pitchFamily="2" charset="2"/>
              <a:buChar char="q"/>
            </a:pPr>
            <a:r>
              <a:rPr lang="en-US" sz="2400" dirty="0" smtClean="0"/>
              <a:t>    Chaotic </a:t>
            </a:r>
            <a:endParaRPr lang="en-US" sz="2400" dirty="0"/>
          </a:p>
          <a:p>
            <a:pPr marL="509588">
              <a:buFont typeface="Wingdings" panose="05000000000000000000" pitchFamily="2" charset="2"/>
              <a:buChar char="q"/>
            </a:pPr>
            <a:r>
              <a:rPr lang="en-US" sz="2400" dirty="0" smtClean="0"/>
              <a:t>    Servant</a:t>
            </a:r>
          </a:p>
          <a:p>
            <a:pPr marL="509588">
              <a:buFont typeface="Wingdings" panose="05000000000000000000" pitchFamily="2" charset="2"/>
              <a:buChar char="q"/>
            </a:pPr>
            <a:r>
              <a:rPr lang="en-US" sz="2400" dirty="0" smtClean="0"/>
              <a:t>    Transformational </a:t>
            </a:r>
            <a:endParaRPr lang="en-US" sz="2400" dirty="0"/>
          </a:p>
          <a:p>
            <a:pPr marL="509588">
              <a:buFont typeface="Wingdings" panose="05000000000000000000" pitchFamily="2" charset="2"/>
              <a:buChar char="q"/>
            </a:pPr>
            <a:r>
              <a:rPr lang="en-US" sz="2400" dirty="0" smtClean="0"/>
              <a:t>    Laissez </a:t>
            </a:r>
            <a:r>
              <a:rPr lang="en-US" sz="2400" dirty="0"/>
              <a:t>faire </a:t>
            </a:r>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38545545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448113"/>
          </a:xfrm>
        </p:spPr>
        <p:txBody>
          <a:bodyPr>
            <a:noAutofit/>
          </a:bodyPr>
          <a:lstStyle/>
          <a:p>
            <a:r>
              <a:rPr lang="en-US" sz="2800" b="1" dirty="0"/>
              <a:t>In Depth Inquiry   (Continued ….)</a:t>
            </a:r>
            <a:r>
              <a:rPr lang="en-US" sz="2800" dirty="0"/>
              <a:t/>
            </a:r>
            <a:br>
              <a:rPr lang="en-US" sz="2800" dirty="0"/>
            </a:br>
            <a:endParaRPr lang="en-US" sz="2800" dirty="0"/>
          </a:p>
        </p:txBody>
      </p:sp>
      <p:sp>
        <p:nvSpPr>
          <p:cNvPr id="3" name="Content Placeholder 2"/>
          <p:cNvSpPr>
            <a:spLocks noGrp="1"/>
          </p:cNvSpPr>
          <p:nvPr>
            <p:ph idx="1"/>
          </p:nvPr>
        </p:nvSpPr>
        <p:spPr>
          <a:xfrm>
            <a:off x="356681" y="1828800"/>
            <a:ext cx="8134350" cy="4648200"/>
          </a:xfrm>
        </p:spPr>
        <p:txBody>
          <a:bodyPr>
            <a:noAutofit/>
          </a:bodyPr>
          <a:lstStyle/>
          <a:p>
            <a:pPr lvl="0"/>
            <a:r>
              <a:rPr lang="en-US" sz="2400" dirty="0"/>
              <a:t>Levels of leadership: </a:t>
            </a:r>
          </a:p>
          <a:p>
            <a:pPr marL="280988" lvl="0" indent="0">
              <a:buFont typeface="Wingdings" panose="05000000000000000000" pitchFamily="2" charset="2"/>
              <a:buChar char="q"/>
            </a:pPr>
            <a:r>
              <a:rPr lang="en-US" sz="2400" dirty="0" smtClean="0"/>
              <a:t>    Position (Rights) : </a:t>
            </a:r>
            <a:r>
              <a:rPr lang="en-US" sz="2400" dirty="0"/>
              <a:t>people follow you because they have to</a:t>
            </a:r>
          </a:p>
          <a:p>
            <a:pPr marL="280988" lvl="0" indent="0">
              <a:buFont typeface="Wingdings" panose="05000000000000000000" pitchFamily="2" charset="2"/>
              <a:buChar char="q"/>
            </a:pPr>
            <a:r>
              <a:rPr lang="en-US" sz="2400" dirty="0" smtClean="0"/>
              <a:t>   Permission (Relationships): </a:t>
            </a:r>
            <a:r>
              <a:rPr lang="en-US" sz="2400" dirty="0"/>
              <a:t>People follow you because </a:t>
            </a:r>
            <a:r>
              <a:rPr lang="en-US" sz="2400" dirty="0" smtClean="0"/>
              <a:t>  </a:t>
            </a:r>
          </a:p>
          <a:p>
            <a:pPr marL="280988" lvl="0" indent="0">
              <a:buNone/>
            </a:pPr>
            <a:r>
              <a:rPr lang="en-US" sz="2400" dirty="0"/>
              <a:t> </a:t>
            </a:r>
            <a:r>
              <a:rPr lang="en-US" sz="2400" dirty="0" smtClean="0"/>
              <a:t>       they want to.</a:t>
            </a:r>
            <a:endParaRPr lang="en-US" sz="2400" dirty="0"/>
          </a:p>
          <a:p>
            <a:pPr marL="280988" lvl="0" indent="0">
              <a:buFont typeface="Wingdings" panose="05000000000000000000" pitchFamily="2" charset="2"/>
              <a:buChar char="q"/>
            </a:pPr>
            <a:r>
              <a:rPr lang="en-US" sz="2400" dirty="0" smtClean="0"/>
              <a:t>    Production (Results): </a:t>
            </a:r>
            <a:r>
              <a:rPr lang="en-US" sz="2400" dirty="0"/>
              <a:t>People follow </a:t>
            </a:r>
            <a:r>
              <a:rPr lang="en-US" sz="2400" dirty="0" smtClean="0"/>
              <a:t>because of </a:t>
            </a:r>
            <a:r>
              <a:rPr lang="en-US" sz="2400" dirty="0"/>
              <a:t>what you </a:t>
            </a:r>
            <a:endParaRPr lang="en-US" sz="2400" dirty="0" smtClean="0"/>
          </a:p>
          <a:p>
            <a:pPr marL="280988" lvl="0" indent="0">
              <a:buNone/>
            </a:pPr>
            <a:r>
              <a:rPr lang="en-US" sz="2400" dirty="0"/>
              <a:t> </a:t>
            </a:r>
            <a:r>
              <a:rPr lang="en-US" sz="2400" dirty="0" smtClean="0"/>
              <a:t>       have done </a:t>
            </a:r>
            <a:r>
              <a:rPr lang="en-US" sz="2400" dirty="0"/>
              <a:t>for the organization.</a:t>
            </a:r>
          </a:p>
          <a:p>
            <a:pPr marL="280988" lvl="0" indent="0">
              <a:buFont typeface="Wingdings" panose="05000000000000000000" pitchFamily="2" charset="2"/>
              <a:buChar char="q"/>
            </a:pPr>
            <a:r>
              <a:rPr lang="en-US" sz="2400" dirty="0" smtClean="0"/>
              <a:t>    People development (Reproduction): </a:t>
            </a:r>
            <a:r>
              <a:rPr lang="en-US" sz="2400" dirty="0"/>
              <a:t>People follow </a:t>
            </a:r>
            <a:endParaRPr lang="en-US" sz="2400" dirty="0" smtClean="0"/>
          </a:p>
          <a:p>
            <a:pPr marL="280988" lvl="0" indent="0">
              <a:buNone/>
            </a:pPr>
            <a:r>
              <a:rPr lang="en-US" sz="2400" dirty="0"/>
              <a:t> </a:t>
            </a:r>
            <a:r>
              <a:rPr lang="en-US" sz="2400" dirty="0" smtClean="0"/>
              <a:t>       because of </a:t>
            </a:r>
            <a:r>
              <a:rPr lang="en-US" sz="2400" dirty="0"/>
              <a:t>what you have done for them.</a:t>
            </a:r>
          </a:p>
          <a:p>
            <a:pPr marL="280988" lvl="0" indent="0">
              <a:buFont typeface="Wingdings" panose="05000000000000000000" pitchFamily="2" charset="2"/>
              <a:buChar char="q"/>
            </a:pPr>
            <a:r>
              <a:rPr lang="en-US" sz="2400" dirty="0" smtClean="0"/>
              <a:t>    Pinnacle (Respect): </a:t>
            </a:r>
            <a:r>
              <a:rPr lang="en-US" sz="2400" dirty="0"/>
              <a:t>People follow because of who you are </a:t>
            </a:r>
            <a:endParaRPr lang="en-US" sz="2400" dirty="0" smtClean="0"/>
          </a:p>
          <a:p>
            <a:pPr marL="280988" lvl="0" indent="0">
              <a:buNone/>
            </a:pPr>
            <a:r>
              <a:rPr lang="en-US" sz="2400" dirty="0" smtClean="0"/>
              <a:t>        and </a:t>
            </a:r>
            <a:r>
              <a:rPr lang="en-US" sz="2400" dirty="0"/>
              <a:t>what you represent. </a:t>
            </a:r>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26389052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r>
              <a:rPr lang="en-US" sz="2800" b="1" dirty="0"/>
              <a:t>In Depth Inquiry   (Continued ….)</a:t>
            </a:r>
            <a:r>
              <a:rPr lang="en-US" sz="2800" dirty="0"/>
              <a:t/>
            </a:r>
            <a:br>
              <a:rPr lang="en-US" sz="2800" dirty="0"/>
            </a:br>
            <a:endParaRPr lang="en-US" sz="2800" dirty="0"/>
          </a:p>
        </p:txBody>
      </p:sp>
      <p:sp>
        <p:nvSpPr>
          <p:cNvPr id="3" name="Content Placeholder 2"/>
          <p:cNvSpPr>
            <a:spLocks noGrp="1"/>
          </p:cNvSpPr>
          <p:nvPr>
            <p:ph idx="1"/>
          </p:nvPr>
        </p:nvSpPr>
        <p:spPr>
          <a:xfrm>
            <a:off x="356681" y="2133600"/>
            <a:ext cx="8134350" cy="3886200"/>
          </a:xfrm>
        </p:spPr>
        <p:txBody>
          <a:bodyPr>
            <a:noAutofit/>
          </a:bodyPr>
          <a:lstStyle/>
          <a:p>
            <a:pPr lvl="0"/>
            <a:r>
              <a:rPr lang="en-US" sz="2400" dirty="0"/>
              <a:t>Power Relationships: who are the decision makers</a:t>
            </a:r>
            <a:r>
              <a:rPr lang="en-US" sz="2400" dirty="0" smtClean="0"/>
              <a:t>?</a:t>
            </a:r>
          </a:p>
          <a:p>
            <a:pPr marL="0" lvl="0" indent="0">
              <a:buNone/>
            </a:pPr>
            <a:endParaRPr lang="en-US" sz="2400" dirty="0"/>
          </a:p>
          <a:p>
            <a:pPr lvl="0"/>
            <a:r>
              <a:rPr lang="en-US" sz="2400" dirty="0"/>
              <a:t>Progress in PCL, Mentorship, Quality Assurance Unit. </a:t>
            </a:r>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37798581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37160" indent="0" algn="ctr">
              <a:buNone/>
            </a:pPr>
            <a:endParaRPr lang="en-US" sz="8800" dirty="0" smtClean="0"/>
          </a:p>
          <a:p>
            <a:pPr marL="137160" indent="0" algn="ctr">
              <a:buNone/>
            </a:pPr>
            <a:r>
              <a:rPr lang="en-US" sz="8800" dirty="0" smtClean="0">
                <a:solidFill>
                  <a:srgbClr val="003399"/>
                </a:solidFill>
              </a:rPr>
              <a:t>Thank You</a:t>
            </a: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3000375" y="829113"/>
            <a:ext cx="2895600" cy="685800"/>
          </a:xfrm>
          <a:prstGeom prst="rect">
            <a:avLst/>
          </a:prstGeom>
        </p:spPr>
      </p:pic>
    </p:spTree>
    <p:extLst>
      <p:ext uri="{BB962C8B-B14F-4D97-AF65-F5344CB8AC3E}">
        <p14:creationId xmlns:p14="http://schemas.microsoft.com/office/powerpoint/2010/main" val="458874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1737</TotalTime>
  <Words>325</Words>
  <Application>Microsoft Office PowerPoint</Application>
  <PresentationFormat>On-screen Show (4:3)</PresentationFormat>
  <Paragraphs>66</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Wingdings</vt:lpstr>
      <vt:lpstr>Office Theme</vt:lpstr>
      <vt:lpstr>  School and University Partnership for Peer Communities of Learners  (SUP4PCL)   </vt:lpstr>
      <vt:lpstr>1- Initial exploration: 2 months         (استطلاع أولي )</vt:lpstr>
      <vt:lpstr>Initial exploration (Continued…)</vt:lpstr>
      <vt:lpstr>2- In Depth Inquiry            ( متابعة متعمقه)  </vt:lpstr>
      <vt:lpstr>In Depth Inquiry   (Continued ….)</vt:lpstr>
      <vt:lpstr>In Depth Inquiry   (Continued ….) </vt:lpstr>
      <vt:lpstr>In Depth Inquiry   (Continued ….)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AUC</dc:creator>
  <cp:lastModifiedBy>AUC</cp:lastModifiedBy>
  <cp:revision>213</cp:revision>
  <cp:lastPrinted>2017-02-10T18:55:34Z</cp:lastPrinted>
  <dcterms:created xsi:type="dcterms:W3CDTF">2006-08-16T00:00:00Z</dcterms:created>
  <dcterms:modified xsi:type="dcterms:W3CDTF">2018-02-13T15:31:15Z</dcterms:modified>
</cp:coreProperties>
</file>