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9"/>
  </p:notesMasterIdLst>
  <p:sldIdLst>
    <p:sldId id="322" r:id="rId2"/>
    <p:sldId id="326" r:id="rId3"/>
    <p:sldId id="324" r:id="rId4"/>
    <p:sldId id="327" r:id="rId5"/>
    <p:sldId id="328" r:id="rId6"/>
    <p:sldId id="329" r:id="rId7"/>
    <p:sldId id="28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95AE91C-817A-4107-84DC-71503BDDBE68}">
          <p14:sldIdLst>
            <p14:sldId id="322"/>
            <p14:sldId id="326"/>
            <p14:sldId id="324"/>
            <p14:sldId id="327"/>
            <p14:sldId id="328"/>
            <p14:sldId id="329"/>
          </p14:sldIdLst>
        </p14:section>
        <p14:section name="Untitled Section" id="{801B09C3-8D55-469E-A217-5168EC433790}">
          <p14:sldIdLst>
            <p14:sldId id="285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005DA2"/>
    <a:srgbClr val="003399"/>
    <a:srgbClr val="E7EFEC"/>
    <a:srgbClr val="CCE0D6"/>
    <a:srgbClr val="C3DFD2"/>
    <a:srgbClr val="99CCFF"/>
    <a:srgbClr val="0099CC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29" autoAdjust="0"/>
    <p:restoredTop sz="90560" autoAdjust="0"/>
  </p:normalViewPr>
  <p:slideViewPr>
    <p:cSldViewPr>
      <p:cViewPr>
        <p:scale>
          <a:sx n="90" d="100"/>
          <a:sy n="90" d="100"/>
        </p:scale>
        <p:origin x="-1464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1DB6E4-AF3F-4783-90B1-ADD75CC30438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CCBBA4-8F2A-4769-AEFE-251EBE3B2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643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196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525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89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51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240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305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196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48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906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16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838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036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381" y="1447800"/>
            <a:ext cx="8362950" cy="12192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>
                <a:solidFill>
                  <a:srgbClr val="CC0000"/>
                </a:solidFill>
              </a:rPr>
              <a:t/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/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>School and University Partnership for Peer Communities of Learners </a:t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>(SUP4PCL)</a:t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/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003399"/>
                </a:solidFill>
              </a:rPr>
              <a:t/>
            </a:r>
            <a:br>
              <a:rPr lang="en-US" sz="2800" b="1" dirty="0" smtClean="0">
                <a:solidFill>
                  <a:srgbClr val="003399"/>
                </a:solidFill>
              </a:rPr>
            </a:br>
            <a:endParaRPr lang="en-US" sz="28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81" y="2362200"/>
            <a:ext cx="8134350" cy="38862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US" sz="2400" b="1" dirty="0" smtClean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400" dirty="0">
                <a:solidFill>
                  <a:srgbClr val="003399"/>
                </a:solidFill>
              </a:rPr>
              <a:t>Project number: </a:t>
            </a:r>
            <a:endParaRPr lang="en-US" sz="2400" dirty="0" smtClean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400" b="1" dirty="0" smtClean="0">
                <a:solidFill>
                  <a:srgbClr val="003399"/>
                </a:solidFill>
              </a:rPr>
              <a:t> </a:t>
            </a:r>
            <a:r>
              <a:rPr lang="en-US" sz="2000" b="1" dirty="0" smtClean="0">
                <a:solidFill>
                  <a:srgbClr val="003399"/>
                </a:solidFill>
              </a:rPr>
              <a:t>573660-EPP-1-2016-1-EG-EPPKA2-CBHE-JP (2016-2516/001-001)</a:t>
            </a:r>
            <a:endParaRPr lang="en-US" sz="2400" b="1" dirty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400" b="1" dirty="0" smtClean="0">
                <a:solidFill>
                  <a:srgbClr val="003399"/>
                </a:solidFill>
              </a:rPr>
              <a:t>School Visits- M&amp;E Templates Framework</a:t>
            </a:r>
          </a:p>
          <a:p>
            <a:pPr marL="0" indent="0" algn="ctr">
              <a:buNone/>
            </a:pPr>
            <a:r>
              <a:rPr lang="en-US" sz="2400" b="1" dirty="0">
                <a:solidFill>
                  <a:srgbClr val="003399"/>
                </a:solidFill>
              </a:rPr>
              <a:t/>
            </a:r>
            <a:br>
              <a:rPr lang="en-US" sz="2400" b="1" dirty="0">
                <a:solidFill>
                  <a:srgbClr val="003399"/>
                </a:solidFill>
              </a:rPr>
            </a:br>
            <a:r>
              <a:rPr lang="en-US" sz="2400" b="1" dirty="0" smtClean="0">
                <a:solidFill>
                  <a:srgbClr val="003399"/>
                </a:solidFill>
              </a:rPr>
              <a:t>Third International Management Meeting February 19</a:t>
            </a:r>
            <a:r>
              <a:rPr lang="en-US" sz="2400" b="1" baseline="30000" dirty="0" smtClean="0">
                <a:solidFill>
                  <a:srgbClr val="003399"/>
                </a:solidFill>
              </a:rPr>
              <a:t>th</a:t>
            </a:r>
            <a:r>
              <a:rPr lang="en-US" sz="2400" b="1" dirty="0" smtClean="0">
                <a:solidFill>
                  <a:srgbClr val="003399"/>
                </a:solidFill>
              </a:rPr>
              <a:t> -20</a:t>
            </a:r>
            <a:r>
              <a:rPr lang="en-US" sz="2400" b="1" baseline="30000" dirty="0" smtClean="0">
                <a:solidFill>
                  <a:srgbClr val="003399"/>
                </a:solidFill>
              </a:rPr>
              <a:t>th</a:t>
            </a:r>
            <a:r>
              <a:rPr lang="en-US" sz="2400" b="1" dirty="0" smtClean="0">
                <a:solidFill>
                  <a:srgbClr val="003399"/>
                </a:solidFill>
              </a:rPr>
              <a:t> , 2018</a:t>
            </a:r>
            <a:r>
              <a:rPr lang="en-US" sz="2400" b="1" dirty="0">
                <a:solidFill>
                  <a:srgbClr val="003399"/>
                </a:solidFill>
              </a:rPr>
              <a:t/>
            </a:r>
            <a:br>
              <a:rPr lang="en-US" sz="2400" b="1" dirty="0">
                <a:solidFill>
                  <a:srgbClr val="003399"/>
                </a:solidFill>
              </a:rPr>
            </a:br>
            <a:r>
              <a:rPr lang="en-US" sz="2400" b="1" dirty="0">
                <a:solidFill>
                  <a:srgbClr val="003399"/>
                </a:solidFill>
              </a:rPr>
              <a:t>The American University in </a:t>
            </a:r>
            <a:r>
              <a:rPr lang="en-US" sz="2400" b="1" dirty="0" smtClean="0">
                <a:solidFill>
                  <a:srgbClr val="003399"/>
                </a:solidFill>
              </a:rPr>
              <a:t>Cairo</a:t>
            </a:r>
          </a:p>
          <a:p>
            <a:pPr marL="0" indent="0" algn="ctr">
              <a:buNone/>
            </a:pPr>
            <a:r>
              <a:rPr lang="en-US" sz="2400" b="1" dirty="0" smtClean="0">
                <a:solidFill>
                  <a:srgbClr val="003399"/>
                </a:solidFill>
              </a:rPr>
              <a:t>Hosted by Alexandria University</a:t>
            </a: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5910" y="6119336"/>
            <a:ext cx="90678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rgbClr val="003399"/>
                </a:solidFill>
              </a:rPr>
              <a:t>"This project has been funded with support from the European Commission. This presentation </a:t>
            </a:r>
            <a:r>
              <a:rPr lang="en-US" sz="1200" i="1" dirty="0" smtClean="0">
                <a:solidFill>
                  <a:srgbClr val="003399"/>
                </a:solidFill>
              </a:rPr>
              <a:t>reflects the views only of the </a:t>
            </a:r>
            <a:r>
              <a:rPr lang="en-US" sz="1200" i="1" dirty="0">
                <a:solidFill>
                  <a:srgbClr val="003399"/>
                </a:solidFill>
              </a:rPr>
              <a:t>author, and the Commission cannot be held responsible for any use which may be made of the information contained therein</a:t>
            </a:r>
            <a:r>
              <a:rPr lang="en-US" sz="3600" dirty="0"/>
              <a:t/>
            </a:r>
            <a:br>
              <a:rPr lang="en-US" sz="3600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378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344025"/>
            <a:ext cx="7886700" cy="3832937"/>
          </a:xfrm>
        </p:spPr>
        <p:txBody>
          <a:bodyPr>
            <a:normAutofit/>
          </a:bodyPr>
          <a:lstStyle/>
          <a:p>
            <a:pPr marL="137160" indent="0" algn="ctr">
              <a:buNone/>
            </a:pPr>
            <a:endParaRPr lang="en-US" sz="8800" dirty="0" smtClean="0"/>
          </a:p>
          <a:p>
            <a:pPr marL="137160" indent="0" algn="ctr">
              <a:buNone/>
            </a:pPr>
            <a:endParaRPr lang="en-US" sz="8800" dirty="0" smtClean="0">
              <a:solidFill>
                <a:srgbClr val="003399"/>
              </a:solidFill>
            </a:endParaRPr>
          </a:p>
          <a:p>
            <a:pPr marL="137160" indent="0" algn="ctr">
              <a:buNone/>
            </a:pPr>
            <a:endParaRPr lang="ar-EG" sz="8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27710" y="0"/>
            <a:ext cx="9171709" cy="1219200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3000375" y="829113"/>
            <a:ext cx="2895600" cy="68580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7934325" cy="5257800"/>
          </a:xfrm>
        </p:spPr>
        <p:txBody>
          <a:bodyPr>
            <a:noAutofit/>
          </a:bodyPr>
          <a:lstStyle/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8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/>
            </a:r>
            <a:br>
              <a:rPr lang="en-US" sz="28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r>
              <a:rPr lang="en-US" sz="2800" b="1" u="sng" dirty="0">
                <a:solidFill>
                  <a:srgbClr val="FF0000"/>
                </a:solidFill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/>
            </a:r>
            <a:br>
              <a:rPr lang="en-US" sz="2800" b="1" u="sng" dirty="0">
                <a:solidFill>
                  <a:srgbClr val="FF0000"/>
                </a:solidFill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r>
              <a:rPr lang="en-US" sz="28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/>
            </a:r>
            <a:br>
              <a:rPr lang="en-US" sz="28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r>
              <a:rPr lang="en-US" sz="28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M&amp;E </a:t>
            </a:r>
            <a:r>
              <a:rPr lang="en-US" sz="2800" b="1" u="sng" dirty="0">
                <a:solidFill>
                  <a:srgbClr val="FF0000"/>
                </a:solidFill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School visits templates</a:t>
            </a:r>
            <a:r>
              <a:rPr lang="en-US" sz="2800" dirty="0"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/>
            </a:r>
            <a:br>
              <a:rPr lang="en-US" sz="2800" dirty="0"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 </a:t>
            </a:r>
            <a:r>
              <a:rPr lang="en-US" sz="2800" dirty="0" smtClean="0"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/>
            </a:r>
            <a:br>
              <a:rPr lang="en-US" sz="2800" dirty="0" smtClean="0"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r>
              <a:rPr lang="en-US" sz="28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Evolution </a:t>
            </a:r>
            <a:r>
              <a:rPr lang="en-US" sz="2800" b="1" u="sng" dirty="0">
                <a:solidFill>
                  <a:srgbClr val="FF0000"/>
                </a:solidFill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of Quality Assurance </a:t>
            </a:r>
            <a:r>
              <a:rPr lang="en-US" sz="28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Unit</a:t>
            </a:r>
            <a:br>
              <a:rPr lang="en-US" sz="28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r>
              <a:rPr lang="en-US" sz="2800" dirty="0"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/>
            </a:r>
            <a:br>
              <a:rPr lang="en-US" sz="2800" dirty="0"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r>
              <a:rPr lang="en-US" sz="2800" dirty="0" smtClean="0"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- </a:t>
            </a:r>
            <a:r>
              <a:rPr lang="en-US" sz="2400" dirty="0" smtClean="0"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Staffing </a:t>
            </a:r>
            <a:br>
              <a:rPr lang="en-US" sz="2400" dirty="0" smtClean="0"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r>
              <a:rPr lang="en-US" sz="2400" dirty="0"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/>
            </a:r>
            <a:br>
              <a:rPr lang="en-US" sz="2400" dirty="0"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r>
              <a:rPr lang="en-US" sz="2400" dirty="0" smtClean="0"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- How </a:t>
            </a:r>
            <a:r>
              <a:rPr lang="en-US" sz="2400" dirty="0"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active are they</a:t>
            </a:r>
            <a:r>
              <a:rPr lang="en-US" sz="2400" dirty="0" smtClean="0"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?</a:t>
            </a:r>
            <a:br>
              <a:rPr lang="en-US" sz="2400" dirty="0" smtClean="0"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r>
              <a:rPr lang="en-US" sz="2400" dirty="0"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/>
            </a:r>
            <a:br>
              <a:rPr lang="en-US" sz="2400" dirty="0"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r>
              <a:rPr lang="en-US" sz="2400" dirty="0" smtClean="0"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- What </a:t>
            </a:r>
            <a:r>
              <a:rPr lang="en-US" sz="2400" dirty="0"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impact do they have</a:t>
            </a:r>
            <a:r>
              <a:rPr lang="en-US" sz="2400" dirty="0" smtClean="0"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?</a:t>
            </a:r>
            <a:br>
              <a:rPr lang="en-US" sz="2400" dirty="0" smtClean="0"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r>
              <a:rPr lang="en-US" sz="2400" dirty="0"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/>
            </a:r>
            <a:br>
              <a:rPr lang="en-US" sz="2400" dirty="0"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r>
              <a:rPr lang="en-US" sz="2400" dirty="0" smtClean="0"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- What </a:t>
            </a:r>
            <a:r>
              <a:rPr lang="en-US" sz="2400" dirty="0"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activities do they do</a:t>
            </a:r>
            <a:r>
              <a:rPr lang="en-US" sz="2400" dirty="0" smtClean="0"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?</a:t>
            </a:r>
            <a:br>
              <a:rPr lang="en-US" sz="2400" dirty="0" smtClean="0"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r>
              <a:rPr lang="en-US" sz="2400" dirty="0"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/>
            </a:r>
            <a:br>
              <a:rPr lang="en-US" sz="2400" dirty="0"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r>
              <a:rPr lang="en-US" sz="2400" dirty="0" smtClean="0"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- Frequency </a:t>
            </a:r>
            <a:r>
              <a:rPr lang="en-US" sz="2400" dirty="0"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of activities</a:t>
            </a:r>
            <a:br>
              <a:rPr lang="en-US" sz="2400" dirty="0"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r>
              <a:rPr lang="en-US" sz="3200" b="1" dirty="0" smtClean="0">
                <a:solidFill>
                  <a:srgbClr val="CC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/>
            </a:r>
            <a:br>
              <a:rPr lang="en-US" sz="3200" b="1" dirty="0" smtClean="0">
                <a:solidFill>
                  <a:srgbClr val="CC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endParaRPr lang="en-US" sz="3200" b="1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011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81" y="1062256"/>
            <a:ext cx="8134350" cy="50292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56681" y="1295399"/>
            <a:ext cx="8482519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u="sng" dirty="0"/>
              <a:t>Evolution of PCL </a:t>
            </a:r>
            <a:endParaRPr lang="en-US" sz="2400" dirty="0"/>
          </a:p>
          <a:p>
            <a:r>
              <a:rPr lang="en-US" sz="2400" b="1" dirty="0"/>
              <a:t> </a:t>
            </a:r>
            <a:endParaRPr lang="en-US" sz="2400" dirty="0"/>
          </a:p>
          <a:p>
            <a:r>
              <a:rPr lang="en-US" sz="1600" b="1" i="1" u="sng" dirty="0" smtClean="0">
                <a:solidFill>
                  <a:srgbClr val="FF0000"/>
                </a:solidFill>
              </a:rPr>
              <a:t>N.B: (Qualitative </a:t>
            </a:r>
            <a:r>
              <a:rPr lang="en-US" sz="1600" b="1" i="1" u="sng" dirty="0">
                <a:solidFill>
                  <a:srgbClr val="FF0000"/>
                </a:solidFill>
              </a:rPr>
              <a:t>indicators should be extracted from indicators of PCL)</a:t>
            </a:r>
            <a:endParaRPr lang="en-US" sz="1600" i="1" dirty="0">
              <a:solidFill>
                <a:srgbClr val="FF0000"/>
              </a:solidFill>
            </a:endParaRPr>
          </a:p>
          <a:p>
            <a:r>
              <a:rPr lang="en-US" b="1" dirty="0"/>
              <a:t> </a:t>
            </a:r>
            <a:endParaRPr lang="en-US" dirty="0"/>
          </a:p>
          <a:p>
            <a:pPr lvl="0"/>
            <a:r>
              <a:rPr lang="en-US" sz="2000" dirty="0"/>
              <a:t>How many PCLs</a:t>
            </a:r>
            <a:r>
              <a:rPr lang="en-US" sz="2000" dirty="0" smtClean="0"/>
              <a:t>?</a:t>
            </a:r>
          </a:p>
          <a:p>
            <a:pPr lvl="0"/>
            <a:endParaRPr lang="en-US" sz="2000" dirty="0"/>
          </a:p>
          <a:p>
            <a:pPr lvl="0"/>
            <a:r>
              <a:rPr lang="en-US" sz="2000" dirty="0"/>
              <a:t>How frequently do they meet</a:t>
            </a:r>
            <a:r>
              <a:rPr lang="en-US" sz="2000" dirty="0" smtClean="0"/>
              <a:t>?</a:t>
            </a:r>
          </a:p>
          <a:p>
            <a:pPr lvl="0"/>
            <a:endParaRPr lang="en-US" sz="2000" dirty="0"/>
          </a:p>
          <a:p>
            <a:pPr lvl="0"/>
            <a:r>
              <a:rPr lang="en-US" sz="2000" dirty="0"/>
              <a:t>How many members? (on average</a:t>
            </a:r>
            <a:r>
              <a:rPr lang="en-US" sz="2000" dirty="0" smtClean="0"/>
              <a:t>)</a:t>
            </a:r>
          </a:p>
          <a:p>
            <a:pPr lvl="0"/>
            <a:endParaRPr lang="en-US" sz="2000" dirty="0"/>
          </a:p>
          <a:p>
            <a:pPr lvl="0"/>
            <a:r>
              <a:rPr lang="en-US" sz="2000" dirty="0"/>
              <a:t>How long are their meetings? (on average</a:t>
            </a:r>
            <a:r>
              <a:rPr lang="en-US" sz="2000" dirty="0" smtClean="0"/>
              <a:t>)</a:t>
            </a:r>
          </a:p>
          <a:p>
            <a:pPr lvl="0"/>
            <a:endParaRPr lang="en-US" sz="2000" dirty="0"/>
          </a:p>
          <a:p>
            <a:pPr lvl="0"/>
            <a:r>
              <a:rPr lang="en-US" sz="2000" dirty="0"/>
              <a:t>Where do they meet</a:t>
            </a:r>
            <a:r>
              <a:rPr lang="en-US" sz="2000" dirty="0" smtClean="0"/>
              <a:t>?</a:t>
            </a:r>
          </a:p>
          <a:p>
            <a:pPr lvl="0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3125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81" y="1062256"/>
            <a:ext cx="8134350" cy="50292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56681" y="1524000"/>
            <a:ext cx="8253919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u="sng" dirty="0"/>
              <a:t>Evolution of PCL </a:t>
            </a:r>
            <a:r>
              <a:rPr lang="en-US" sz="2400" b="1" u="sng" dirty="0" smtClean="0"/>
              <a:t>(Continued)</a:t>
            </a:r>
            <a:endParaRPr lang="en-US" sz="2400" dirty="0"/>
          </a:p>
          <a:p>
            <a:pPr lvl="0"/>
            <a:endParaRPr lang="en-US" sz="2400" dirty="0" smtClean="0"/>
          </a:p>
          <a:p>
            <a:pPr lvl="0"/>
            <a:endParaRPr lang="en-US" sz="2400" dirty="0"/>
          </a:p>
          <a:p>
            <a:pPr lvl="0"/>
            <a:r>
              <a:rPr lang="en-US" sz="2000" dirty="0" smtClean="0"/>
              <a:t>Proportion </a:t>
            </a:r>
            <a:r>
              <a:rPr lang="en-US" sz="2000" dirty="0"/>
              <a:t>of conversation (personal VS professional</a:t>
            </a:r>
            <a:r>
              <a:rPr lang="en-US" sz="2000" dirty="0" smtClean="0"/>
              <a:t>)</a:t>
            </a:r>
          </a:p>
          <a:p>
            <a:pPr lvl="0"/>
            <a:endParaRPr lang="en-US" sz="2000" dirty="0"/>
          </a:p>
          <a:p>
            <a:pPr lvl="0"/>
            <a:r>
              <a:rPr lang="en-US" sz="2000" dirty="0"/>
              <a:t>Leadership </a:t>
            </a:r>
            <a:r>
              <a:rPr lang="en-US" sz="2000" dirty="0" smtClean="0"/>
              <a:t>style</a:t>
            </a:r>
          </a:p>
          <a:p>
            <a:pPr lvl="0"/>
            <a:endParaRPr lang="en-US" sz="2000" dirty="0"/>
          </a:p>
          <a:p>
            <a:pPr lvl="0"/>
            <a:r>
              <a:rPr lang="en-US" sz="2000" dirty="0"/>
              <a:t>Recognition/ support from administration </a:t>
            </a:r>
            <a:endParaRPr lang="en-US" sz="2000" dirty="0" smtClean="0"/>
          </a:p>
          <a:p>
            <a:pPr lvl="0"/>
            <a:endParaRPr lang="en-US" sz="2000" dirty="0"/>
          </a:p>
          <a:p>
            <a:pPr lvl="0"/>
            <a:r>
              <a:rPr lang="en-US" sz="2000" dirty="0"/>
              <a:t>Impact of PCL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4553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81" y="1062256"/>
            <a:ext cx="8134350" cy="50292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56681" y="1524000"/>
            <a:ext cx="8253919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u="sng" dirty="0"/>
              <a:t>Evolution of </a:t>
            </a:r>
            <a:r>
              <a:rPr lang="en-US" sz="2400" b="1" u="sng" dirty="0" smtClean="0"/>
              <a:t>Mentorship</a:t>
            </a:r>
          </a:p>
          <a:p>
            <a:endParaRPr lang="en-US" dirty="0"/>
          </a:p>
          <a:p>
            <a:r>
              <a:rPr lang="en-US" b="1" dirty="0"/>
              <a:t> </a:t>
            </a:r>
            <a:endParaRPr lang="en-US" dirty="0"/>
          </a:p>
          <a:p>
            <a:pPr lvl="0"/>
            <a:r>
              <a:rPr lang="en-US" sz="2000" dirty="0"/>
              <a:t>Are mentors recognized in schools</a:t>
            </a:r>
            <a:r>
              <a:rPr lang="en-US" sz="2000" dirty="0" smtClean="0"/>
              <a:t>?</a:t>
            </a:r>
          </a:p>
          <a:p>
            <a:pPr lvl="0"/>
            <a:endParaRPr lang="en-US" sz="2000" dirty="0"/>
          </a:p>
          <a:p>
            <a:pPr lvl="0"/>
            <a:r>
              <a:rPr lang="en-US" sz="2000" dirty="0"/>
              <a:t>How many are they</a:t>
            </a:r>
            <a:r>
              <a:rPr lang="en-US" sz="2000" dirty="0" smtClean="0"/>
              <a:t>?</a:t>
            </a:r>
          </a:p>
          <a:p>
            <a:pPr lvl="0"/>
            <a:endParaRPr lang="en-US" sz="2000" dirty="0"/>
          </a:p>
          <a:p>
            <a:pPr lvl="0"/>
            <a:r>
              <a:rPr lang="en-US" sz="2000" dirty="0"/>
              <a:t>Profile of </a:t>
            </a:r>
            <a:r>
              <a:rPr lang="en-US" sz="2000" dirty="0" smtClean="0"/>
              <a:t>mentors</a:t>
            </a:r>
          </a:p>
          <a:p>
            <a:pPr lvl="0"/>
            <a:endParaRPr lang="en-US" sz="2000" dirty="0"/>
          </a:p>
          <a:p>
            <a:pPr lvl="0"/>
            <a:r>
              <a:rPr lang="en-US" sz="2000" dirty="0"/>
              <a:t>Are </a:t>
            </a:r>
            <a:r>
              <a:rPr lang="en-US" sz="2000" dirty="0" smtClean="0"/>
              <a:t>mentors being trained? </a:t>
            </a:r>
          </a:p>
          <a:p>
            <a:pPr lvl="0"/>
            <a:endParaRPr lang="en-US" sz="2000" dirty="0"/>
          </a:p>
          <a:p>
            <a:pPr lvl="0"/>
            <a:r>
              <a:rPr lang="en-US" sz="2000" dirty="0"/>
              <a:t>Structured formal VS </a:t>
            </a:r>
            <a:r>
              <a:rPr lang="en-US" sz="2000" dirty="0" smtClean="0"/>
              <a:t>informal mentorship</a:t>
            </a:r>
            <a:endParaRPr lang="en-US" sz="2000" dirty="0" smtClean="0"/>
          </a:p>
          <a:p>
            <a:pPr lvl="0"/>
            <a:endParaRPr lang="en-US" sz="2000" dirty="0"/>
          </a:p>
          <a:p>
            <a:pPr lvl="0"/>
            <a:r>
              <a:rPr lang="en-US" sz="2000" dirty="0"/>
              <a:t>Quality of </a:t>
            </a:r>
            <a:r>
              <a:rPr lang="en-US" sz="2000" dirty="0" smtClean="0"/>
              <a:t>relationships</a:t>
            </a:r>
            <a:endParaRPr lang="en-US" sz="2000" dirty="0" smtClean="0"/>
          </a:p>
          <a:p>
            <a:pPr lvl="0"/>
            <a:endParaRPr lang="en-US" sz="2000" dirty="0"/>
          </a:p>
          <a:p>
            <a:pPr lvl="0"/>
            <a:r>
              <a:rPr lang="en-US" sz="2000" dirty="0"/>
              <a:t>Impact of mentorship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4000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81" y="1062256"/>
            <a:ext cx="8134350" cy="50292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56681" y="1524000"/>
            <a:ext cx="825391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u="sng" dirty="0"/>
              <a:t>Evolution of School-Based Research </a:t>
            </a:r>
            <a:endParaRPr lang="en-US" sz="2400" dirty="0"/>
          </a:p>
          <a:p>
            <a:r>
              <a:rPr lang="en-US" b="1" dirty="0"/>
              <a:t> </a:t>
            </a:r>
            <a:endParaRPr lang="en-US" dirty="0"/>
          </a:p>
          <a:p>
            <a:pPr lvl="0"/>
            <a:r>
              <a:rPr lang="en-US" dirty="0"/>
              <a:t>Quantity of staff being involved in research </a:t>
            </a:r>
            <a:endParaRPr lang="en-US" dirty="0" smtClean="0"/>
          </a:p>
          <a:p>
            <a:pPr lvl="0"/>
            <a:endParaRPr lang="en-US" dirty="0"/>
          </a:p>
          <a:p>
            <a:pPr lvl="0"/>
            <a:r>
              <a:rPr lang="en-US" dirty="0"/>
              <a:t>Types of research </a:t>
            </a:r>
            <a:endParaRPr lang="en-US" dirty="0" smtClean="0"/>
          </a:p>
          <a:p>
            <a:pPr lvl="0"/>
            <a:endParaRPr lang="en-US" dirty="0"/>
          </a:p>
          <a:p>
            <a:pPr lvl="0"/>
            <a:r>
              <a:rPr lang="en-US" dirty="0"/>
              <a:t>Quality of research (ex: collaborative individuals</a:t>
            </a:r>
            <a:r>
              <a:rPr lang="en-US" dirty="0" smtClean="0"/>
              <a:t>)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Quantity of staff able to </a:t>
            </a:r>
            <a:r>
              <a:rPr lang="en-US" dirty="0" smtClean="0"/>
              <a:t>reflect</a:t>
            </a:r>
          </a:p>
          <a:p>
            <a:pPr lvl="0"/>
            <a:endParaRPr lang="en-US" dirty="0"/>
          </a:p>
          <a:p>
            <a:pPr lvl="0"/>
            <a:r>
              <a:rPr lang="en-US" dirty="0" smtClean="0"/>
              <a:t>Culture of reflection spread in schools</a:t>
            </a:r>
            <a:endParaRPr lang="en-US" dirty="0"/>
          </a:p>
          <a:p>
            <a:r>
              <a:rPr lang="en-US" dirty="0"/>
              <a:t> 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3377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 algn="ctr">
              <a:buNone/>
            </a:pPr>
            <a:endParaRPr lang="en-US" sz="8800" dirty="0" smtClean="0"/>
          </a:p>
          <a:p>
            <a:pPr marL="137160" indent="0" algn="ctr">
              <a:buNone/>
            </a:pPr>
            <a:r>
              <a:rPr lang="en-US" sz="8800" dirty="0" smtClean="0">
                <a:solidFill>
                  <a:srgbClr val="003399"/>
                </a:solidFill>
              </a:rPr>
              <a:t>Thank You</a:t>
            </a:r>
          </a:p>
          <a:p>
            <a:pPr marL="137160" indent="0" algn="ctr">
              <a:buNone/>
            </a:pPr>
            <a:endParaRPr lang="ar-EG" sz="8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27710" y="0"/>
            <a:ext cx="9171709" cy="1219200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3000375" y="829113"/>
            <a:ext cx="28956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87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2078</TotalTime>
  <Words>91</Words>
  <Application>Microsoft Office PowerPoint</Application>
  <PresentationFormat>On-screen Show (4:3)</PresentationFormat>
  <Paragraphs>74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  School and University Partnership for Peer Communities of Learners  (SUP4PCL)   </vt:lpstr>
      <vt:lpstr>   M&amp;E School visits templates   Evolution of Quality Assurance Unit  - Staffing   - How active are they?  - What impact do they have?  - What activities do they do?  - Frequency of activities 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AUC</dc:creator>
  <cp:lastModifiedBy>Sherine</cp:lastModifiedBy>
  <cp:revision>288</cp:revision>
  <cp:lastPrinted>2017-05-10T11:31:39Z</cp:lastPrinted>
  <dcterms:created xsi:type="dcterms:W3CDTF">2006-08-16T00:00:00Z</dcterms:created>
  <dcterms:modified xsi:type="dcterms:W3CDTF">2018-02-13T13:43:56Z</dcterms:modified>
</cp:coreProperties>
</file>