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322" r:id="rId2"/>
    <p:sldId id="331" r:id="rId3"/>
    <p:sldId id="324" r:id="rId4"/>
    <p:sldId id="327" r:id="rId5"/>
    <p:sldId id="328" r:id="rId6"/>
    <p:sldId id="329" r:id="rId7"/>
    <p:sldId id="332" r:id="rId8"/>
    <p:sldId id="28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331"/>
            <p14:sldId id="324"/>
            <p14:sldId id="327"/>
            <p14:sldId id="328"/>
            <p14:sldId id="329"/>
            <p14:sldId id="332"/>
          </p14:sldIdLst>
        </p14:section>
        <p14:section name="Untitled Section" id="{801B09C3-8D55-469E-A217-5168EC433790}">
          <p14:sldIdLst>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5DA2"/>
    <a:srgbClr val="003399"/>
    <a:srgbClr val="E7EFEC"/>
    <a:srgbClr val="CCE0D6"/>
    <a:srgbClr val="C3DFD2"/>
    <a:srgbClr val="99CCFF"/>
    <a:srgbClr val="0099CC"/>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0560" autoAdjust="0"/>
  </p:normalViewPr>
  <p:slideViewPr>
    <p:cSldViewPr>
      <p:cViewPr varScale="1">
        <p:scale>
          <a:sx n="82" d="100"/>
          <a:sy n="82" d="100"/>
        </p:scale>
        <p:origin x="1704"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6/13/2018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6/13/2018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6/13/2018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6/13/2018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143000"/>
            <a:ext cx="8362950" cy="15240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400" b="1" dirty="0" smtClean="0">
                <a:solidFill>
                  <a:srgbClr val="CC0000"/>
                </a:solidFill>
              </a:rPr>
              <a:t>School and University Partnership for Peer Communities of Learners </a:t>
            </a: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514600"/>
            <a:ext cx="8134350" cy="4495800"/>
          </a:xfrm>
        </p:spPr>
        <p:txBody>
          <a:bodyPr>
            <a:noAutofit/>
          </a:bodyPr>
          <a:lstStyle/>
          <a:p>
            <a:pPr marL="0" indent="0" algn="ctr">
              <a:buNone/>
            </a:pPr>
            <a:endParaRPr lang="en-US" sz="2400" b="1" dirty="0" smtClean="0">
              <a:solidFill>
                <a:srgbClr val="003399"/>
              </a:solidFill>
            </a:endParaRPr>
          </a:p>
          <a:p>
            <a:pPr marL="0" indent="0" algn="ctr">
              <a:buNone/>
            </a:pPr>
            <a:endParaRPr lang="en-US" sz="2400" dirty="0" smtClean="0">
              <a:solidFill>
                <a:srgbClr val="003399"/>
              </a:solidFill>
            </a:endParaRPr>
          </a:p>
          <a:p>
            <a:pPr marL="0" indent="0" algn="ctr">
              <a:buNone/>
            </a:pPr>
            <a:endParaRPr lang="en-US" sz="2000" dirty="0" smtClean="0">
              <a:solidFill>
                <a:srgbClr val="003399"/>
              </a:solidFill>
            </a:endParaRPr>
          </a:p>
          <a:p>
            <a:pPr marL="0" indent="0" algn="ctr">
              <a:buNone/>
            </a:pPr>
            <a:r>
              <a:rPr lang="en-US" sz="1800" dirty="0" smtClean="0">
                <a:solidFill>
                  <a:srgbClr val="003399"/>
                </a:solidFill>
              </a:rPr>
              <a:t>Project </a:t>
            </a:r>
            <a:r>
              <a:rPr lang="en-US" sz="1800" dirty="0">
                <a:solidFill>
                  <a:srgbClr val="003399"/>
                </a:solidFill>
              </a:rPr>
              <a:t>number: </a:t>
            </a:r>
            <a:endParaRPr lang="en-US" sz="1800" dirty="0" smtClean="0">
              <a:solidFill>
                <a:srgbClr val="003399"/>
              </a:solidFill>
            </a:endParaRPr>
          </a:p>
          <a:p>
            <a:pPr marL="0" indent="0" algn="ctr">
              <a:buNone/>
            </a:pPr>
            <a:r>
              <a:rPr lang="en-US" sz="1800" b="1" dirty="0" smtClean="0">
                <a:solidFill>
                  <a:srgbClr val="003399"/>
                </a:solidFill>
              </a:rPr>
              <a:t> 573660-EPP-1-2016-1-EG-EPPKA2-CBHE-JP (2016-2516/001-001)</a:t>
            </a:r>
            <a:endParaRPr lang="en-US" sz="1800" b="1" dirty="0">
              <a:solidFill>
                <a:srgbClr val="003399"/>
              </a:solidFill>
            </a:endParaRPr>
          </a:p>
          <a:p>
            <a:pPr marL="0" indent="0" algn="ctr">
              <a:buNone/>
            </a:pPr>
            <a:r>
              <a:rPr lang="en-US" sz="1800" b="1" dirty="0" smtClean="0">
                <a:solidFill>
                  <a:srgbClr val="003399"/>
                </a:solidFill>
              </a:rPr>
              <a:t>Swedish National Agency for Education</a:t>
            </a:r>
          </a:p>
          <a:p>
            <a:pPr marL="0" indent="0" algn="ctr">
              <a:buNone/>
            </a:pPr>
            <a:r>
              <a:rPr lang="en-US" sz="1800" b="1" dirty="0">
                <a:solidFill>
                  <a:srgbClr val="003399"/>
                </a:solidFill>
              </a:rPr>
              <a:t/>
            </a:r>
            <a:br>
              <a:rPr lang="en-US" sz="1800" b="1" dirty="0">
                <a:solidFill>
                  <a:srgbClr val="003399"/>
                </a:solidFill>
              </a:rPr>
            </a:br>
            <a:r>
              <a:rPr lang="en-US" sz="1800" b="1" dirty="0" smtClean="0">
                <a:solidFill>
                  <a:srgbClr val="003399"/>
                </a:solidFill>
              </a:rPr>
              <a:t>Fifth Local Management June 26</a:t>
            </a:r>
            <a:r>
              <a:rPr lang="en-US" sz="1800" b="1" baseline="30000" dirty="0" smtClean="0">
                <a:solidFill>
                  <a:srgbClr val="003399"/>
                </a:solidFill>
              </a:rPr>
              <a:t>th</a:t>
            </a:r>
            <a:r>
              <a:rPr lang="en-US" sz="1800" b="1" dirty="0" smtClean="0">
                <a:solidFill>
                  <a:srgbClr val="003399"/>
                </a:solidFill>
              </a:rPr>
              <a:t> , 2018</a:t>
            </a:r>
            <a:r>
              <a:rPr lang="en-US" sz="1800" b="1" dirty="0">
                <a:solidFill>
                  <a:srgbClr val="003399"/>
                </a:solidFill>
              </a:rPr>
              <a:t/>
            </a:r>
            <a:br>
              <a:rPr lang="en-US" sz="1800" b="1" dirty="0">
                <a:solidFill>
                  <a:srgbClr val="003399"/>
                </a:solidFill>
              </a:rPr>
            </a:br>
            <a:r>
              <a:rPr lang="en-US" sz="1800" b="1" dirty="0">
                <a:solidFill>
                  <a:srgbClr val="003399"/>
                </a:solidFill>
              </a:rPr>
              <a:t>The American University in </a:t>
            </a:r>
            <a:r>
              <a:rPr lang="en-US" sz="1800" b="1" dirty="0" smtClean="0">
                <a:solidFill>
                  <a:srgbClr val="003399"/>
                </a:solidFill>
              </a:rPr>
              <a:t>Cairo</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a:t>
            </a:r>
            <a:r>
              <a:rPr lang="en-US" sz="1200" i="1" dirty="0" smtClean="0">
                <a:solidFill>
                  <a:srgbClr val="003399"/>
                </a:solidFill>
              </a:rPr>
              <a:t>reflects the views only of the </a:t>
            </a:r>
            <a:r>
              <a:rPr lang="en-US" sz="1200" i="1" dirty="0">
                <a:solidFill>
                  <a:srgbClr val="003399"/>
                </a:solidFill>
              </a:rPr>
              <a:t>author, and the Commission cannot be held responsible for any use which may be made of the information contained therein</a:t>
            </a:r>
            <a:r>
              <a:rPr lang="en-US" sz="3600" dirty="0"/>
              <a:t/>
            </a:r>
            <a:br>
              <a:rPr lang="en-US" sz="3600" dirty="0"/>
            </a:br>
            <a:endParaRPr lang="en-US" dirty="0"/>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6" y="1981200"/>
            <a:ext cx="9139744"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8378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750"/>
                                        <p:tgtEl>
                                          <p:spTgt spid="7"/>
                                        </p:tgtEl>
                                      </p:cBhvr>
                                    </p:animEffect>
                                    <p:anim calcmode="lin" valueType="num">
                                      <p:cBhvr>
                                        <p:cTn id="8" dur="750" fill="hold"/>
                                        <p:tgtEl>
                                          <p:spTgt spid="7"/>
                                        </p:tgtEl>
                                        <p:attrNameLst>
                                          <p:attrName>ppt_x</p:attrName>
                                        </p:attrNameLst>
                                      </p:cBhvr>
                                      <p:tavLst>
                                        <p:tav tm="0">
                                          <p:val>
                                            <p:strVal val="#ppt_x"/>
                                          </p:val>
                                        </p:tav>
                                        <p:tav tm="100000">
                                          <p:val>
                                            <p:strVal val="#ppt_x"/>
                                          </p:val>
                                        </p:tav>
                                      </p:tavLst>
                                    </p:anim>
                                    <p:anim calcmode="lin" valueType="num">
                                      <p:cBhvr>
                                        <p:cTn id="9" dur="75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2256"/>
            <a:ext cx="8134350" cy="5029200"/>
          </a:xfrm>
        </p:spPr>
        <p:txBody>
          <a:bodyPr>
            <a:noAutofit/>
          </a:bodyPr>
          <a:lstStyle/>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2" name="Rectangle 1"/>
          <p:cNvSpPr/>
          <p:nvPr/>
        </p:nvSpPr>
        <p:spPr>
          <a:xfrm>
            <a:off x="356681" y="838200"/>
            <a:ext cx="8482519" cy="6001643"/>
          </a:xfrm>
          <a:prstGeom prst="rect">
            <a:avLst/>
          </a:prstGeom>
        </p:spPr>
        <p:txBody>
          <a:bodyPr wrap="square">
            <a:spAutoFit/>
          </a:bodyPr>
          <a:lstStyle/>
          <a:p>
            <a:pPr lvl="0"/>
            <a:endParaRPr lang="en-US" sz="2000" dirty="0" smtClean="0">
              <a:latin typeface="Cambria" panose="02040503050406030204" pitchFamily="18" charset="0"/>
              <a:ea typeface="MS Mincho" panose="02020609040205080304" pitchFamily="49" charset="-128"/>
              <a:cs typeface="Arial" panose="020B0604020202020204" pitchFamily="34" charset="0"/>
            </a:endParaRPr>
          </a:p>
          <a:p>
            <a:pPr lvl="0"/>
            <a:endParaRPr lang="en-US" sz="2000" dirty="0">
              <a:latin typeface="Cambria" panose="02040503050406030204" pitchFamily="18" charset="0"/>
              <a:ea typeface="MS Mincho" panose="02020609040205080304" pitchFamily="49" charset="-128"/>
              <a:cs typeface="Arial" panose="020B0604020202020204" pitchFamily="34" charset="0"/>
            </a:endParaRPr>
          </a:p>
          <a:p>
            <a:pPr lvl="1" algn="ctr"/>
            <a:r>
              <a:rPr lang="en-US" sz="2800" b="1" u="sng" dirty="0">
                <a:latin typeface="Cambria" panose="02040503050406030204" pitchFamily="18" charset="0"/>
                <a:ea typeface="MS Mincho" panose="02020609040205080304" pitchFamily="49" charset="-128"/>
                <a:cs typeface="Arial" panose="020B0604020202020204" pitchFamily="34" charset="0"/>
              </a:rPr>
              <a:t>Swedish National Agency for Education</a:t>
            </a:r>
            <a:r>
              <a:rPr lang="en-US" sz="2800" b="1" u="sng" dirty="0" smtClean="0">
                <a:latin typeface="Cambria" panose="02040503050406030204" pitchFamily="18" charset="0"/>
                <a:ea typeface="MS Mincho" panose="02020609040205080304" pitchFamily="49" charset="-128"/>
                <a:cs typeface="Arial" panose="020B0604020202020204" pitchFamily="34" charset="0"/>
              </a:rPr>
              <a:t>:</a:t>
            </a:r>
          </a:p>
          <a:p>
            <a:pPr lvl="1"/>
            <a:endParaRPr lang="en-US" sz="2800" dirty="0" smtClean="0">
              <a:latin typeface="Cambria" panose="02040503050406030204" pitchFamily="18" charset="0"/>
              <a:ea typeface="MS Mincho" panose="02020609040205080304" pitchFamily="49" charset="-128"/>
              <a:cs typeface="Arial" panose="020B0604020202020204" pitchFamily="34" charset="0"/>
            </a:endParaRPr>
          </a:p>
          <a:p>
            <a:pPr marL="800100" lvl="1" indent="-342900">
              <a:buFont typeface="Arial" panose="020B0604020202020204" pitchFamily="34" charset="0"/>
              <a:buChar char="•"/>
            </a:pPr>
            <a:r>
              <a:rPr lang="en-US" sz="2400" dirty="0">
                <a:latin typeface="Cambria" panose="02040503050406030204" pitchFamily="18" charset="0"/>
                <a:ea typeface="MS Mincho" panose="02020609040205080304" pitchFamily="49" charset="-128"/>
                <a:cs typeface="Arial" panose="020B0604020202020204" pitchFamily="34" charset="0"/>
              </a:rPr>
              <a:t>The Agency was commissioned in 2011 to investigate and propose a training program for all math teachers</a:t>
            </a:r>
            <a:r>
              <a:rPr lang="en-US" sz="2400" dirty="0" smtClean="0">
                <a:latin typeface="Cambria" panose="02040503050406030204" pitchFamily="18" charset="0"/>
                <a:ea typeface="MS Mincho" panose="02020609040205080304" pitchFamily="49" charset="-128"/>
                <a:cs typeface="Arial" panose="020B0604020202020204" pitchFamily="34" charset="0"/>
              </a:rPr>
              <a:t>.</a:t>
            </a:r>
          </a:p>
          <a:p>
            <a:pPr marL="800100" lvl="1" indent="-342900">
              <a:buFont typeface="Arial" panose="020B0604020202020204" pitchFamily="34" charset="0"/>
              <a:buChar char="•"/>
            </a:pPr>
            <a:endParaRPr lang="en-US" sz="2400" dirty="0" smtClean="0">
              <a:latin typeface="Cambria" panose="02040503050406030204" pitchFamily="18" charset="0"/>
              <a:ea typeface="MS Mincho" panose="02020609040205080304" pitchFamily="49" charset="-128"/>
              <a:cs typeface="Arial" panose="020B0604020202020204" pitchFamily="34" charset="0"/>
            </a:endParaRPr>
          </a:p>
          <a:p>
            <a:pPr marL="800100" lvl="1" indent="-342900">
              <a:buFont typeface="Arial" panose="020B0604020202020204" pitchFamily="34" charset="0"/>
              <a:buChar char="•"/>
            </a:pPr>
            <a:r>
              <a:rPr lang="en-US" sz="2400" dirty="0">
                <a:latin typeface="Cambria" panose="02040503050406030204" pitchFamily="18" charset="0"/>
                <a:ea typeface="MS Mincho" panose="02020609040205080304" pitchFamily="49" charset="-128"/>
                <a:cs typeface="Arial" panose="020B0604020202020204" pitchFamily="34" charset="0"/>
              </a:rPr>
              <a:t>The Agency prepared a proposal based on consultations – Research and finally reached a final consensus</a:t>
            </a:r>
            <a:r>
              <a:rPr lang="en-US" sz="2400" dirty="0" smtClean="0">
                <a:latin typeface="Cambria" panose="02040503050406030204" pitchFamily="18" charset="0"/>
                <a:ea typeface="MS Mincho" panose="02020609040205080304" pitchFamily="49" charset="-128"/>
                <a:cs typeface="Arial" panose="020B0604020202020204" pitchFamily="34" charset="0"/>
              </a:rPr>
              <a:t>.</a:t>
            </a:r>
          </a:p>
          <a:p>
            <a:pPr marL="800100" lvl="1" indent="-342900">
              <a:buFont typeface="Arial" panose="020B0604020202020204" pitchFamily="34" charset="0"/>
              <a:buChar char="•"/>
            </a:pPr>
            <a:endParaRPr lang="en-US" sz="2400" dirty="0">
              <a:latin typeface="Cambria" panose="02040503050406030204" pitchFamily="18" charset="0"/>
              <a:ea typeface="MS Mincho" panose="02020609040205080304" pitchFamily="49" charset="-128"/>
              <a:cs typeface="Arial" panose="020B0604020202020204" pitchFamily="34" charset="0"/>
            </a:endParaRPr>
          </a:p>
          <a:p>
            <a:pPr marL="800100" lvl="1" indent="-342900">
              <a:buFont typeface="Arial" panose="020B0604020202020204" pitchFamily="34" charset="0"/>
              <a:buChar char="•"/>
            </a:pPr>
            <a:r>
              <a:rPr lang="en-US" sz="2400" dirty="0">
                <a:latin typeface="Cambria" panose="02040503050406030204" pitchFamily="18" charset="0"/>
                <a:ea typeface="MS Mincho" panose="02020609040205080304" pitchFamily="49" charset="-128"/>
                <a:cs typeface="Arial" panose="020B0604020202020204" pitchFamily="34" charset="0"/>
              </a:rPr>
              <a:t>The modality selected was peer learning with external support</a:t>
            </a:r>
            <a:r>
              <a:rPr lang="en-US" sz="2400" dirty="0" smtClean="0">
                <a:latin typeface="Cambria" panose="02040503050406030204" pitchFamily="18" charset="0"/>
                <a:ea typeface="MS Mincho" panose="02020609040205080304" pitchFamily="49" charset="-128"/>
                <a:cs typeface="Arial" panose="020B0604020202020204" pitchFamily="34" charset="0"/>
              </a:rPr>
              <a:t>.</a:t>
            </a:r>
          </a:p>
          <a:p>
            <a:pPr marL="800100" lvl="1" indent="-342900">
              <a:buFont typeface="Arial" panose="020B0604020202020204" pitchFamily="34" charset="0"/>
              <a:buChar char="•"/>
            </a:pPr>
            <a:endParaRPr lang="en-US" sz="2400" dirty="0" smtClean="0">
              <a:latin typeface="Cambria" panose="02040503050406030204" pitchFamily="18" charset="0"/>
              <a:ea typeface="MS Mincho" panose="02020609040205080304" pitchFamily="49" charset="-128"/>
              <a:cs typeface="Arial" panose="020B0604020202020204" pitchFamily="34" charset="0"/>
            </a:endParaRPr>
          </a:p>
          <a:p>
            <a:pPr marL="800100" lvl="1" indent="-342900">
              <a:buFont typeface="Arial" panose="020B0604020202020204" pitchFamily="34" charset="0"/>
              <a:buChar char="•"/>
            </a:pPr>
            <a:r>
              <a:rPr lang="en-US" sz="2400" dirty="0">
                <a:latin typeface="Cambria" panose="02040503050406030204" pitchFamily="18" charset="0"/>
                <a:ea typeface="MS Mincho" panose="02020609040205080304" pitchFamily="49" charset="-128"/>
                <a:cs typeface="Arial" panose="020B0604020202020204" pitchFamily="34" charset="0"/>
              </a:rPr>
              <a:t>School effective leadership is a prerequisite for a school development program.</a:t>
            </a:r>
            <a:endParaRPr lang="en-US" sz="2400" dirty="0" smtClean="0">
              <a:latin typeface="Cambria" panose="02040503050406030204" pitchFamily="18" charset="0"/>
              <a:ea typeface="MS Mincho" panose="02020609040205080304" pitchFamily="49" charset="-128"/>
              <a:cs typeface="Arial" panose="020B0604020202020204" pitchFamily="34" charset="0"/>
            </a:endParaRPr>
          </a:p>
          <a:p>
            <a:pPr marL="800100" lvl="1" indent="-342900">
              <a:buFont typeface="Arial" panose="020B0604020202020204" pitchFamily="34" charset="0"/>
              <a:buChar char="•"/>
            </a:pPr>
            <a:endParaRPr lang="en-US" sz="2400" dirty="0">
              <a:latin typeface="Cambria" panose="02040503050406030204" pitchFamily="18" charset="0"/>
            </a:endParaRPr>
          </a:p>
        </p:txBody>
      </p:sp>
    </p:spTree>
    <p:extLst>
      <p:ext uri="{BB962C8B-B14F-4D97-AF65-F5344CB8AC3E}">
        <p14:creationId xmlns:p14="http://schemas.microsoft.com/office/powerpoint/2010/main" val="1125732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2256"/>
            <a:ext cx="8134350" cy="5029200"/>
          </a:xfrm>
        </p:spPr>
        <p:txBody>
          <a:bodyPr>
            <a:noAutofit/>
          </a:bodyPr>
          <a:lstStyle/>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2" name="Rectangle 1"/>
          <p:cNvSpPr/>
          <p:nvPr/>
        </p:nvSpPr>
        <p:spPr>
          <a:xfrm>
            <a:off x="356681" y="838200"/>
            <a:ext cx="8482519" cy="4893647"/>
          </a:xfrm>
          <a:prstGeom prst="rect">
            <a:avLst/>
          </a:prstGeom>
        </p:spPr>
        <p:txBody>
          <a:bodyPr wrap="square">
            <a:spAutoFit/>
          </a:bodyPr>
          <a:lstStyle/>
          <a:p>
            <a:pPr lvl="0"/>
            <a:endParaRPr lang="en-US" sz="2000" dirty="0" smtClean="0">
              <a:latin typeface="Cambria" panose="02040503050406030204" pitchFamily="18" charset="0"/>
              <a:ea typeface="MS Mincho" panose="02020609040205080304" pitchFamily="49" charset="-128"/>
              <a:cs typeface="Arial" panose="020B0604020202020204" pitchFamily="34" charset="0"/>
            </a:endParaRPr>
          </a:p>
          <a:p>
            <a:pPr lvl="0"/>
            <a:endParaRPr lang="en-US" sz="2000" dirty="0">
              <a:latin typeface="Cambria" panose="02040503050406030204" pitchFamily="18" charset="0"/>
              <a:ea typeface="MS Mincho" panose="02020609040205080304" pitchFamily="49" charset="-128"/>
              <a:cs typeface="Arial" panose="020B0604020202020204" pitchFamily="34" charset="0"/>
            </a:endParaRPr>
          </a:p>
          <a:p>
            <a:pPr lvl="1" algn="ctr"/>
            <a:r>
              <a:rPr lang="en-US" sz="2800" b="1" u="sng" dirty="0">
                <a:latin typeface="Cambria" panose="02040503050406030204" pitchFamily="18" charset="0"/>
                <a:ea typeface="MS Mincho" panose="02020609040205080304" pitchFamily="49" charset="-128"/>
                <a:cs typeface="Arial" panose="020B0604020202020204" pitchFamily="34" charset="0"/>
              </a:rPr>
              <a:t>Swedish National Agency for Education</a:t>
            </a:r>
            <a:r>
              <a:rPr lang="en-US" sz="2800" b="1" u="sng" dirty="0" smtClean="0">
                <a:latin typeface="Cambria" panose="02040503050406030204" pitchFamily="18" charset="0"/>
                <a:ea typeface="MS Mincho" panose="02020609040205080304" pitchFamily="49" charset="-128"/>
                <a:cs typeface="Arial" panose="020B0604020202020204" pitchFamily="34" charset="0"/>
              </a:rPr>
              <a:t>:</a:t>
            </a:r>
          </a:p>
          <a:p>
            <a:pPr lvl="1"/>
            <a:endParaRPr lang="en-US" sz="2800" dirty="0" smtClean="0">
              <a:latin typeface="Cambria" panose="02040503050406030204" pitchFamily="18" charset="0"/>
              <a:ea typeface="MS Mincho" panose="02020609040205080304" pitchFamily="49" charset="-128"/>
              <a:cs typeface="Arial" panose="020B0604020202020204" pitchFamily="34" charset="0"/>
            </a:endParaRPr>
          </a:p>
          <a:p>
            <a:pPr marL="800100" lvl="1" indent="-342900">
              <a:buFont typeface="Arial" panose="020B0604020202020204" pitchFamily="34" charset="0"/>
              <a:buChar char="•"/>
            </a:pPr>
            <a:r>
              <a:rPr lang="en-US" sz="2400" dirty="0" smtClean="0">
                <a:latin typeface="Cambria" panose="02040503050406030204" pitchFamily="18" charset="0"/>
                <a:ea typeface="MS Mincho" panose="02020609040205080304" pitchFamily="49" charset="-128"/>
                <a:cs typeface="Arial" panose="020B0604020202020204" pitchFamily="34" charset="0"/>
              </a:rPr>
              <a:t>The </a:t>
            </a:r>
            <a:r>
              <a:rPr lang="en-US" sz="2400" dirty="0">
                <a:latin typeface="Cambria" panose="02040503050406030204" pitchFamily="18" charset="0"/>
                <a:ea typeface="MS Mincho" panose="02020609040205080304" pitchFamily="49" charset="-128"/>
                <a:cs typeface="Arial" panose="020B0604020202020204" pitchFamily="34" charset="0"/>
              </a:rPr>
              <a:t>model for implementation of training included: School Leaders, Supervisors, Principles, and Math </a:t>
            </a:r>
            <a:r>
              <a:rPr lang="en-US" sz="2400" dirty="0" smtClean="0">
                <a:latin typeface="Cambria" panose="02040503050406030204" pitchFamily="18" charset="0"/>
                <a:ea typeface="MS Mincho" panose="02020609040205080304" pitchFamily="49" charset="-128"/>
                <a:cs typeface="Arial" panose="020B0604020202020204" pitchFamily="34" charset="0"/>
              </a:rPr>
              <a:t>Teachers. </a:t>
            </a:r>
          </a:p>
          <a:p>
            <a:pPr marL="800100" lvl="1" indent="-342900">
              <a:buFont typeface="Arial" panose="020B0604020202020204" pitchFamily="34" charset="0"/>
              <a:buChar char="•"/>
            </a:pPr>
            <a:endParaRPr lang="en-US" sz="2400" dirty="0" smtClean="0">
              <a:latin typeface="Cambria" panose="02040503050406030204" pitchFamily="18" charset="0"/>
              <a:ea typeface="MS Mincho" panose="02020609040205080304" pitchFamily="49" charset="-128"/>
              <a:cs typeface="Arial" panose="020B0604020202020204" pitchFamily="34" charset="0"/>
            </a:endParaRPr>
          </a:p>
          <a:p>
            <a:pPr marL="800100" lvl="1" indent="-342900">
              <a:buFont typeface="Arial" panose="020B0604020202020204" pitchFamily="34" charset="0"/>
              <a:buChar char="•"/>
            </a:pPr>
            <a:r>
              <a:rPr lang="en-US" sz="2400" dirty="0" smtClean="0">
                <a:latin typeface="Cambria" panose="02040503050406030204" pitchFamily="18" charset="0"/>
                <a:ea typeface="MS Mincho" panose="02020609040205080304" pitchFamily="49" charset="-128"/>
                <a:cs typeface="Arial" panose="020B0604020202020204" pitchFamily="34" charset="0"/>
              </a:rPr>
              <a:t>The </a:t>
            </a:r>
            <a:r>
              <a:rPr lang="en-US" sz="2400" dirty="0">
                <a:latin typeface="Cambria" panose="02040503050406030204" pitchFamily="18" charset="0"/>
                <a:ea typeface="MS Mincho" panose="02020609040205080304" pitchFamily="49" charset="-128"/>
                <a:cs typeface="Arial" panose="020B0604020202020204" pitchFamily="34" charset="0"/>
              </a:rPr>
              <a:t>training included a consortium of university researchers- The National Swedish Agency for Education and Web- Based Learning Platform. </a:t>
            </a:r>
            <a:endParaRPr lang="en-US" sz="2400" dirty="0" smtClean="0">
              <a:latin typeface="Cambria" panose="02040503050406030204" pitchFamily="18" charset="0"/>
              <a:ea typeface="MS Mincho" panose="02020609040205080304" pitchFamily="49" charset="-128"/>
              <a:cs typeface="Arial" panose="020B0604020202020204" pitchFamily="34" charset="0"/>
            </a:endParaRPr>
          </a:p>
          <a:p>
            <a:pPr marL="800100" lvl="1" indent="-342900">
              <a:buFont typeface="Arial" panose="020B0604020202020204" pitchFamily="34" charset="0"/>
              <a:buChar char="•"/>
            </a:pPr>
            <a:endParaRPr lang="en-US" sz="2400" dirty="0">
              <a:latin typeface="Cambria" panose="02040503050406030204" pitchFamily="18" charset="0"/>
              <a:ea typeface="MS Mincho" panose="02020609040205080304" pitchFamily="49" charset="-128"/>
              <a:cs typeface="Arial" panose="020B0604020202020204" pitchFamily="34" charset="0"/>
            </a:endParaRPr>
          </a:p>
          <a:p>
            <a:pPr marL="800100" lvl="1" indent="-342900">
              <a:buFont typeface="Arial" panose="020B0604020202020204" pitchFamily="34" charset="0"/>
              <a:buChar char="•"/>
            </a:pPr>
            <a:r>
              <a:rPr lang="en-US" sz="2400" dirty="0" smtClean="0">
                <a:latin typeface="Cambria" panose="02040503050406030204" pitchFamily="18" charset="0"/>
                <a:ea typeface="MS Mincho" panose="02020609040205080304" pitchFamily="49" charset="-128"/>
                <a:cs typeface="Arial" panose="020B0604020202020204" pitchFamily="34" charset="0"/>
              </a:rPr>
              <a:t>Training </a:t>
            </a:r>
            <a:r>
              <a:rPr lang="en-US" sz="2400" dirty="0">
                <a:latin typeface="Cambria" panose="02040503050406030204" pitchFamily="18" charset="0"/>
                <a:ea typeface="MS Mincho" panose="02020609040205080304" pitchFamily="49" charset="-128"/>
                <a:cs typeface="Arial" panose="020B0604020202020204" pitchFamily="34" charset="0"/>
              </a:rPr>
              <a:t>presented in modular form</a:t>
            </a:r>
            <a:endParaRPr lang="en-US" sz="2400" dirty="0">
              <a:latin typeface="Cambria" panose="02040503050406030204" pitchFamily="18" charset="0"/>
            </a:endParaRPr>
          </a:p>
        </p:txBody>
      </p:sp>
    </p:spTree>
    <p:extLst>
      <p:ext uri="{BB962C8B-B14F-4D97-AF65-F5344CB8AC3E}">
        <p14:creationId xmlns:p14="http://schemas.microsoft.com/office/powerpoint/2010/main" val="32312537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2256"/>
            <a:ext cx="8134350" cy="5029200"/>
          </a:xfrm>
        </p:spPr>
        <p:txBody>
          <a:bodyPr>
            <a:noAutofit/>
          </a:bodyPr>
          <a:lstStyle/>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304800" y="1143000"/>
            <a:ext cx="8534399" cy="6278642"/>
          </a:xfrm>
          <a:prstGeom prst="rect">
            <a:avLst/>
          </a:prstGeom>
        </p:spPr>
        <p:txBody>
          <a:bodyPr wrap="square">
            <a:spAutoFit/>
          </a:bodyPr>
          <a:lstStyle/>
          <a:p>
            <a:pPr marL="457200" marR="0" algn="ctr">
              <a:spcBef>
                <a:spcPts val="0"/>
              </a:spcBef>
              <a:spcAft>
                <a:spcPts val="0"/>
              </a:spcAft>
            </a:pPr>
            <a:r>
              <a:rPr lang="en-US" sz="2800" b="1" u="sng" dirty="0" smtClean="0">
                <a:latin typeface="Cambria" panose="02040503050406030204" pitchFamily="18" charset="0"/>
                <a:ea typeface="MS Mincho" panose="02020609040205080304" pitchFamily="49" charset="-128"/>
                <a:cs typeface="Times New Roman" panose="02020603050405020304" pitchFamily="18" charset="0"/>
              </a:rPr>
              <a:t>Three Year Plan 2013 – 2015:</a:t>
            </a:r>
          </a:p>
          <a:p>
            <a:pPr marL="457200" marR="0">
              <a:spcBef>
                <a:spcPts val="0"/>
              </a:spcBef>
              <a:spcAft>
                <a:spcPts val="0"/>
              </a:spcAft>
            </a:pPr>
            <a:endParaRPr lang="en-US" dirty="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smtClean="0">
                <a:latin typeface="Cambria" panose="02040503050406030204" pitchFamily="18" charset="0"/>
                <a:ea typeface="MS Mincho" panose="02020609040205080304" pitchFamily="49" charset="-128"/>
                <a:cs typeface="Times New Roman" panose="02020603050405020304" pitchFamily="18" charset="0"/>
              </a:rPr>
              <a:t>Reaching 6000 schools .</a:t>
            </a:r>
          </a:p>
          <a:p>
            <a:pPr marL="457200" marR="0">
              <a:spcBef>
                <a:spcPts val="0"/>
              </a:spcBef>
              <a:spcAft>
                <a:spcPts val="0"/>
              </a:spcAft>
            </a:pP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smtClean="0">
                <a:latin typeface="Cambria" panose="02040503050406030204" pitchFamily="18" charset="0"/>
                <a:ea typeface="MS Mincho" panose="02020609040205080304" pitchFamily="49" charset="-128"/>
                <a:cs typeface="Times New Roman" panose="02020603050405020304" pitchFamily="18" charset="0"/>
              </a:rPr>
              <a:t>40,000 teachers. </a:t>
            </a:r>
          </a:p>
          <a:p>
            <a:pPr marL="457200" marR="0">
              <a:spcBef>
                <a:spcPts val="0"/>
              </a:spcBef>
              <a:spcAft>
                <a:spcPts val="0"/>
              </a:spcAft>
            </a:pP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smtClean="0">
                <a:latin typeface="Cambria" panose="02040503050406030204" pitchFamily="18" charset="0"/>
                <a:ea typeface="MS Mincho" panose="02020609040205080304" pitchFamily="49" charset="-128"/>
                <a:cs typeface="Times New Roman" panose="02020603050405020304" pitchFamily="18" charset="0"/>
              </a:rPr>
              <a:t>800 supervisors. </a:t>
            </a:r>
          </a:p>
          <a:p>
            <a:pPr marL="457200" marR="0">
              <a:spcBef>
                <a:spcPts val="0"/>
              </a:spcBef>
              <a:spcAft>
                <a:spcPts val="0"/>
              </a:spcAft>
            </a:pP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smtClean="0">
                <a:latin typeface="Cambria" panose="02040503050406030204" pitchFamily="18" charset="0"/>
                <a:ea typeface="MS Mincho" panose="02020609040205080304" pitchFamily="49" charset="-128"/>
                <a:cs typeface="Times New Roman" panose="02020603050405020304" pitchFamily="18" charset="0"/>
              </a:rPr>
              <a:t>6000 principles.</a:t>
            </a:r>
          </a:p>
          <a:p>
            <a:pPr marL="457200" marR="0">
              <a:spcBef>
                <a:spcPts val="0"/>
              </a:spcBef>
              <a:spcAft>
                <a:spcPts val="0"/>
              </a:spcAft>
            </a:pP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smtClean="0">
                <a:latin typeface="Cambria" panose="02040503050406030204" pitchFamily="18" charset="0"/>
                <a:ea typeface="MS Mincho" panose="02020609040205080304" pitchFamily="49" charset="-128"/>
                <a:cs typeface="Times New Roman" panose="02020603050405020304" pitchFamily="18" charset="0"/>
              </a:rPr>
              <a:t>Learning happens in groups of 4-7 teachers. </a:t>
            </a:r>
          </a:p>
          <a:p>
            <a:pPr marL="457200" marR="0">
              <a:spcBef>
                <a:spcPts val="0"/>
              </a:spcBef>
              <a:spcAft>
                <a:spcPts val="0"/>
              </a:spcAft>
            </a:pP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smtClean="0">
                <a:latin typeface="Cambria" panose="02040503050406030204" pitchFamily="18" charset="0"/>
                <a:ea typeface="MS Mincho" panose="02020609040205080304" pitchFamily="49" charset="-128"/>
                <a:cs typeface="Times New Roman" panose="02020603050405020304" pitchFamily="18" charset="0"/>
              </a:rPr>
              <a:t>Each supervisor is charged with 3 groups.</a:t>
            </a:r>
          </a:p>
          <a:p>
            <a:pPr marL="742950" marR="0" indent="-285750">
              <a:spcBef>
                <a:spcPts val="0"/>
              </a:spcBef>
              <a:spcAft>
                <a:spcPts val="0"/>
              </a:spcAft>
              <a:buFont typeface="Arial" panose="020B0604020202020204" pitchFamily="34" charset="0"/>
              <a:buChar char="•"/>
            </a:pP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a:latin typeface="Cambria" panose="02040503050406030204" pitchFamily="18" charset="0"/>
                <a:ea typeface="MS Mincho" panose="02020609040205080304" pitchFamily="49" charset="-128"/>
                <a:cs typeface="Times New Roman" panose="02020603050405020304" pitchFamily="18" charset="0"/>
              </a:rPr>
              <a:t>They go through 30-40 modules. </a:t>
            </a: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endParaRPr lang="en-US" sz="2000" dirty="0">
              <a:latin typeface="Cambria" panose="02040503050406030204" pitchFamily="18" charset="0"/>
              <a:ea typeface="MS Mincho" panose="02020609040205080304" pitchFamily="49" charset="-128"/>
              <a:cs typeface="Times New Roman" panose="02020603050405020304" pitchFamily="18" charset="0"/>
            </a:endParaRPr>
          </a:p>
          <a:p>
            <a:pPr marL="742950" indent="-285750">
              <a:buFont typeface="Arial" panose="020B0604020202020204" pitchFamily="34" charset="0"/>
              <a:buChar char="•"/>
            </a:pPr>
            <a:r>
              <a:rPr lang="en-US" sz="2000" dirty="0">
                <a:latin typeface="Cambria" panose="02040503050406030204" pitchFamily="18" charset="0"/>
                <a:ea typeface="MS Mincho" panose="02020609040205080304" pitchFamily="49" charset="-128"/>
                <a:cs typeface="Times New Roman" panose="02020603050405020304" pitchFamily="18" charset="0"/>
              </a:rPr>
              <a:t>Each module has 8 different parts. </a:t>
            </a:r>
          </a:p>
          <a:p>
            <a:pPr marL="457200" marR="0">
              <a:spcBef>
                <a:spcPts val="0"/>
              </a:spcBef>
              <a:spcAft>
                <a:spcPts val="0"/>
              </a:spcAft>
            </a:pP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endParaRPr lang="en-US" sz="2000" dirty="0">
              <a:latin typeface="Cambria" panose="02040503050406030204" pitchFamily="18" charset="0"/>
              <a:ea typeface="MS Mincho" panose="02020609040205080304" pitchFamily="49" charset="-128"/>
              <a:cs typeface="Times New Roman" panose="02020603050405020304" pitchFamily="18" charset="0"/>
            </a:endParaRPr>
          </a:p>
          <a:p>
            <a:pPr marL="457200" marR="0">
              <a:spcBef>
                <a:spcPts val="0"/>
              </a:spcBef>
              <a:spcAft>
                <a:spcPts val="0"/>
              </a:spcAft>
            </a:pPr>
            <a:endParaRPr lang="en-US" dirty="0" smtClean="0">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814553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2256"/>
            <a:ext cx="8134350" cy="5029200"/>
          </a:xfrm>
        </p:spPr>
        <p:txBody>
          <a:bodyPr>
            <a:noAutofit/>
          </a:bodyPr>
          <a:lstStyle/>
          <a:p>
            <a:pPr marL="0" lvl="0" indent="0">
              <a:buNone/>
            </a:pPr>
            <a:endParaRPr lang="en-US" sz="2400" dirty="0"/>
          </a:p>
          <a:p>
            <a:pPr marL="0" lvl="0" indent="0">
              <a:buNone/>
            </a:pPr>
            <a:endParaRPr lang="en-US" sz="2400" dirty="0"/>
          </a:p>
          <a:p>
            <a:endParaRPr lang="en-US" sz="2400" dirty="0"/>
          </a:p>
          <a:p>
            <a:pPr marL="0" indent="0">
              <a:buNone/>
            </a:pPr>
            <a:endParaRPr lang="en-US" sz="2400" dirty="0" smtClean="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0" y="1295400"/>
            <a:ext cx="9144000" cy="5324535"/>
          </a:xfrm>
          <a:prstGeom prst="rect">
            <a:avLst/>
          </a:prstGeom>
        </p:spPr>
        <p:txBody>
          <a:bodyPr wrap="square">
            <a:spAutoFit/>
          </a:bodyPr>
          <a:lstStyle/>
          <a:p>
            <a:pPr marL="457200" marR="0" algn="ctr">
              <a:spcBef>
                <a:spcPts val="0"/>
              </a:spcBef>
              <a:spcAft>
                <a:spcPts val="0"/>
              </a:spcAft>
            </a:pPr>
            <a:r>
              <a:rPr lang="en-US" sz="2400" b="1" u="sng" dirty="0">
                <a:latin typeface="Cambria" panose="02040503050406030204" pitchFamily="18" charset="0"/>
                <a:ea typeface="MS Mincho" panose="02020609040205080304" pitchFamily="49" charset="-128"/>
                <a:cs typeface="Times New Roman" panose="02020603050405020304" pitchFamily="18" charset="0"/>
              </a:rPr>
              <a:t>Three Year Plan 2013 – </a:t>
            </a:r>
            <a:r>
              <a:rPr lang="en-US" sz="2400" b="1" u="sng" dirty="0" smtClean="0">
                <a:latin typeface="Cambria" panose="02040503050406030204" pitchFamily="18" charset="0"/>
                <a:ea typeface="MS Mincho" panose="02020609040205080304" pitchFamily="49" charset="-128"/>
                <a:cs typeface="Times New Roman" panose="02020603050405020304" pitchFamily="18" charset="0"/>
              </a:rPr>
              <a:t>2015:</a:t>
            </a:r>
          </a:p>
          <a:p>
            <a:endParaRPr lang="en-US" dirty="0"/>
          </a:p>
          <a:p>
            <a:pPr marL="742950" marR="0" indent="-285750">
              <a:spcBef>
                <a:spcPts val="0"/>
              </a:spcBef>
              <a:spcAft>
                <a:spcPts val="0"/>
              </a:spcAft>
              <a:buFont typeface="Arial" panose="020B0604020202020204" pitchFamily="34" charset="0"/>
              <a:buChar char="•"/>
            </a:pPr>
            <a:r>
              <a:rPr lang="en-US" sz="2000" dirty="0" smtClean="0">
                <a:latin typeface="Cambria" panose="02040503050406030204" pitchFamily="18" charset="0"/>
                <a:ea typeface="MS Mincho" panose="02020609040205080304" pitchFamily="49" charset="-128"/>
                <a:cs typeface="Times New Roman" panose="02020603050405020304" pitchFamily="18" charset="0"/>
              </a:rPr>
              <a:t>They </a:t>
            </a:r>
            <a:r>
              <a:rPr lang="en-US" sz="2000" dirty="0">
                <a:latin typeface="Cambria" panose="02040503050406030204" pitchFamily="18" charset="0"/>
                <a:ea typeface="MS Mincho" panose="02020609040205080304" pitchFamily="49" charset="-128"/>
                <a:cs typeface="Times New Roman" panose="02020603050405020304" pitchFamily="18" charset="0"/>
              </a:rPr>
              <a:t>study 2 modules per term </a:t>
            </a: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endParaRPr lang="en-US" sz="2000" dirty="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a:latin typeface="Cambria" panose="02040503050406030204" pitchFamily="18" charset="0"/>
                <a:ea typeface="MS Mincho" panose="02020609040205080304" pitchFamily="49" charset="-128"/>
                <a:cs typeface="Times New Roman" panose="02020603050405020304" pitchFamily="18" charset="0"/>
              </a:rPr>
              <a:t>Each term is 18-20 weeks. </a:t>
            </a: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endParaRPr lang="en-US" sz="2000" dirty="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a:latin typeface="Cambria" panose="02040503050406030204" pitchFamily="18" charset="0"/>
                <a:ea typeface="MS Mincho" panose="02020609040205080304" pitchFamily="49" charset="-128"/>
                <a:cs typeface="Times New Roman" panose="02020603050405020304" pitchFamily="18" charset="0"/>
              </a:rPr>
              <a:t>They go through 4 steps in each study: </a:t>
            </a:r>
          </a:p>
          <a:p>
            <a:pPr marL="457200" marR="0">
              <a:spcBef>
                <a:spcPts val="0"/>
              </a:spcBef>
              <a:spcAft>
                <a:spcPts val="0"/>
              </a:spcAft>
            </a:pPr>
            <a:r>
              <a:rPr lang="en-US" sz="2000" dirty="0">
                <a:latin typeface="Cambria" panose="02040503050406030204" pitchFamily="18" charset="0"/>
                <a:ea typeface="MS Mincho" panose="02020609040205080304" pitchFamily="49" charset="-128"/>
                <a:cs typeface="Times New Roman" panose="02020603050405020304" pitchFamily="18" charset="0"/>
              </a:rPr>
              <a:t>A- Self Study (Read/Learn)                          </a:t>
            </a: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457200" marR="0">
              <a:spcBef>
                <a:spcPts val="0"/>
              </a:spcBef>
              <a:spcAft>
                <a:spcPts val="0"/>
              </a:spcAft>
            </a:pPr>
            <a:r>
              <a:rPr lang="en-US" sz="2000" dirty="0" smtClean="0">
                <a:latin typeface="Cambria" panose="02040503050406030204" pitchFamily="18" charset="0"/>
                <a:ea typeface="MS Mincho" panose="02020609040205080304" pitchFamily="49" charset="-128"/>
                <a:cs typeface="Times New Roman" panose="02020603050405020304" pitchFamily="18" charset="0"/>
              </a:rPr>
              <a:t>B- </a:t>
            </a:r>
            <a:r>
              <a:rPr lang="en-US" sz="2000" dirty="0">
                <a:latin typeface="Cambria" panose="02040503050406030204" pitchFamily="18" charset="0"/>
                <a:ea typeface="MS Mincho" panose="02020609040205080304" pitchFamily="49" charset="-128"/>
                <a:cs typeface="Times New Roman" panose="02020603050405020304" pitchFamily="18" charset="0"/>
              </a:rPr>
              <a:t>Peer Learning (</a:t>
            </a:r>
            <a:r>
              <a:rPr lang="en-US" sz="2000" dirty="0" smtClean="0">
                <a:latin typeface="Cambria" panose="02040503050406030204" pitchFamily="18" charset="0"/>
                <a:ea typeface="MS Mincho" panose="02020609040205080304" pitchFamily="49" charset="-128"/>
                <a:cs typeface="Times New Roman" panose="02020603050405020304" pitchFamily="18" charset="0"/>
              </a:rPr>
              <a:t>Discussion)</a:t>
            </a:r>
            <a:endParaRPr lang="en-US" sz="2000" dirty="0">
              <a:latin typeface="Cambria" panose="02040503050406030204" pitchFamily="18" charset="0"/>
              <a:ea typeface="MS Mincho" panose="02020609040205080304" pitchFamily="49" charset="-128"/>
              <a:cs typeface="Times New Roman" panose="02020603050405020304" pitchFamily="18" charset="0"/>
            </a:endParaRPr>
          </a:p>
          <a:p>
            <a:pPr marL="457200" marR="0">
              <a:spcBef>
                <a:spcPts val="0"/>
              </a:spcBef>
              <a:spcAft>
                <a:spcPts val="0"/>
              </a:spcAft>
            </a:pPr>
            <a:r>
              <a:rPr lang="en-US" sz="2000" dirty="0">
                <a:latin typeface="Cambria" panose="02040503050406030204" pitchFamily="18" charset="0"/>
                <a:ea typeface="MS Mincho" panose="02020609040205080304" pitchFamily="49" charset="-128"/>
                <a:cs typeface="Times New Roman" panose="02020603050405020304" pitchFamily="18" charset="0"/>
              </a:rPr>
              <a:t>C- Activities (Peer Visits &amp; Application)  </a:t>
            </a:r>
            <a:r>
              <a:rPr lang="en-US" sz="2000" dirty="0" smtClean="0">
                <a:latin typeface="Cambria" panose="02040503050406030204" pitchFamily="18" charset="0"/>
                <a:ea typeface="MS Mincho" panose="02020609040205080304" pitchFamily="49" charset="-128"/>
                <a:cs typeface="Times New Roman" panose="02020603050405020304" pitchFamily="18" charset="0"/>
              </a:rPr>
              <a:t> </a:t>
            </a:r>
          </a:p>
          <a:p>
            <a:pPr marL="457200" marR="0">
              <a:spcBef>
                <a:spcPts val="0"/>
              </a:spcBef>
              <a:spcAft>
                <a:spcPts val="0"/>
              </a:spcAft>
            </a:pPr>
            <a:r>
              <a:rPr lang="en-US" sz="2000" dirty="0" smtClean="0">
                <a:latin typeface="Cambria" panose="02040503050406030204" pitchFamily="18" charset="0"/>
                <a:ea typeface="MS Mincho" panose="02020609040205080304" pitchFamily="49" charset="-128"/>
                <a:cs typeface="Times New Roman" panose="02020603050405020304" pitchFamily="18" charset="0"/>
              </a:rPr>
              <a:t>D- Assess/Reflect/Discuss (Evaluation)</a:t>
            </a:r>
          </a:p>
          <a:p>
            <a:pPr marL="457200" marR="0">
              <a:spcBef>
                <a:spcPts val="0"/>
              </a:spcBef>
              <a:spcAft>
                <a:spcPts val="0"/>
              </a:spcAft>
            </a:pP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smtClean="0">
                <a:latin typeface="Cambria" panose="02040503050406030204" pitchFamily="18" charset="0"/>
                <a:ea typeface="MS Mincho" panose="02020609040205080304" pitchFamily="49" charset="-128"/>
                <a:cs typeface="Times New Roman" panose="02020603050405020304" pitchFamily="18" charset="0"/>
              </a:rPr>
              <a:t>The modules are delivered through blended means – some online learning and the rest is face to face. </a:t>
            </a:r>
          </a:p>
          <a:p>
            <a:pPr marL="742950" marR="0" indent="-285750">
              <a:spcBef>
                <a:spcPts val="0"/>
              </a:spcBef>
              <a:spcAft>
                <a:spcPts val="0"/>
              </a:spcAft>
              <a:buFont typeface="Arial" panose="020B0604020202020204" pitchFamily="34" charset="0"/>
              <a:buChar char="•"/>
            </a:pPr>
            <a:endParaRPr lang="en-US" sz="2000" dirty="0" smtClean="0">
              <a:latin typeface="Cambria" panose="02040503050406030204" pitchFamily="18" charset="0"/>
              <a:ea typeface="MS Mincho" panose="02020609040205080304" pitchFamily="49" charset="-128"/>
              <a:cs typeface="Times New Roman" panose="02020603050405020304" pitchFamily="18" charset="0"/>
            </a:endParaRPr>
          </a:p>
          <a:p>
            <a:pPr marL="742950" marR="0" indent="-285750">
              <a:spcBef>
                <a:spcPts val="0"/>
              </a:spcBef>
              <a:spcAft>
                <a:spcPts val="0"/>
              </a:spcAft>
              <a:buFont typeface="Arial" panose="020B0604020202020204" pitchFamily="34" charset="0"/>
              <a:buChar char="•"/>
            </a:pPr>
            <a:r>
              <a:rPr lang="en-US" sz="2000" dirty="0" smtClean="0">
                <a:latin typeface="Cambria" panose="02040503050406030204" pitchFamily="18" charset="0"/>
                <a:ea typeface="MS Mincho" panose="02020609040205080304" pitchFamily="49" charset="-128"/>
                <a:cs typeface="Times New Roman" panose="02020603050405020304" pitchFamily="18" charset="0"/>
              </a:rPr>
              <a:t>The team has subject specialists and web specialists</a:t>
            </a:r>
            <a:endParaRPr lang="en-US" sz="2000" dirty="0">
              <a:latin typeface="Cambria" panose="02040503050406030204" pitchFamily="18" charset="0"/>
              <a:ea typeface="MS Mincho" panose="02020609040205080304" pitchFamily="49" charset="-128"/>
              <a:cs typeface="Times New Roman" panose="02020603050405020304" pitchFamily="18" charset="0"/>
            </a:endParaRPr>
          </a:p>
          <a:p>
            <a:pPr marL="457200" marR="0">
              <a:spcBef>
                <a:spcPts val="0"/>
              </a:spcBef>
              <a:spcAft>
                <a:spcPts val="0"/>
              </a:spcAft>
            </a:pPr>
            <a:endParaRPr lang="en-US" dirty="0">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7040006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2256"/>
            <a:ext cx="8134350" cy="5029200"/>
          </a:xfrm>
        </p:spPr>
        <p:txBody>
          <a:bodyPr>
            <a:noAutofit/>
          </a:bodyPr>
          <a:lstStyle/>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smtClean="0"/>
          </a:p>
          <a:p>
            <a:pPr marL="0" indent="0">
              <a:buNone/>
            </a:pPr>
            <a:endParaRPr lang="en-US" sz="2400" dirty="0" smtClean="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356681" y="1524000"/>
            <a:ext cx="8253919" cy="4616648"/>
          </a:xfrm>
          <a:prstGeom prst="rect">
            <a:avLst/>
          </a:prstGeom>
        </p:spPr>
        <p:txBody>
          <a:bodyPr wrap="square">
            <a:spAutoFit/>
          </a:bodyPr>
          <a:lstStyle/>
          <a:p>
            <a:pPr algn="ctr"/>
            <a:r>
              <a:rPr lang="en-US" sz="2400" b="1" u="sng" dirty="0" smtClean="0">
                <a:latin typeface="Cambria" panose="02040503050406030204" pitchFamily="18" charset="0"/>
              </a:rPr>
              <a:t>Research for Classrooms – Scientific Knowledge and </a:t>
            </a:r>
          </a:p>
          <a:p>
            <a:pPr algn="ctr"/>
            <a:r>
              <a:rPr lang="en-US" sz="2400" b="1" u="sng" dirty="0" smtClean="0">
                <a:latin typeface="Cambria" panose="02040503050406030204" pitchFamily="18" charset="0"/>
              </a:rPr>
              <a:t>Proven Experience in Practice </a:t>
            </a:r>
          </a:p>
          <a:p>
            <a:endParaRPr lang="en-US" sz="2400" b="1" u="sng" dirty="0">
              <a:latin typeface="Cambria" panose="02040503050406030204" pitchFamily="18" charset="0"/>
            </a:endParaRPr>
          </a:p>
          <a:p>
            <a:r>
              <a:rPr lang="en-US" sz="2000" dirty="0">
                <a:latin typeface="Cambria" panose="02040503050406030204" pitchFamily="18" charset="0"/>
              </a:rPr>
              <a:t>The Swedish </a:t>
            </a:r>
            <a:r>
              <a:rPr lang="en-GB" sz="2000" dirty="0">
                <a:latin typeface="Cambria" panose="02040503050406030204" pitchFamily="18" charset="0"/>
              </a:rPr>
              <a:t>National Agency for Education’s situational assessment from 2013 highlights three important areas</a:t>
            </a:r>
            <a:r>
              <a:rPr lang="en-GB" sz="2000" dirty="0" smtClean="0">
                <a:latin typeface="Cambria" panose="02040503050406030204" pitchFamily="18" charset="0"/>
              </a:rPr>
              <a:t>:</a:t>
            </a:r>
          </a:p>
          <a:p>
            <a:endParaRPr lang="en-GB" sz="2000" dirty="0">
              <a:latin typeface="Cambria" panose="02040503050406030204" pitchFamily="18" charset="0"/>
            </a:endParaRPr>
          </a:p>
          <a:p>
            <a:r>
              <a:rPr lang="en-GB" sz="2000" dirty="0">
                <a:latin typeface="Cambria" panose="02040503050406030204" pitchFamily="18" charset="0"/>
              </a:rPr>
              <a:t>• Every school must be developed into a good school</a:t>
            </a:r>
            <a:r>
              <a:rPr lang="en-GB" sz="2000" dirty="0" smtClean="0">
                <a:latin typeface="Cambria" panose="02040503050406030204" pitchFamily="18" charset="0"/>
              </a:rPr>
              <a:t>.</a:t>
            </a:r>
          </a:p>
          <a:p>
            <a:endParaRPr lang="en-GB" sz="2000" dirty="0">
              <a:latin typeface="Cambria" panose="02040503050406030204" pitchFamily="18" charset="0"/>
            </a:endParaRPr>
          </a:p>
          <a:p>
            <a:r>
              <a:rPr lang="en-GB" sz="2000" dirty="0">
                <a:latin typeface="Cambria" panose="02040503050406030204" pitchFamily="18" charset="0"/>
              </a:rPr>
              <a:t>• The system must ensure access to competent teachers</a:t>
            </a:r>
            <a:r>
              <a:rPr lang="en-GB" sz="2000" dirty="0" smtClean="0">
                <a:latin typeface="Cambria" panose="02040503050406030204" pitchFamily="18" charset="0"/>
              </a:rPr>
              <a:t>.</a:t>
            </a:r>
          </a:p>
          <a:p>
            <a:endParaRPr lang="en-GB" sz="2000" dirty="0">
              <a:latin typeface="Cambria" panose="02040503050406030204" pitchFamily="18" charset="0"/>
            </a:endParaRPr>
          </a:p>
          <a:p>
            <a:r>
              <a:rPr lang="en-GB" sz="2000" dirty="0">
                <a:latin typeface="Cambria" panose="02040503050406030204" pitchFamily="18" charset="0"/>
              </a:rPr>
              <a:t>• Schools and employers need to have a long-term focus</a:t>
            </a:r>
            <a:r>
              <a:rPr lang="en-GB" sz="2000" dirty="0" smtClean="0">
                <a:latin typeface="Cambria" panose="02040503050406030204" pitchFamily="18" charset="0"/>
              </a:rPr>
              <a:t>.</a:t>
            </a:r>
          </a:p>
          <a:p>
            <a:endParaRPr lang="en-US" sz="2000" dirty="0"/>
          </a:p>
          <a:p>
            <a:endParaRPr lang="en-US" sz="2400" b="1" u="sng" dirty="0">
              <a:latin typeface="Cambria" panose="02040503050406030204" pitchFamily="18" charset="0"/>
            </a:endParaRPr>
          </a:p>
          <a:p>
            <a:pPr marL="457200" marR="0">
              <a:spcBef>
                <a:spcPts val="0"/>
              </a:spcBef>
              <a:spcAft>
                <a:spcPts val="0"/>
              </a:spcAft>
            </a:pPr>
            <a:endParaRPr lang="en-US" dirty="0">
              <a:latin typeface="Cambria" panose="020405030504060302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6233770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062256"/>
            <a:ext cx="8134350" cy="5029200"/>
          </a:xfrm>
        </p:spPr>
        <p:txBody>
          <a:bodyPr>
            <a:noAutofit/>
          </a:bodyPr>
          <a:lstStyle/>
          <a:p>
            <a:pPr marL="0" lvl="0" indent="0">
              <a:buNone/>
            </a:pPr>
            <a:endParaRPr lang="en-US" sz="2400" dirty="0"/>
          </a:p>
          <a:p>
            <a:pPr marL="0" lvl="0" indent="0">
              <a:buNone/>
            </a:pPr>
            <a:endParaRPr lang="en-US" sz="2400" dirty="0"/>
          </a:p>
          <a:p>
            <a:endParaRPr lang="en-US" sz="2400" dirty="0"/>
          </a:p>
          <a:p>
            <a:pPr marL="0" indent="0">
              <a:buNone/>
            </a:pPr>
            <a:endParaRPr lang="en-US" sz="2400" dirty="0" smtClean="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2" name="Rectangle 1"/>
          <p:cNvSpPr/>
          <p:nvPr/>
        </p:nvSpPr>
        <p:spPr>
          <a:xfrm>
            <a:off x="381000" y="1371600"/>
            <a:ext cx="8305800" cy="3908762"/>
          </a:xfrm>
          <a:prstGeom prst="rect">
            <a:avLst/>
          </a:prstGeom>
        </p:spPr>
        <p:txBody>
          <a:bodyPr wrap="square">
            <a:spAutoFit/>
          </a:bodyPr>
          <a:lstStyle/>
          <a:p>
            <a:pPr algn="ctr"/>
            <a:r>
              <a:rPr lang="en-US" sz="2400" b="1" u="sng" dirty="0">
                <a:latin typeface="Cambria" panose="02040503050406030204" pitchFamily="18" charset="0"/>
              </a:rPr>
              <a:t>Research for Classrooms – Scientific Knowledge and Proven Experience in Practice </a:t>
            </a:r>
            <a:endParaRPr lang="en-US" sz="2400" b="1" u="sng" dirty="0" smtClean="0">
              <a:latin typeface="Cambria" panose="02040503050406030204" pitchFamily="18" charset="0"/>
            </a:endParaRPr>
          </a:p>
          <a:p>
            <a:endParaRPr lang="en-US" sz="2400" b="1" u="sng" dirty="0" smtClean="0">
              <a:latin typeface="Cambria" panose="02040503050406030204" pitchFamily="18" charset="0"/>
            </a:endParaRPr>
          </a:p>
          <a:p>
            <a:endParaRPr lang="en-US" sz="2000" b="1" u="sng" dirty="0">
              <a:latin typeface="Cambria" panose="02040503050406030204" pitchFamily="18" charset="0"/>
            </a:endParaRPr>
          </a:p>
          <a:p>
            <a:r>
              <a:rPr lang="sv-SE" sz="2000" dirty="0">
                <a:latin typeface="Cambria" panose="02040503050406030204" pitchFamily="18" charset="0"/>
              </a:rPr>
              <a:t>In order for schools to make a difference to all children and </a:t>
            </a:r>
            <a:r>
              <a:rPr lang="sv-SE" sz="2000" dirty="0" smtClean="0">
                <a:latin typeface="Cambria" panose="02040503050406030204" pitchFamily="18" charset="0"/>
              </a:rPr>
              <a:t>pupils, </a:t>
            </a:r>
            <a:r>
              <a:rPr lang="sv-SE" sz="2000" dirty="0">
                <a:latin typeface="Cambria" panose="02040503050406030204" pitchFamily="18" charset="0"/>
              </a:rPr>
              <a:t>it is </a:t>
            </a:r>
            <a:endParaRPr lang="sv-SE" sz="2000" dirty="0" smtClean="0">
              <a:latin typeface="Cambria" panose="02040503050406030204" pitchFamily="18" charset="0"/>
            </a:endParaRPr>
          </a:p>
          <a:p>
            <a:r>
              <a:rPr lang="sv-SE" sz="2000" dirty="0" smtClean="0">
                <a:latin typeface="Cambria" panose="02040503050406030204" pitchFamily="18" charset="0"/>
              </a:rPr>
              <a:t>important </a:t>
            </a:r>
            <a:r>
              <a:rPr lang="sv-SE" sz="2000" dirty="0">
                <a:latin typeface="Cambria" panose="02040503050406030204" pitchFamily="18" charset="0"/>
              </a:rPr>
              <a:t>that </a:t>
            </a:r>
            <a:r>
              <a:rPr lang="sv-SE" sz="2000" b="1" dirty="0">
                <a:solidFill>
                  <a:srgbClr val="FF0000"/>
                </a:solidFill>
                <a:latin typeface="Cambria" panose="02040503050406030204" pitchFamily="18" charset="0"/>
              </a:rPr>
              <a:t>research is not seen as remote </a:t>
            </a:r>
            <a:r>
              <a:rPr lang="sv-SE" sz="2000" dirty="0">
                <a:latin typeface="Cambria" panose="02040503050406030204" pitchFamily="18" charset="0"/>
              </a:rPr>
              <a:t>from what takes place in </a:t>
            </a:r>
            <a:r>
              <a:rPr lang="sv-SE" sz="2000" dirty="0" smtClean="0">
                <a:latin typeface="Cambria" panose="02040503050406030204" pitchFamily="18" charset="0"/>
              </a:rPr>
              <a:t>schools</a:t>
            </a:r>
            <a:r>
              <a:rPr lang="sv-SE" sz="2000" dirty="0">
                <a:latin typeface="Cambria" panose="02040503050406030204" pitchFamily="18" charset="0"/>
              </a:rPr>
              <a:t>. In order to make a difference, teachers and principals must be able to combine knowledge that has resulted from research with knowledge that only the teachers themselves have about what works here, specifically with this particular cohort of pupils. General principles and specific practice meet in this type </a:t>
            </a:r>
            <a:r>
              <a:rPr lang="sv-SE" sz="2000">
                <a:latin typeface="Cambria" panose="02040503050406030204" pitchFamily="18" charset="0"/>
              </a:rPr>
              <a:t>of </a:t>
            </a:r>
            <a:r>
              <a:rPr lang="sv-SE" sz="2000" smtClean="0">
                <a:latin typeface="Cambria" panose="02040503050406030204" pitchFamily="18" charset="0"/>
              </a:rPr>
              <a:t>learning</a:t>
            </a:r>
            <a:r>
              <a:rPr lang="sv-SE" sz="2000" b="1" smtClean="0">
                <a:latin typeface="Cambria" panose="02040503050406030204" pitchFamily="18" charset="0"/>
              </a:rPr>
              <a:t>. </a:t>
            </a:r>
            <a:endParaRPr lang="sv-SE" sz="2000" b="1" dirty="0">
              <a:latin typeface="Cambria" panose="02040503050406030204" pitchFamily="18" charset="0"/>
            </a:endParaRPr>
          </a:p>
          <a:p>
            <a:endParaRPr lang="en-US" b="1" u="sng" dirty="0">
              <a:latin typeface="Cambria" panose="02040503050406030204" pitchFamily="18" charset="0"/>
            </a:endParaRPr>
          </a:p>
        </p:txBody>
      </p:sp>
    </p:spTree>
    <p:extLst>
      <p:ext uri="{BB962C8B-B14F-4D97-AF65-F5344CB8AC3E}">
        <p14:creationId xmlns:p14="http://schemas.microsoft.com/office/powerpoint/2010/main" val="32822138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2124</TotalTime>
  <Words>453</Words>
  <Application>Microsoft Office PowerPoint</Application>
  <PresentationFormat>On-screen Show (4:3)</PresentationFormat>
  <Paragraphs>96</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MS Mincho</vt:lpstr>
      <vt:lpstr>Arial</vt:lpstr>
      <vt:lpstr>Calibri</vt:lpstr>
      <vt:lpstr>Calibri Light</vt:lpstr>
      <vt:lpstr>Cambria</vt:lpstr>
      <vt:lpstr>Times New Roman</vt:lpstr>
      <vt:lpstr>Office Theme</vt:lpstr>
      <vt:lpstr>  School and University Partnership for Peer Communities of Learners  (SUP4PCL)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293</cp:revision>
  <cp:lastPrinted>2017-05-10T11:31:39Z</cp:lastPrinted>
  <dcterms:created xsi:type="dcterms:W3CDTF">2006-08-16T00:00:00Z</dcterms:created>
  <dcterms:modified xsi:type="dcterms:W3CDTF">2018-06-13T06:21:59Z</dcterms:modified>
</cp:coreProperties>
</file>