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322" r:id="rId2"/>
    <p:sldId id="288" r:id="rId3"/>
    <p:sldId id="323" r:id="rId4"/>
    <p:sldId id="324" r:id="rId5"/>
    <p:sldId id="325" r:id="rId6"/>
    <p:sldId id="326" r:id="rId7"/>
    <p:sldId id="327" r:id="rId8"/>
    <p:sldId id="28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288"/>
            <p14:sldId id="323"/>
            <p14:sldId id="324"/>
            <p14:sldId id="325"/>
            <p14:sldId id="326"/>
            <p14:sldId id="327"/>
          </p14:sldIdLst>
        </p14:section>
        <p14:section name="Untitled Section" id="{801B09C3-8D55-469E-A217-5168EC433790}">
          <p14:sldIdLst>
            <p14:sldId id="285"/>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0560" autoAdjust="0"/>
  </p:normalViewPr>
  <p:slideViewPr>
    <p:cSldViewPr>
      <p:cViewPr>
        <p:scale>
          <a:sx n="95" d="100"/>
          <a:sy n="95" d="100"/>
        </p:scale>
        <p:origin x="-1230"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5/3/2017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5/3/2017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School and University Partnership for Peer Communities of Learners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356681" y="2362200"/>
            <a:ext cx="8134350" cy="3886200"/>
          </a:xfrm>
        </p:spPr>
        <p:txBody>
          <a:bodyPr>
            <a:noAutofit/>
          </a:bodyPr>
          <a:lstStyle/>
          <a:p>
            <a:pPr marL="0" indent="0" algn="ctr">
              <a:buNone/>
            </a:pPr>
            <a:endParaRPr lang="en-US" sz="2400" b="1" dirty="0" smtClean="0">
              <a:solidFill>
                <a:srgbClr val="003399"/>
              </a:solidFill>
            </a:endParaRPr>
          </a:p>
          <a:p>
            <a:pPr marL="0" indent="0" algn="ctr">
              <a:buNone/>
            </a:pPr>
            <a:r>
              <a:rPr lang="en-US" sz="2400" dirty="0">
                <a:solidFill>
                  <a:srgbClr val="003399"/>
                </a:solidFill>
              </a:rPr>
              <a:t>Project number: </a:t>
            </a:r>
            <a:endParaRPr lang="en-US" sz="2400" dirty="0" smtClean="0">
              <a:solidFill>
                <a:srgbClr val="003399"/>
              </a:solidFill>
            </a:endParaRPr>
          </a:p>
          <a:p>
            <a:pPr marL="0" indent="0" algn="ctr">
              <a:buNone/>
            </a:pPr>
            <a:r>
              <a:rPr lang="en-US" sz="2400" b="1" dirty="0" smtClean="0">
                <a:solidFill>
                  <a:srgbClr val="003399"/>
                </a:solidFill>
              </a:rPr>
              <a:t> </a:t>
            </a:r>
            <a:r>
              <a:rPr lang="en-US" sz="2000" b="1" dirty="0" smtClean="0">
                <a:solidFill>
                  <a:srgbClr val="003399"/>
                </a:solidFill>
              </a:rPr>
              <a:t>573660-EPP-1-2016-1-EG-EPPKA2-CBHE-JP (2016-2516/001-001)</a:t>
            </a:r>
            <a:endParaRPr lang="en-US" sz="2400" b="1" dirty="0">
              <a:solidFill>
                <a:srgbClr val="003399"/>
              </a:solidFill>
            </a:endParaRPr>
          </a:p>
          <a:p>
            <a:pPr marL="0" indent="0" algn="ctr">
              <a:buNone/>
            </a:pPr>
            <a:r>
              <a:rPr lang="en-US" sz="2400" b="1" dirty="0" smtClean="0">
                <a:solidFill>
                  <a:srgbClr val="003399"/>
                </a:solidFill>
              </a:rPr>
              <a:t>Visits to </a:t>
            </a:r>
            <a:r>
              <a:rPr lang="en-US" sz="2400" b="1" dirty="0" smtClean="0">
                <a:solidFill>
                  <a:srgbClr val="003399"/>
                </a:solidFill>
              </a:rPr>
              <a:t>Schools- </a:t>
            </a:r>
            <a:r>
              <a:rPr lang="en-US" sz="2400" b="1" dirty="0" smtClean="0">
                <a:solidFill>
                  <a:srgbClr val="003399"/>
                </a:solidFill>
              </a:rPr>
              <a:t>Tentative Template</a:t>
            </a:r>
            <a:endParaRPr lang="en-US" sz="2400" b="1" dirty="0" smtClean="0">
              <a:solidFill>
                <a:srgbClr val="003399"/>
              </a:solidFill>
            </a:endParaRPr>
          </a:p>
          <a:p>
            <a:pPr marL="0" indent="0" algn="ctr">
              <a:buNone/>
            </a:pPr>
            <a:r>
              <a:rPr lang="en-US" sz="2400" b="1" dirty="0">
                <a:solidFill>
                  <a:srgbClr val="003399"/>
                </a:solidFill>
              </a:rPr>
              <a:t/>
            </a:r>
            <a:br>
              <a:rPr lang="en-US" sz="2400" b="1" dirty="0">
                <a:solidFill>
                  <a:srgbClr val="003399"/>
                </a:solidFill>
              </a:rPr>
            </a:br>
            <a:r>
              <a:rPr lang="en-US" sz="2400" b="1" dirty="0" smtClean="0">
                <a:solidFill>
                  <a:srgbClr val="003399"/>
                </a:solidFill>
              </a:rPr>
              <a:t>Second Local Management Meeting 11</a:t>
            </a:r>
            <a:r>
              <a:rPr lang="en-US" sz="2400" b="1" baseline="30000" dirty="0" smtClean="0">
                <a:solidFill>
                  <a:srgbClr val="003399"/>
                </a:solidFill>
              </a:rPr>
              <a:t>th</a:t>
            </a:r>
            <a:r>
              <a:rPr lang="en-US" sz="2400" b="1" dirty="0" smtClean="0">
                <a:solidFill>
                  <a:srgbClr val="003399"/>
                </a:solidFill>
              </a:rPr>
              <a:t> May, </a:t>
            </a:r>
            <a:r>
              <a:rPr lang="en-US" sz="2400" b="1" dirty="0">
                <a:solidFill>
                  <a:srgbClr val="003399"/>
                </a:solidFill>
              </a:rPr>
              <a:t>2017</a:t>
            </a:r>
            <a:br>
              <a:rPr lang="en-US" sz="2400" b="1" dirty="0">
                <a:solidFill>
                  <a:srgbClr val="003399"/>
                </a:solidFill>
              </a:rPr>
            </a:br>
            <a:r>
              <a:rPr lang="en-US" sz="2400" b="1" dirty="0">
                <a:solidFill>
                  <a:srgbClr val="003399"/>
                </a:solidFill>
              </a:rPr>
              <a:t>The American University in Cairo</a:t>
            </a:r>
            <a:br>
              <a:rPr lang="en-US" sz="2400" b="1" dirty="0">
                <a:solidFill>
                  <a:srgbClr val="003399"/>
                </a:solidFill>
              </a:rPr>
            </a:b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spTree>
    <p:extLst>
      <p:ext uri="{BB962C8B-B14F-4D97-AF65-F5344CB8AC3E}">
        <p14:creationId xmlns:p14="http://schemas.microsoft.com/office/powerpoint/2010/main" val="2058378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lvl="0"/>
            <a:r>
              <a:rPr lang="en-US" sz="2800" b="1" dirty="0" smtClean="0">
                <a:latin typeface="+mn-lt"/>
              </a:rPr>
              <a:t>1- Initial </a:t>
            </a:r>
            <a:r>
              <a:rPr lang="en-US" sz="2800" b="1" dirty="0">
                <a:latin typeface="+mn-lt"/>
              </a:rPr>
              <a:t>exploration: 2 </a:t>
            </a:r>
            <a:r>
              <a:rPr lang="en-US" sz="2800" b="1" dirty="0" smtClean="0">
                <a:latin typeface="+mn-lt"/>
              </a:rPr>
              <a:t>months         (</a:t>
            </a:r>
            <a:r>
              <a:rPr lang="ar-EG" sz="2800" b="1" dirty="0" smtClean="0">
                <a:latin typeface="+mn-lt"/>
              </a:rPr>
              <a:t>استطلاع أولي</a:t>
            </a:r>
            <a:r>
              <a:rPr lang="en-US" sz="2800" b="1" dirty="0" smtClean="0">
                <a:latin typeface="+mn-lt"/>
              </a:rPr>
              <a:t> )</a:t>
            </a:r>
            <a:endParaRPr lang="en-US" sz="2800" b="1" dirty="0">
              <a:latin typeface="+mn-lt"/>
            </a:endParaRPr>
          </a:p>
        </p:txBody>
      </p:sp>
      <p:sp>
        <p:nvSpPr>
          <p:cNvPr id="3" name="Content Placeholder 2"/>
          <p:cNvSpPr>
            <a:spLocks noGrp="1"/>
          </p:cNvSpPr>
          <p:nvPr>
            <p:ph idx="1"/>
          </p:nvPr>
        </p:nvSpPr>
        <p:spPr>
          <a:xfrm>
            <a:off x="356681" y="1905000"/>
            <a:ext cx="8134350" cy="4572000"/>
          </a:xfrm>
        </p:spPr>
        <p:txBody>
          <a:bodyPr>
            <a:noAutofit/>
          </a:bodyPr>
          <a:lstStyle/>
          <a:p>
            <a:pPr marL="0" lvl="0" indent="0">
              <a:buNone/>
            </a:pPr>
            <a:endParaRPr lang="en-US" sz="2400" dirty="0" smtClean="0"/>
          </a:p>
          <a:p>
            <a:pPr lvl="0"/>
            <a:r>
              <a:rPr lang="en-US" sz="2400" dirty="0" smtClean="0"/>
              <a:t>School </a:t>
            </a:r>
            <a:r>
              <a:rPr lang="en-US" sz="2400" dirty="0"/>
              <a:t>map of </a:t>
            </a:r>
            <a:r>
              <a:rPr lang="en-US" sz="2400" dirty="0" smtClean="0"/>
              <a:t>facilities.</a:t>
            </a:r>
          </a:p>
          <a:p>
            <a:pPr marL="0" lvl="0" indent="0">
              <a:buNone/>
            </a:pPr>
            <a:endParaRPr lang="en-US" sz="2400" dirty="0"/>
          </a:p>
          <a:p>
            <a:pPr lvl="0"/>
            <a:r>
              <a:rPr lang="en-US" sz="2400" dirty="0"/>
              <a:t>Administrative </a:t>
            </a:r>
            <a:r>
              <a:rPr lang="en-US" sz="2400" dirty="0" smtClean="0"/>
              <a:t>structure.</a:t>
            </a:r>
          </a:p>
          <a:p>
            <a:pPr marL="0" lvl="0" indent="0">
              <a:buNone/>
            </a:pPr>
            <a:endParaRPr lang="en-US" sz="2400" dirty="0"/>
          </a:p>
          <a:p>
            <a:pPr lvl="0"/>
            <a:r>
              <a:rPr lang="en-US" sz="2400" dirty="0"/>
              <a:t>Demographic </a:t>
            </a:r>
            <a:r>
              <a:rPr lang="en-US" sz="2400" dirty="0" smtClean="0"/>
              <a:t>data</a:t>
            </a:r>
          </a:p>
          <a:p>
            <a:pPr marL="0" lvl="0" indent="0">
              <a:buNone/>
            </a:pPr>
            <a:endParaRPr lang="en-US" sz="2400" dirty="0"/>
          </a:p>
          <a:p>
            <a:pPr lvl="0"/>
            <a:r>
              <a:rPr lang="en-US" sz="2400" dirty="0"/>
              <a:t>School and Community (e.g. Committee board     </a:t>
            </a:r>
            <a:r>
              <a:rPr lang="ar-EG" sz="2400" dirty="0"/>
              <a:t>مجلس أمناء</a:t>
            </a:r>
            <a:r>
              <a:rPr lang="en-US" sz="2400" dirty="0"/>
              <a:t> </a:t>
            </a:r>
            <a:r>
              <a:rPr lang="en-US" sz="2400" dirty="0" smtClean="0"/>
              <a:t>)</a:t>
            </a:r>
          </a:p>
          <a:p>
            <a:pPr marL="0" lvl="0" indent="0">
              <a:buNone/>
            </a:pPr>
            <a:endParaRPr lang="en-US" sz="2400" dirty="0"/>
          </a:p>
          <a:p>
            <a:pPr lvl="0"/>
            <a:r>
              <a:rPr lang="en-US" sz="2400" dirty="0"/>
              <a:t>Student Practicum and relationship with FOE</a:t>
            </a:r>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962760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lvl="0"/>
            <a:r>
              <a:rPr lang="en-US" sz="2800" b="1" dirty="0"/>
              <a:t>Initial </a:t>
            </a:r>
            <a:r>
              <a:rPr lang="en-US" sz="2800" b="1" dirty="0" smtClean="0"/>
              <a:t>exploration (Continued…)</a:t>
            </a:r>
            <a:endParaRPr lang="en-US" sz="2800" dirty="0"/>
          </a:p>
        </p:txBody>
      </p:sp>
      <p:sp>
        <p:nvSpPr>
          <p:cNvPr id="3" name="Content Placeholder 2"/>
          <p:cNvSpPr>
            <a:spLocks noGrp="1"/>
          </p:cNvSpPr>
          <p:nvPr>
            <p:ph idx="1"/>
          </p:nvPr>
        </p:nvSpPr>
        <p:spPr>
          <a:xfrm>
            <a:off x="356681" y="2133600"/>
            <a:ext cx="8134350" cy="3886200"/>
          </a:xfrm>
        </p:spPr>
        <p:txBody>
          <a:bodyPr>
            <a:noAutofit/>
          </a:bodyPr>
          <a:lstStyle/>
          <a:p>
            <a:pPr lvl="0"/>
            <a:r>
              <a:rPr lang="en-US" sz="2400" dirty="0"/>
              <a:t>SWOT analysis </a:t>
            </a:r>
            <a:r>
              <a:rPr lang="en-US" sz="2400" dirty="0" smtClean="0"/>
              <a:t>:</a:t>
            </a:r>
          </a:p>
          <a:p>
            <a:pPr marL="0" lvl="0" indent="0">
              <a:buNone/>
            </a:pPr>
            <a:endParaRPr lang="en-US" sz="2400" dirty="0" smtClean="0"/>
          </a:p>
          <a:p>
            <a:pPr marL="398463" lvl="0">
              <a:buFont typeface="Wingdings" panose="05000000000000000000" pitchFamily="2" charset="2"/>
              <a:buChar char="q"/>
            </a:pPr>
            <a:r>
              <a:rPr lang="en-US" sz="2400" dirty="0" smtClean="0"/>
              <a:t>    Major problems/ challenges</a:t>
            </a:r>
          </a:p>
          <a:p>
            <a:pPr marL="398463" lvl="0">
              <a:buFont typeface="Wingdings" panose="05000000000000000000" pitchFamily="2" charset="2"/>
              <a:buChar char="q"/>
            </a:pPr>
            <a:r>
              <a:rPr lang="en-US" sz="2400" dirty="0" smtClean="0"/>
              <a:t>    Observed:   threats  </a:t>
            </a:r>
          </a:p>
          <a:p>
            <a:pPr marL="398463" lvl="0">
              <a:buFont typeface="Wingdings" panose="05000000000000000000" pitchFamily="2" charset="2"/>
              <a:buChar char="q"/>
            </a:pPr>
            <a:r>
              <a:rPr lang="en-US" sz="2400" dirty="0" smtClean="0"/>
              <a:t>    Major </a:t>
            </a:r>
            <a:r>
              <a:rPr lang="en-US" sz="2400" dirty="0"/>
              <a:t>strengths </a:t>
            </a:r>
          </a:p>
          <a:p>
            <a:pPr marL="398463" lvl="0">
              <a:buFont typeface="Wingdings" panose="05000000000000000000" pitchFamily="2" charset="2"/>
              <a:buChar char="q"/>
            </a:pPr>
            <a:r>
              <a:rPr lang="en-US" sz="2400" dirty="0" smtClean="0"/>
              <a:t>   Opportunities</a:t>
            </a: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219137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r>
              <a:rPr lang="en-US" sz="2800" b="1" dirty="0" smtClean="0">
                <a:latin typeface="+mn-lt"/>
              </a:rPr>
              <a:t>2- In </a:t>
            </a:r>
            <a:r>
              <a:rPr lang="en-US" sz="2800" b="1" dirty="0">
                <a:latin typeface="+mn-lt"/>
              </a:rPr>
              <a:t>Depth Inquiry </a:t>
            </a:r>
            <a:r>
              <a:rPr lang="en-US" sz="2800" b="1" dirty="0" smtClean="0">
                <a:latin typeface="+mn-lt"/>
              </a:rPr>
              <a:t>           ( </a:t>
            </a:r>
            <a:r>
              <a:rPr lang="ar-EG" sz="2800" b="1" dirty="0">
                <a:latin typeface="+mn-lt"/>
              </a:rPr>
              <a:t>متابعة </a:t>
            </a:r>
            <a:r>
              <a:rPr lang="ar-EG" sz="2800" b="1" dirty="0" smtClean="0">
                <a:latin typeface="+mn-lt"/>
              </a:rPr>
              <a:t>متعمقه</a:t>
            </a:r>
            <a:r>
              <a:rPr lang="en-US" sz="2800" b="1" dirty="0" smtClean="0">
                <a:latin typeface="+mn-lt"/>
              </a:rPr>
              <a:t>) </a:t>
            </a:r>
            <a:r>
              <a:rPr lang="en-US" sz="2800" dirty="0"/>
              <a:t/>
            </a:r>
            <a:br>
              <a:rPr lang="en-US" sz="2800" dirty="0"/>
            </a:br>
            <a:endParaRPr lang="en-US" sz="2800" dirty="0"/>
          </a:p>
        </p:txBody>
      </p:sp>
      <p:sp>
        <p:nvSpPr>
          <p:cNvPr id="3" name="Content Placeholder 2"/>
          <p:cNvSpPr>
            <a:spLocks noGrp="1"/>
          </p:cNvSpPr>
          <p:nvPr>
            <p:ph idx="1"/>
          </p:nvPr>
        </p:nvSpPr>
        <p:spPr>
          <a:xfrm>
            <a:off x="356681" y="2133600"/>
            <a:ext cx="8134350" cy="4419600"/>
          </a:xfrm>
        </p:spPr>
        <p:txBody>
          <a:bodyPr>
            <a:noAutofit/>
          </a:bodyPr>
          <a:lstStyle/>
          <a:p>
            <a:pPr lvl="0"/>
            <a:r>
              <a:rPr lang="en-US" sz="2000" dirty="0" err="1"/>
              <a:t>Sociometry</a:t>
            </a:r>
            <a:r>
              <a:rPr lang="en-US" sz="2000" dirty="0"/>
              <a:t> /</a:t>
            </a:r>
            <a:r>
              <a:rPr lang="en-US" sz="2000" dirty="0" err="1"/>
              <a:t>Sociometrical</a:t>
            </a:r>
            <a:r>
              <a:rPr lang="en-US" sz="2000" dirty="0"/>
              <a:t> techniques     </a:t>
            </a:r>
            <a:r>
              <a:rPr lang="ar-EG" sz="2000" dirty="0"/>
              <a:t>الأسلوب </a:t>
            </a:r>
            <a:r>
              <a:rPr lang="ar-EG" sz="2000" dirty="0" smtClean="0"/>
              <a:t>السوسيومتري</a:t>
            </a:r>
            <a:endParaRPr lang="en-US" sz="2000" dirty="0" smtClean="0"/>
          </a:p>
          <a:p>
            <a:pPr marL="0" lvl="0" indent="0">
              <a:buNone/>
            </a:pPr>
            <a:endParaRPr lang="en-US" sz="2000" dirty="0"/>
          </a:p>
          <a:p>
            <a:pPr lvl="0"/>
            <a:r>
              <a:rPr lang="en-US" sz="2000" dirty="0"/>
              <a:t>Social occasions and events (Personal and public </a:t>
            </a:r>
            <a:r>
              <a:rPr lang="en-US" sz="2000" dirty="0" smtClean="0"/>
              <a:t>)</a:t>
            </a:r>
          </a:p>
          <a:p>
            <a:pPr marL="0" lvl="0" indent="0">
              <a:buNone/>
            </a:pPr>
            <a:endParaRPr lang="en-US" sz="2000" dirty="0"/>
          </a:p>
          <a:p>
            <a:pPr lvl="0"/>
            <a:r>
              <a:rPr lang="en-US" sz="2000" dirty="0"/>
              <a:t>Culture of the school:</a:t>
            </a:r>
          </a:p>
          <a:p>
            <a:pPr marL="398463" lvl="0">
              <a:buFont typeface="Wingdings" panose="05000000000000000000" pitchFamily="2" charset="2"/>
              <a:buChar char="q"/>
            </a:pPr>
            <a:r>
              <a:rPr lang="en-US" sz="2000" dirty="0" smtClean="0"/>
              <a:t>  Us   </a:t>
            </a:r>
            <a:r>
              <a:rPr lang="en-US" sz="2000" dirty="0"/>
              <a:t>vs. the Other</a:t>
            </a:r>
          </a:p>
          <a:p>
            <a:pPr marL="398463" lvl="0">
              <a:buFont typeface="Wingdings" panose="05000000000000000000" pitchFamily="2" charset="2"/>
              <a:buChar char="q"/>
            </a:pPr>
            <a:r>
              <a:rPr lang="en-US" sz="2000" dirty="0" smtClean="0"/>
              <a:t>  Bullying </a:t>
            </a:r>
            <a:r>
              <a:rPr lang="en-US" sz="2000" dirty="0"/>
              <a:t>and violence</a:t>
            </a:r>
          </a:p>
          <a:p>
            <a:pPr marL="398463" lvl="0">
              <a:buFont typeface="Wingdings" panose="05000000000000000000" pitchFamily="2" charset="2"/>
              <a:buChar char="q"/>
            </a:pPr>
            <a:r>
              <a:rPr lang="en-US" sz="2000" dirty="0" smtClean="0"/>
              <a:t>  Parent </a:t>
            </a:r>
            <a:r>
              <a:rPr lang="en-US" sz="2000" dirty="0"/>
              <a:t>involvement</a:t>
            </a:r>
          </a:p>
          <a:p>
            <a:pPr marL="398463" lvl="0">
              <a:buFont typeface="Wingdings" panose="05000000000000000000" pitchFamily="2" charset="2"/>
              <a:buChar char="q"/>
            </a:pPr>
            <a:r>
              <a:rPr lang="en-US" sz="2000" dirty="0" smtClean="0"/>
              <a:t>  Sharing </a:t>
            </a:r>
            <a:r>
              <a:rPr lang="en-US" sz="2000" dirty="0"/>
              <a:t>vs. individual community</a:t>
            </a:r>
          </a:p>
          <a:p>
            <a:pPr marL="398463" lvl="0">
              <a:buFont typeface="Wingdings" panose="05000000000000000000" pitchFamily="2" charset="2"/>
              <a:buChar char="q"/>
            </a:pPr>
            <a:r>
              <a:rPr lang="en-US" sz="2000" dirty="0" smtClean="0"/>
              <a:t>  Love </a:t>
            </a:r>
            <a:r>
              <a:rPr lang="en-US" sz="2000" dirty="0"/>
              <a:t>vs. conflict and animosity </a:t>
            </a:r>
          </a:p>
          <a:p>
            <a:pPr marL="398463" lvl="0">
              <a:buFont typeface="Wingdings" panose="05000000000000000000" pitchFamily="2" charset="2"/>
              <a:buChar char="q"/>
            </a:pPr>
            <a:r>
              <a:rPr lang="en-US" sz="2000" dirty="0" smtClean="0"/>
              <a:t>  Respect</a:t>
            </a:r>
            <a:endParaRPr lang="en-US" sz="20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40677786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r>
              <a:rPr lang="en-US" sz="2800" b="1" dirty="0"/>
              <a:t>In Depth Inquiry   </a:t>
            </a:r>
            <a:r>
              <a:rPr lang="en-US" sz="2800" b="1" dirty="0" smtClean="0"/>
              <a:t>(Continued ….)</a:t>
            </a:r>
            <a:endParaRPr lang="en-US" sz="2800" b="1" dirty="0"/>
          </a:p>
        </p:txBody>
      </p:sp>
      <p:sp>
        <p:nvSpPr>
          <p:cNvPr id="3" name="Content Placeholder 2"/>
          <p:cNvSpPr>
            <a:spLocks noGrp="1"/>
          </p:cNvSpPr>
          <p:nvPr>
            <p:ph idx="1"/>
          </p:nvPr>
        </p:nvSpPr>
        <p:spPr>
          <a:xfrm>
            <a:off x="356681" y="2133600"/>
            <a:ext cx="8134350" cy="3886200"/>
          </a:xfrm>
        </p:spPr>
        <p:txBody>
          <a:bodyPr>
            <a:noAutofit/>
          </a:bodyPr>
          <a:lstStyle/>
          <a:p>
            <a:pPr lvl="0"/>
            <a:r>
              <a:rPr lang="en-US" sz="2400" dirty="0"/>
              <a:t>Management  and leadership style at all levels :</a:t>
            </a:r>
          </a:p>
          <a:p>
            <a:pPr marL="509588">
              <a:buFont typeface="Wingdings" panose="05000000000000000000" pitchFamily="2" charset="2"/>
              <a:buChar char="q"/>
            </a:pPr>
            <a:r>
              <a:rPr lang="en-US" sz="2400" dirty="0" smtClean="0"/>
              <a:t>    Authoritarian             </a:t>
            </a:r>
          </a:p>
          <a:p>
            <a:pPr marL="509588">
              <a:buFont typeface="Wingdings" panose="05000000000000000000" pitchFamily="2" charset="2"/>
              <a:buChar char="q"/>
            </a:pPr>
            <a:r>
              <a:rPr lang="en-US" sz="2400" dirty="0"/>
              <a:t> </a:t>
            </a:r>
            <a:r>
              <a:rPr lang="en-US" sz="2400" dirty="0" smtClean="0"/>
              <a:t>   Democratic </a:t>
            </a:r>
            <a:endParaRPr lang="en-US" sz="2400" dirty="0"/>
          </a:p>
          <a:p>
            <a:pPr marL="509588">
              <a:buFont typeface="Wingdings" panose="05000000000000000000" pitchFamily="2" charset="2"/>
              <a:buChar char="q"/>
            </a:pPr>
            <a:r>
              <a:rPr lang="en-US" sz="2400" dirty="0" smtClean="0"/>
              <a:t>    Autocratic </a:t>
            </a:r>
            <a:endParaRPr lang="en-US" sz="2400" dirty="0"/>
          </a:p>
          <a:p>
            <a:pPr marL="509588">
              <a:buFont typeface="Wingdings" panose="05000000000000000000" pitchFamily="2" charset="2"/>
              <a:buChar char="q"/>
            </a:pPr>
            <a:r>
              <a:rPr lang="en-US" sz="2400" dirty="0" smtClean="0"/>
              <a:t>    </a:t>
            </a:r>
            <a:r>
              <a:rPr lang="en-US" sz="2400" dirty="0" err="1" smtClean="0"/>
              <a:t>Consultive</a:t>
            </a:r>
            <a:endParaRPr lang="en-US" sz="2400" dirty="0"/>
          </a:p>
          <a:p>
            <a:pPr marL="509588">
              <a:buFont typeface="Wingdings" panose="05000000000000000000" pitchFamily="2" charset="2"/>
              <a:buChar char="q"/>
            </a:pPr>
            <a:r>
              <a:rPr lang="en-US" sz="2400" dirty="0" smtClean="0"/>
              <a:t>    Fair </a:t>
            </a:r>
          </a:p>
          <a:p>
            <a:pPr marL="509588">
              <a:buFont typeface="Wingdings" panose="05000000000000000000" pitchFamily="2" charset="2"/>
              <a:buChar char="q"/>
            </a:pPr>
            <a:r>
              <a:rPr lang="en-US" sz="2400" dirty="0" smtClean="0"/>
              <a:t>    Chaotic </a:t>
            </a:r>
            <a:endParaRPr lang="en-US" sz="2400" dirty="0"/>
          </a:p>
          <a:p>
            <a:pPr marL="509588">
              <a:buFont typeface="Wingdings" panose="05000000000000000000" pitchFamily="2" charset="2"/>
              <a:buChar char="q"/>
            </a:pPr>
            <a:r>
              <a:rPr lang="en-US" sz="2400" dirty="0" smtClean="0"/>
              <a:t>    Servant</a:t>
            </a:r>
          </a:p>
          <a:p>
            <a:pPr marL="509588">
              <a:buFont typeface="Wingdings" panose="05000000000000000000" pitchFamily="2" charset="2"/>
              <a:buChar char="q"/>
            </a:pPr>
            <a:r>
              <a:rPr lang="en-US" sz="2400" dirty="0" smtClean="0"/>
              <a:t>    Transformational </a:t>
            </a:r>
            <a:endParaRPr lang="en-US" sz="2400" dirty="0"/>
          </a:p>
          <a:p>
            <a:pPr marL="509588">
              <a:buFont typeface="Wingdings" panose="05000000000000000000" pitchFamily="2" charset="2"/>
              <a:buChar char="q"/>
            </a:pPr>
            <a:r>
              <a:rPr lang="en-US" sz="2400" dirty="0" smtClean="0"/>
              <a:t>    Laissez </a:t>
            </a:r>
            <a:r>
              <a:rPr lang="en-US" sz="2400" dirty="0"/>
              <a:t>faire </a:t>
            </a:r>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8545545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448113"/>
          </a:xfrm>
        </p:spPr>
        <p:txBody>
          <a:bodyPr>
            <a:noAutofit/>
          </a:bodyPr>
          <a:lstStyle/>
          <a:p>
            <a:r>
              <a:rPr lang="en-US" sz="2800" b="1" dirty="0"/>
              <a:t>In Depth Inquiry   (Continued ….)</a:t>
            </a:r>
            <a:r>
              <a:rPr lang="en-US" sz="2800" dirty="0"/>
              <a:t/>
            </a:r>
            <a:br>
              <a:rPr lang="en-US" sz="2800" dirty="0"/>
            </a:br>
            <a:endParaRPr lang="en-US" sz="2800" dirty="0"/>
          </a:p>
        </p:txBody>
      </p:sp>
      <p:sp>
        <p:nvSpPr>
          <p:cNvPr id="3" name="Content Placeholder 2"/>
          <p:cNvSpPr>
            <a:spLocks noGrp="1"/>
          </p:cNvSpPr>
          <p:nvPr>
            <p:ph idx="1"/>
          </p:nvPr>
        </p:nvSpPr>
        <p:spPr>
          <a:xfrm>
            <a:off x="356681" y="1828800"/>
            <a:ext cx="8134350" cy="4648200"/>
          </a:xfrm>
        </p:spPr>
        <p:txBody>
          <a:bodyPr>
            <a:noAutofit/>
          </a:bodyPr>
          <a:lstStyle/>
          <a:p>
            <a:pPr lvl="0"/>
            <a:r>
              <a:rPr lang="en-US" sz="2400" dirty="0"/>
              <a:t>Levels of leadership: </a:t>
            </a:r>
          </a:p>
          <a:p>
            <a:pPr marL="280988" lvl="0" indent="0">
              <a:buFont typeface="Wingdings" panose="05000000000000000000" pitchFamily="2" charset="2"/>
              <a:buChar char="q"/>
            </a:pPr>
            <a:r>
              <a:rPr lang="en-US" sz="2400" dirty="0" smtClean="0"/>
              <a:t>    Position (Rights) : </a:t>
            </a:r>
            <a:r>
              <a:rPr lang="en-US" sz="2400" dirty="0"/>
              <a:t>people follow you because they have to</a:t>
            </a:r>
          </a:p>
          <a:p>
            <a:pPr marL="280988" lvl="0" indent="0">
              <a:buFont typeface="Wingdings" panose="05000000000000000000" pitchFamily="2" charset="2"/>
              <a:buChar char="q"/>
            </a:pPr>
            <a:r>
              <a:rPr lang="en-US" sz="2400" dirty="0" smtClean="0"/>
              <a:t>   Permission (Relationships): </a:t>
            </a:r>
            <a:r>
              <a:rPr lang="en-US" sz="2400" dirty="0"/>
              <a:t>People follow you because </a:t>
            </a:r>
            <a:r>
              <a:rPr lang="en-US" sz="2400" dirty="0" smtClean="0"/>
              <a:t>  </a:t>
            </a:r>
          </a:p>
          <a:p>
            <a:pPr marL="280988" lvl="0" indent="0">
              <a:buNone/>
            </a:pPr>
            <a:r>
              <a:rPr lang="en-US" sz="2400" dirty="0"/>
              <a:t> </a:t>
            </a:r>
            <a:r>
              <a:rPr lang="en-US" sz="2400" dirty="0" smtClean="0"/>
              <a:t>       they want to.</a:t>
            </a:r>
            <a:endParaRPr lang="en-US" sz="2400" dirty="0"/>
          </a:p>
          <a:p>
            <a:pPr marL="280988" lvl="0" indent="0">
              <a:buFont typeface="Wingdings" panose="05000000000000000000" pitchFamily="2" charset="2"/>
              <a:buChar char="q"/>
            </a:pPr>
            <a:r>
              <a:rPr lang="en-US" sz="2400" dirty="0" smtClean="0"/>
              <a:t>    Production (Results): </a:t>
            </a:r>
            <a:r>
              <a:rPr lang="en-US" sz="2400" dirty="0"/>
              <a:t>People follow because what you </a:t>
            </a:r>
            <a:endParaRPr lang="en-US" sz="2400" dirty="0" smtClean="0"/>
          </a:p>
          <a:p>
            <a:pPr marL="280988" lvl="0" indent="0">
              <a:buNone/>
            </a:pPr>
            <a:r>
              <a:rPr lang="en-US" sz="2400" dirty="0"/>
              <a:t> </a:t>
            </a:r>
            <a:r>
              <a:rPr lang="en-US" sz="2400" dirty="0" smtClean="0"/>
              <a:t>       have done </a:t>
            </a:r>
            <a:r>
              <a:rPr lang="en-US" sz="2400" dirty="0"/>
              <a:t>for the organization.</a:t>
            </a:r>
          </a:p>
          <a:p>
            <a:pPr marL="280988" lvl="0" indent="0">
              <a:buFont typeface="Wingdings" panose="05000000000000000000" pitchFamily="2" charset="2"/>
              <a:buChar char="q"/>
            </a:pPr>
            <a:r>
              <a:rPr lang="en-US" sz="2400" dirty="0" smtClean="0"/>
              <a:t>    People development (Reproduction): </a:t>
            </a:r>
            <a:r>
              <a:rPr lang="en-US" sz="2400" dirty="0"/>
              <a:t>People follow </a:t>
            </a:r>
            <a:endParaRPr lang="en-US" sz="2400" dirty="0" smtClean="0"/>
          </a:p>
          <a:p>
            <a:pPr marL="280988" lvl="0" indent="0">
              <a:buNone/>
            </a:pPr>
            <a:r>
              <a:rPr lang="en-US" sz="2400" dirty="0"/>
              <a:t> </a:t>
            </a:r>
            <a:r>
              <a:rPr lang="en-US" sz="2400" dirty="0" smtClean="0"/>
              <a:t>       because of </a:t>
            </a:r>
            <a:r>
              <a:rPr lang="en-US" sz="2400" dirty="0"/>
              <a:t>what you have done for them.</a:t>
            </a:r>
          </a:p>
          <a:p>
            <a:pPr marL="280988" lvl="0" indent="0">
              <a:buFont typeface="Wingdings" panose="05000000000000000000" pitchFamily="2" charset="2"/>
              <a:buChar char="q"/>
            </a:pPr>
            <a:r>
              <a:rPr lang="en-US" sz="2400" dirty="0" smtClean="0"/>
              <a:t>    Pinnacle (Respect): </a:t>
            </a:r>
            <a:r>
              <a:rPr lang="en-US" sz="2400" dirty="0"/>
              <a:t>People follow because of who you are </a:t>
            </a:r>
            <a:endParaRPr lang="en-US" sz="2400" dirty="0" smtClean="0"/>
          </a:p>
          <a:p>
            <a:pPr marL="280988" lvl="0" indent="0">
              <a:buNone/>
            </a:pPr>
            <a:r>
              <a:rPr lang="en-US" sz="2400" dirty="0" smtClean="0"/>
              <a:t>        and </a:t>
            </a:r>
            <a:r>
              <a:rPr lang="en-US" sz="2400" dirty="0"/>
              <a:t>what you represent. </a:t>
            </a:r>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6389052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r>
              <a:rPr lang="en-US" sz="2800" b="1" dirty="0"/>
              <a:t>In Depth Inquiry   (Continued ….)</a:t>
            </a:r>
            <a:r>
              <a:rPr lang="en-US" sz="2800" dirty="0"/>
              <a:t/>
            </a:r>
            <a:br>
              <a:rPr lang="en-US" sz="2800" dirty="0"/>
            </a:br>
            <a:endParaRPr lang="en-US" sz="2800" dirty="0"/>
          </a:p>
        </p:txBody>
      </p:sp>
      <p:sp>
        <p:nvSpPr>
          <p:cNvPr id="3" name="Content Placeholder 2"/>
          <p:cNvSpPr>
            <a:spLocks noGrp="1"/>
          </p:cNvSpPr>
          <p:nvPr>
            <p:ph idx="1"/>
          </p:nvPr>
        </p:nvSpPr>
        <p:spPr>
          <a:xfrm>
            <a:off x="356681" y="2133600"/>
            <a:ext cx="8134350" cy="3886200"/>
          </a:xfrm>
        </p:spPr>
        <p:txBody>
          <a:bodyPr>
            <a:noAutofit/>
          </a:bodyPr>
          <a:lstStyle/>
          <a:p>
            <a:pPr lvl="0"/>
            <a:r>
              <a:rPr lang="en-US" sz="2400" dirty="0"/>
              <a:t>Power Relationships: who are the decision makers</a:t>
            </a:r>
            <a:r>
              <a:rPr lang="en-US" sz="2400" dirty="0" smtClean="0"/>
              <a:t>?</a:t>
            </a:r>
          </a:p>
          <a:p>
            <a:pPr marL="0" lvl="0" indent="0">
              <a:buNone/>
            </a:pPr>
            <a:endParaRPr lang="en-US" sz="2400" dirty="0"/>
          </a:p>
          <a:p>
            <a:pPr lvl="0"/>
            <a:r>
              <a:rPr lang="en-US" sz="2400" dirty="0"/>
              <a:t>Progress in PCL, Mentorship, Quality Assurance Unit. </a:t>
            </a:r>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779858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en-US" sz="8800" dirty="0" smtClean="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1736</TotalTime>
  <Words>320</Words>
  <Application>Microsoft Office PowerPoint</Application>
  <PresentationFormat>On-screen Show (4:3)</PresentationFormat>
  <Paragraphs>65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School and University Partnership for Peer Communities of Learners  (SUP4PCL)   </vt:lpstr>
      <vt:lpstr>1- Initial exploration: 2 months         (استطلاع أولي )</vt:lpstr>
      <vt:lpstr>Initial exploration (Continued…)</vt:lpstr>
      <vt:lpstr>2- In Depth Inquiry            ( متابعة متعمقه)  </vt:lpstr>
      <vt:lpstr>In Depth Inquiry   (Continued ….)</vt:lpstr>
      <vt:lpstr>In Depth Inquiry   (Continued ….) </vt:lpstr>
      <vt:lpstr>In Depth Inquiry   (Continued ….)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AUC</cp:lastModifiedBy>
  <cp:revision>212</cp:revision>
  <cp:lastPrinted>2017-02-10T18:55:34Z</cp:lastPrinted>
  <dcterms:created xsi:type="dcterms:W3CDTF">2006-08-16T00:00:00Z</dcterms:created>
  <dcterms:modified xsi:type="dcterms:W3CDTF">2017-05-03T11:30:44Z</dcterms:modified>
</cp:coreProperties>
</file>