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4"/>
  </p:notesMasterIdLst>
  <p:sldIdLst>
    <p:sldId id="322" r:id="rId2"/>
    <p:sldId id="365" r:id="rId3"/>
    <p:sldId id="359" r:id="rId4"/>
    <p:sldId id="296" r:id="rId5"/>
    <p:sldId id="288" r:id="rId6"/>
    <p:sldId id="292" r:id="rId7"/>
    <p:sldId id="323" r:id="rId8"/>
    <p:sldId id="340" r:id="rId9"/>
    <p:sldId id="293" r:id="rId10"/>
    <p:sldId id="324" r:id="rId11"/>
    <p:sldId id="326" r:id="rId12"/>
    <p:sldId id="327" r:id="rId13"/>
    <p:sldId id="328" r:id="rId14"/>
    <p:sldId id="329" r:id="rId15"/>
    <p:sldId id="330" r:id="rId16"/>
    <p:sldId id="331" r:id="rId17"/>
    <p:sldId id="339" r:id="rId18"/>
    <p:sldId id="332" r:id="rId19"/>
    <p:sldId id="333" r:id="rId20"/>
    <p:sldId id="335" r:id="rId21"/>
    <p:sldId id="336" r:id="rId22"/>
    <p:sldId id="337" r:id="rId23"/>
    <p:sldId id="338" r:id="rId24"/>
    <p:sldId id="341" r:id="rId25"/>
    <p:sldId id="325" r:id="rId26"/>
    <p:sldId id="343" r:id="rId27"/>
    <p:sldId id="344" r:id="rId28"/>
    <p:sldId id="345" r:id="rId29"/>
    <p:sldId id="346" r:id="rId30"/>
    <p:sldId id="347" r:id="rId31"/>
    <p:sldId id="348" r:id="rId32"/>
    <p:sldId id="349" r:id="rId33"/>
    <p:sldId id="357" r:id="rId34"/>
    <p:sldId id="350" r:id="rId35"/>
    <p:sldId id="360" r:id="rId36"/>
    <p:sldId id="363" r:id="rId37"/>
    <p:sldId id="361" r:id="rId38"/>
    <p:sldId id="362" r:id="rId39"/>
    <p:sldId id="358" r:id="rId40"/>
    <p:sldId id="356" r:id="rId41"/>
    <p:sldId id="364" r:id="rId42"/>
    <p:sldId id="285"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365"/>
            <p14:sldId id="359"/>
            <p14:sldId id="296"/>
            <p14:sldId id="288"/>
            <p14:sldId id="292"/>
            <p14:sldId id="323"/>
            <p14:sldId id="340"/>
            <p14:sldId id="293"/>
            <p14:sldId id="324"/>
            <p14:sldId id="326"/>
            <p14:sldId id="327"/>
            <p14:sldId id="328"/>
            <p14:sldId id="329"/>
            <p14:sldId id="330"/>
            <p14:sldId id="331"/>
            <p14:sldId id="339"/>
            <p14:sldId id="332"/>
            <p14:sldId id="333"/>
            <p14:sldId id="335"/>
            <p14:sldId id="336"/>
            <p14:sldId id="337"/>
            <p14:sldId id="338"/>
            <p14:sldId id="341"/>
            <p14:sldId id="325"/>
            <p14:sldId id="343"/>
            <p14:sldId id="344"/>
            <p14:sldId id="345"/>
            <p14:sldId id="346"/>
            <p14:sldId id="347"/>
            <p14:sldId id="348"/>
            <p14:sldId id="349"/>
            <p14:sldId id="357"/>
            <p14:sldId id="350"/>
            <p14:sldId id="360"/>
            <p14:sldId id="363"/>
            <p14:sldId id="361"/>
            <p14:sldId id="362"/>
            <p14:sldId id="358"/>
            <p14:sldId id="356"/>
            <p14:sldId id="364"/>
            <p14:sldId id="285"/>
          </p14:sldIdLst>
        </p14:section>
        <p14:section name="Untitled Section" id="{801B09C3-8D55-469E-A217-5168EC43379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9" autoAdjust="0"/>
    <p:restoredTop sz="90560" autoAdjust="0"/>
  </p:normalViewPr>
  <p:slideViewPr>
    <p:cSldViewPr>
      <p:cViewPr varScale="1">
        <p:scale>
          <a:sx n="67" d="100"/>
          <a:sy n="67" d="100"/>
        </p:scale>
        <p:origin x="146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Users\hebafathy\Desktop\EU%20feedback%20on%20EG.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Users\hebafathy\Desktop\EU%20feedback%20on%20EG.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Sheet1!$B$4</c:f>
              <c:strCache>
                <c:ptCount val="1"/>
                <c:pt idx="0">
                  <c:v>Ain Shams</c:v>
                </c:pt>
              </c:strCache>
            </c:strRef>
          </c:tx>
          <c:spPr>
            <a:solidFill>
              <a:schemeClr val="accent6"/>
            </a:solidFill>
            <a:ln>
              <a:solidFill>
                <a:schemeClr val="accent5"/>
              </a:solidFill>
            </a:ln>
            <a:effectLst/>
            <a:sp3d>
              <a:contourClr>
                <a:schemeClr val="accent5"/>
              </a:contourClr>
            </a:sp3d>
          </c:spPr>
          <c:invertIfNegative val="0"/>
          <c:cat>
            <c:strRef>
              <c:f>Sheet1!$C$3:$K$3</c:f>
              <c:strCache>
                <c:ptCount val="7"/>
                <c:pt idx="0">
                  <c:v>Workshop was fruitful</c:v>
                </c:pt>
                <c:pt idx="1">
                  <c:v>Workshop was interactive </c:v>
                </c:pt>
                <c:pt idx="2">
                  <c:v>Participants were committed and engaged</c:v>
                </c:pt>
                <c:pt idx="3">
                  <c:v>Common understanding amongst EU and EG partners was reached </c:v>
                </c:pt>
                <c:pt idx="4">
                  <c:v>Language was a barrier </c:v>
                </c:pt>
                <c:pt idx="5">
                  <c:v>Culture was a barrier </c:v>
                </c:pt>
                <c:pt idx="6">
                  <c:v>Organization of the workshop was effective </c:v>
                </c:pt>
              </c:strCache>
            </c:strRef>
          </c:cat>
          <c:val>
            <c:numRef>
              <c:f>Sheet1!$C$4:$K$4</c:f>
              <c:numCache>
                <c:formatCode>General</c:formatCode>
                <c:ptCount val="9"/>
                <c:pt idx="0">
                  <c:v>3</c:v>
                </c:pt>
                <c:pt idx="1">
                  <c:v>4</c:v>
                </c:pt>
                <c:pt idx="2">
                  <c:v>4</c:v>
                </c:pt>
                <c:pt idx="3">
                  <c:v>3</c:v>
                </c:pt>
                <c:pt idx="4">
                  <c:v>4</c:v>
                </c:pt>
                <c:pt idx="5">
                  <c:v>2</c:v>
                </c:pt>
                <c:pt idx="6">
                  <c:v>4</c:v>
                </c:pt>
              </c:numCache>
            </c:numRef>
          </c:val>
        </c:ser>
        <c:ser>
          <c:idx val="1"/>
          <c:order val="1"/>
          <c:tx>
            <c:strRef>
              <c:f>Sheet1!$B$5</c:f>
              <c:strCache>
                <c:ptCount val="1"/>
                <c:pt idx="0">
                  <c:v>Helwan</c:v>
                </c:pt>
              </c:strCache>
            </c:strRef>
          </c:tx>
          <c:spPr>
            <a:solidFill>
              <a:schemeClr val="accent2"/>
            </a:solidFill>
            <a:ln>
              <a:noFill/>
            </a:ln>
            <a:effectLst/>
            <a:sp3d/>
          </c:spPr>
          <c:invertIfNegative val="0"/>
          <c:cat>
            <c:strRef>
              <c:f>Sheet1!$C$3:$K$3</c:f>
              <c:strCache>
                <c:ptCount val="7"/>
                <c:pt idx="0">
                  <c:v>Workshop was fruitful</c:v>
                </c:pt>
                <c:pt idx="1">
                  <c:v>Workshop was interactive </c:v>
                </c:pt>
                <c:pt idx="2">
                  <c:v>Participants were committed and engaged</c:v>
                </c:pt>
                <c:pt idx="3">
                  <c:v>Common understanding amongst EU and EG partners was reached </c:v>
                </c:pt>
                <c:pt idx="4">
                  <c:v>Language was a barrier </c:v>
                </c:pt>
                <c:pt idx="5">
                  <c:v>Culture was a barrier </c:v>
                </c:pt>
                <c:pt idx="6">
                  <c:v>Organization of the workshop was effective </c:v>
                </c:pt>
              </c:strCache>
            </c:strRef>
          </c:cat>
          <c:val>
            <c:numRef>
              <c:f>Sheet1!$C$5:$K$5</c:f>
              <c:numCache>
                <c:formatCode>General</c:formatCode>
                <c:ptCount val="9"/>
                <c:pt idx="0">
                  <c:v>4</c:v>
                </c:pt>
                <c:pt idx="1">
                  <c:v>4</c:v>
                </c:pt>
                <c:pt idx="2">
                  <c:v>5</c:v>
                </c:pt>
                <c:pt idx="3">
                  <c:v>4</c:v>
                </c:pt>
                <c:pt idx="4">
                  <c:v>3</c:v>
                </c:pt>
                <c:pt idx="5">
                  <c:v>3</c:v>
                </c:pt>
                <c:pt idx="6">
                  <c:v>3</c:v>
                </c:pt>
              </c:numCache>
            </c:numRef>
          </c:val>
        </c:ser>
        <c:ser>
          <c:idx val="2"/>
          <c:order val="2"/>
          <c:tx>
            <c:strRef>
              <c:f>Sheet1!$B$6</c:f>
              <c:strCache>
                <c:ptCount val="1"/>
                <c:pt idx="0">
                  <c:v>Alex</c:v>
                </c:pt>
              </c:strCache>
            </c:strRef>
          </c:tx>
          <c:spPr>
            <a:solidFill>
              <a:schemeClr val="accent4">
                <a:lumMod val="75000"/>
              </a:schemeClr>
            </a:solidFill>
            <a:ln>
              <a:noFill/>
            </a:ln>
            <a:effectLst/>
            <a:sp3d/>
          </c:spPr>
          <c:invertIfNegative val="0"/>
          <c:cat>
            <c:strRef>
              <c:f>Sheet1!$C$3:$K$3</c:f>
              <c:strCache>
                <c:ptCount val="7"/>
                <c:pt idx="0">
                  <c:v>Workshop was fruitful</c:v>
                </c:pt>
                <c:pt idx="1">
                  <c:v>Workshop was interactive </c:v>
                </c:pt>
                <c:pt idx="2">
                  <c:v>Participants were committed and engaged</c:v>
                </c:pt>
                <c:pt idx="3">
                  <c:v>Common understanding amongst EU and EG partners was reached </c:v>
                </c:pt>
                <c:pt idx="4">
                  <c:v>Language was a barrier </c:v>
                </c:pt>
                <c:pt idx="5">
                  <c:v>Culture was a barrier </c:v>
                </c:pt>
                <c:pt idx="6">
                  <c:v>Organization of the workshop was effective </c:v>
                </c:pt>
              </c:strCache>
            </c:strRef>
          </c:cat>
          <c:val>
            <c:numRef>
              <c:f>Sheet1!$C$6:$K$6</c:f>
              <c:numCache>
                <c:formatCode>General</c:formatCode>
                <c:ptCount val="9"/>
                <c:pt idx="0">
                  <c:v>3</c:v>
                </c:pt>
                <c:pt idx="1">
                  <c:v>4</c:v>
                </c:pt>
                <c:pt idx="2">
                  <c:v>4</c:v>
                </c:pt>
                <c:pt idx="3">
                  <c:v>3</c:v>
                </c:pt>
                <c:pt idx="4">
                  <c:v>4</c:v>
                </c:pt>
                <c:pt idx="5">
                  <c:v>2</c:v>
                </c:pt>
                <c:pt idx="6">
                  <c:v>3</c:v>
                </c:pt>
              </c:numCache>
            </c:numRef>
          </c:val>
        </c:ser>
        <c:dLbls>
          <c:showLegendKey val="0"/>
          <c:showVal val="0"/>
          <c:showCatName val="0"/>
          <c:showSerName val="0"/>
          <c:showPercent val="0"/>
          <c:showBubbleSize val="0"/>
        </c:dLbls>
        <c:gapWidth val="219"/>
        <c:shape val="box"/>
        <c:axId val="341581840"/>
        <c:axId val="296556272"/>
        <c:axId val="0"/>
      </c:bar3DChart>
      <c:catAx>
        <c:axId val="341581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EG"/>
          </a:p>
        </c:txPr>
        <c:crossAx val="296556272"/>
        <c:crosses val="autoZero"/>
        <c:auto val="1"/>
        <c:lblAlgn val="ctr"/>
        <c:lblOffset val="100"/>
        <c:noMultiLvlLbl val="0"/>
      </c:catAx>
      <c:valAx>
        <c:axId val="2965562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EG"/>
          </a:p>
        </c:txPr>
        <c:crossAx val="34158184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EG"/>
        </a:p>
      </c:txPr>
    </c:legend>
    <c:plotVisOnly val="1"/>
    <c:dispBlanksAs val="gap"/>
    <c:showDLblsOverMax val="0"/>
  </c:chart>
  <c:spPr>
    <a:noFill/>
    <a:ln w="25400">
      <a:noFill/>
    </a:ln>
    <a:effectLst/>
  </c:spPr>
  <c:txPr>
    <a:bodyPr/>
    <a:lstStyle/>
    <a:p>
      <a:pPr>
        <a:defRPr/>
      </a:pPr>
      <a:endParaRPr lang="ar-EG"/>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Sheet1!$B$32</c:f>
              <c:strCache>
                <c:ptCount val="1"/>
                <c:pt idx="0">
                  <c:v>Ain Shams</c:v>
                </c:pt>
              </c:strCache>
            </c:strRef>
          </c:tx>
          <c:spPr>
            <a:solidFill>
              <a:schemeClr val="accent1"/>
            </a:solidFill>
            <a:ln>
              <a:noFill/>
            </a:ln>
            <a:effectLst/>
            <a:sp3d/>
          </c:spPr>
          <c:invertIfNegative val="0"/>
          <c:cat>
            <c:strRef>
              <c:f>Sheet1!$C$31:$I$31</c:f>
              <c:strCache>
                <c:ptCount val="7"/>
                <c:pt idx="0">
                  <c:v>Workshop was fruitful</c:v>
                </c:pt>
                <c:pt idx="1">
                  <c:v>Workshop was interactive </c:v>
                </c:pt>
                <c:pt idx="2">
                  <c:v>Participants were committed and engaged</c:v>
                </c:pt>
                <c:pt idx="3">
                  <c:v>Common understanding amongst EU and EG partners was reached </c:v>
                </c:pt>
                <c:pt idx="4">
                  <c:v>Language was a barrier </c:v>
                </c:pt>
                <c:pt idx="5">
                  <c:v>Culture was a barrier </c:v>
                </c:pt>
                <c:pt idx="6">
                  <c:v>Organization of the workshop was effective </c:v>
                </c:pt>
              </c:strCache>
            </c:strRef>
          </c:cat>
          <c:val>
            <c:numRef>
              <c:f>Sheet1!$C$32:$I$32</c:f>
              <c:numCache>
                <c:formatCode>General</c:formatCode>
                <c:ptCount val="7"/>
              </c:numCache>
            </c:numRef>
          </c:val>
        </c:ser>
        <c:ser>
          <c:idx val="1"/>
          <c:order val="1"/>
          <c:tx>
            <c:strRef>
              <c:f>Sheet1!$B$33</c:f>
              <c:strCache>
                <c:ptCount val="1"/>
                <c:pt idx="0">
                  <c:v>Helwan</c:v>
                </c:pt>
              </c:strCache>
            </c:strRef>
          </c:tx>
          <c:spPr>
            <a:solidFill>
              <a:schemeClr val="accent2"/>
            </a:solidFill>
            <a:ln>
              <a:noFill/>
            </a:ln>
            <a:effectLst/>
            <a:sp3d/>
          </c:spPr>
          <c:invertIfNegative val="0"/>
          <c:cat>
            <c:strRef>
              <c:f>Sheet1!$C$31:$I$31</c:f>
              <c:strCache>
                <c:ptCount val="7"/>
                <c:pt idx="0">
                  <c:v>Workshop was fruitful</c:v>
                </c:pt>
                <c:pt idx="1">
                  <c:v>Workshop was interactive </c:v>
                </c:pt>
                <c:pt idx="2">
                  <c:v>Participants were committed and engaged</c:v>
                </c:pt>
                <c:pt idx="3">
                  <c:v>Common understanding amongst EU and EG partners was reached </c:v>
                </c:pt>
                <c:pt idx="4">
                  <c:v>Language was a barrier </c:v>
                </c:pt>
                <c:pt idx="5">
                  <c:v>Culture was a barrier </c:v>
                </c:pt>
                <c:pt idx="6">
                  <c:v>Organization of the workshop was effective </c:v>
                </c:pt>
              </c:strCache>
            </c:strRef>
          </c:cat>
          <c:val>
            <c:numRef>
              <c:f>Sheet1!$C$33:$I$33</c:f>
              <c:numCache>
                <c:formatCode>General</c:formatCode>
                <c:ptCount val="7"/>
                <c:pt idx="0">
                  <c:v>4</c:v>
                </c:pt>
                <c:pt idx="1">
                  <c:v>4</c:v>
                </c:pt>
                <c:pt idx="2">
                  <c:v>5</c:v>
                </c:pt>
                <c:pt idx="3">
                  <c:v>4</c:v>
                </c:pt>
                <c:pt idx="4">
                  <c:v>2</c:v>
                </c:pt>
                <c:pt idx="5">
                  <c:v>2</c:v>
                </c:pt>
                <c:pt idx="6">
                  <c:v>2</c:v>
                </c:pt>
              </c:numCache>
            </c:numRef>
          </c:val>
        </c:ser>
        <c:ser>
          <c:idx val="2"/>
          <c:order val="2"/>
          <c:tx>
            <c:strRef>
              <c:f>Sheet1!$B$34</c:f>
              <c:strCache>
                <c:ptCount val="1"/>
                <c:pt idx="0">
                  <c:v>Alex</c:v>
                </c:pt>
              </c:strCache>
            </c:strRef>
          </c:tx>
          <c:spPr>
            <a:solidFill>
              <a:schemeClr val="accent3"/>
            </a:solidFill>
            <a:ln>
              <a:noFill/>
            </a:ln>
            <a:effectLst/>
            <a:sp3d/>
          </c:spPr>
          <c:invertIfNegative val="0"/>
          <c:cat>
            <c:strRef>
              <c:f>Sheet1!$C$31:$I$31</c:f>
              <c:strCache>
                <c:ptCount val="7"/>
                <c:pt idx="0">
                  <c:v>Workshop was fruitful</c:v>
                </c:pt>
                <c:pt idx="1">
                  <c:v>Workshop was interactive </c:v>
                </c:pt>
                <c:pt idx="2">
                  <c:v>Participants were committed and engaged</c:v>
                </c:pt>
                <c:pt idx="3">
                  <c:v>Common understanding amongst EU and EG partners was reached </c:v>
                </c:pt>
                <c:pt idx="4">
                  <c:v>Language was a barrier </c:v>
                </c:pt>
                <c:pt idx="5">
                  <c:v>Culture was a barrier </c:v>
                </c:pt>
                <c:pt idx="6">
                  <c:v>Organization of the workshop was effective </c:v>
                </c:pt>
              </c:strCache>
            </c:strRef>
          </c:cat>
          <c:val>
            <c:numRef>
              <c:f>Sheet1!$C$34:$I$34</c:f>
              <c:numCache>
                <c:formatCode>General</c:formatCode>
                <c:ptCount val="7"/>
              </c:numCache>
            </c:numRef>
          </c:val>
        </c:ser>
        <c:dLbls>
          <c:showLegendKey val="0"/>
          <c:showVal val="0"/>
          <c:showCatName val="0"/>
          <c:showSerName val="0"/>
          <c:showPercent val="0"/>
          <c:showBubbleSize val="0"/>
        </c:dLbls>
        <c:gapWidth val="219"/>
        <c:shape val="box"/>
        <c:axId val="338259728"/>
        <c:axId val="340062408"/>
        <c:axId val="0"/>
      </c:bar3DChart>
      <c:catAx>
        <c:axId val="338259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EG"/>
          </a:p>
        </c:txPr>
        <c:crossAx val="340062408"/>
        <c:crosses val="autoZero"/>
        <c:auto val="1"/>
        <c:lblAlgn val="ctr"/>
        <c:lblOffset val="100"/>
        <c:noMultiLvlLbl val="0"/>
      </c:catAx>
      <c:valAx>
        <c:axId val="3400624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EG"/>
          </a:p>
        </c:txPr>
        <c:crossAx val="3382597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ar-EG"/>
        </a:p>
      </c:txPr>
    </c:legend>
    <c:plotVisOnly val="1"/>
    <c:dispBlanksAs val="gap"/>
    <c:showDLblsOverMax val="0"/>
  </c:chart>
  <c:spPr>
    <a:noFill/>
    <a:ln>
      <a:noFill/>
    </a:ln>
    <a:effectLst/>
  </c:spPr>
  <c:txPr>
    <a:bodyPr/>
    <a:lstStyle/>
    <a:p>
      <a:pPr>
        <a:defRPr/>
      </a:pPr>
      <a:endParaRPr lang="ar-EG"/>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346F24-63D0-E44E-8FA1-1698B5F007D1}" type="doc">
      <dgm:prSet loTypeId="urn:microsoft.com/office/officeart/2005/8/layout/hProcess11" loCatId="" qsTypeId="urn:microsoft.com/office/officeart/2005/8/quickstyle/simple4" qsCatId="simple" csTypeId="urn:microsoft.com/office/officeart/2005/8/colors/accent1_2" csCatId="accent1" phldr="1"/>
      <dgm:spPr/>
    </dgm:pt>
    <dgm:pt modelId="{9209BD39-0A0D-224A-AE5C-8EA437CA9364}">
      <dgm:prSet phldrT="[Text]" custT="1"/>
      <dgm:spPr/>
      <dgm:t>
        <a:bodyPr/>
        <a:lstStyle/>
        <a:p>
          <a:endParaRPr lang="en-US" sz="2400" b="0" u="none" dirty="0">
            <a:solidFill>
              <a:schemeClr val="tx1"/>
            </a:solidFill>
          </a:endParaRPr>
        </a:p>
      </dgm:t>
    </dgm:pt>
    <dgm:pt modelId="{BE495083-A479-9A42-81FD-0FB71A286D9D}" type="parTrans" cxnId="{EF97D5B6-3BAC-8543-9B4E-76BF2F9B58AC}">
      <dgm:prSet/>
      <dgm:spPr/>
      <dgm:t>
        <a:bodyPr/>
        <a:lstStyle/>
        <a:p>
          <a:endParaRPr lang="en-US"/>
        </a:p>
      </dgm:t>
    </dgm:pt>
    <dgm:pt modelId="{B97D6569-67B4-A14F-A719-FC23B288C400}" type="sibTrans" cxnId="{EF97D5B6-3BAC-8543-9B4E-76BF2F9B58AC}">
      <dgm:prSet/>
      <dgm:spPr/>
      <dgm:t>
        <a:bodyPr/>
        <a:lstStyle/>
        <a:p>
          <a:endParaRPr lang="en-US"/>
        </a:p>
      </dgm:t>
    </dgm:pt>
    <dgm:pt modelId="{36D968C7-01B2-744A-9145-ED131DA61334}">
      <dgm:prSet phldrT="[Text]" custT="1"/>
      <dgm:spPr/>
      <dgm:t>
        <a:bodyPr/>
        <a:lstStyle/>
        <a:p>
          <a:r>
            <a:rPr lang="en-GB" sz="2400" b="0" u="none" dirty="0" smtClean="0"/>
            <a:t>2</a:t>
          </a:r>
          <a:r>
            <a:rPr lang="en-GB" sz="2400" b="0" u="none" baseline="30000" dirty="0" smtClean="0"/>
            <a:t>nd</a:t>
          </a:r>
          <a:r>
            <a:rPr lang="en-GB" sz="2400" b="0" u="none" dirty="0" smtClean="0"/>
            <a:t> -  10</a:t>
          </a:r>
          <a:r>
            <a:rPr lang="en-GB" sz="2400" b="0" u="none" baseline="30000" dirty="0" smtClean="0"/>
            <a:t>th</a:t>
          </a:r>
          <a:r>
            <a:rPr lang="en-GB" sz="2400" b="0" u="none" dirty="0" smtClean="0"/>
            <a:t>  April 2017</a:t>
          </a:r>
          <a:endParaRPr lang="en-US" sz="2400" b="0" u="none" dirty="0"/>
        </a:p>
      </dgm:t>
    </dgm:pt>
    <dgm:pt modelId="{A6815E7F-A4FE-584B-9231-670377EE0429}" type="parTrans" cxnId="{5925D85D-DA7B-0B4F-8C62-4487A6B48ABF}">
      <dgm:prSet/>
      <dgm:spPr/>
      <dgm:t>
        <a:bodyPr/>
        <a:lstStyle/>
        <a:p>
          <a:endParaRPr lang="en-US"/>
        </a:p>
      </dgm:t>
    </dgm:pt>
    <dgm:pt modelId="{A1497DEE-435F-3045-9F72-405E31C52BC2}" type="sibTrans" cxnId="{5925D85D-DA7B-0B4F-8C62-4487A6B48ABF}">
      <dgm:prSet/>
      <dgm:spPr/>
      <dgm:t>
        <a:bodyPr/>
        <a:lstStyle/>
        <a:p>
          <a:endParaRPr lang="en-US"/>
        </a:p>
      </dgm:t>
    </dgm:pt>
    <dgm:pt modelId="{858EDE5E-6313-3347-AE49-41777EB0EDF8}" type="pres">
      <dgm:prSet presAssocID="{9E346F24-63D0-E44E-8FA1-1698B5F007D1}" presName="Name0" presStyleCnt="0">
        <dgm:presLayoutVars>
          <dgm:dir/>
          <dgm:resizeHandles val="exact"/>
        </dgm:presLayoutVars>
      </dgm:prSet>
      <dgm:spPr/>
    </dgm:pt>
    <dgm:pt modelId="{A446F425-E084-BE4F-A369-5DA3B1176778}" type="pres">
      <dgm:prSet presAssocID="{9E346F24-63D0-E44E-8FA1-1698B5F007D1}" presName="arrow" presStyleLbl="bgShp" presStyleIdx="0" presStyleCnt="1" custLinFactNeighborY="-7094"/>
      <dgm:spPr>
        <a:solidFill>
          <a:srgbClr val="0070C0"/>
        </a:solidFill>
      </dgm:spPr>
    </dgm:pt>
    <dgm:pt modelId="{2FAF3AC0-B794-5143-8553-AD0858F8A205}" type="pres">
      <dgm:prSet presAssocID="{9E346F24-63D0-E44E-8FA1-1698B5F007D1}" presName="points" presStyleCnt="0"/>
      <dgm:spPr/>
    </dgm:pt>
    <dgm:pt modelId="{11780659-F3F8-3144-85F0-418AA9651405}" type="pres">
      <dgm:prSet presAssocID="{9209BD39-0A0D-224A-AE5C-8EA437CA9364}" presName="compositeA" presStyleCnt="0"/>
      <dgm:spPr/>
    </dgm:pt>
    <dgm:pt modelId="{EE44AF47-1791-8848-BD3A-556429307FCE}" type="pres">
      <dgm:prSet presAssocID="{9209BD39-0A0D-224A-AE5C-8EA437CA9364}" presName="textA" presStyleLbl="revTx" presStyleIdx="0" presStyleCnt="2">
        <dgm:presLayoutVars>
          <dgm:bulletEnabled val="1"/>
        </dgm:presLayoutVars>
      </dgm:prSet>
      <dgm:spPr/>
      <dgm:t>
        <a:bodyPr/>
        <a:lstStyle/>
        <a:p>
          <a:endParaRPr lang="en-US"/>
        </a:p>
      </dgm:t>
    </dgm:pt>
    <dgm:pt modelId="{EE9E2E7E-2E20-9546-9951-0AE8759D7E06}" type="pres">
      <dgm:prSet presAssocID="{9209BD39-0A0D-224A-AE5C-8EA437CA9364}" presName="circleA" presStyleLbl="node1" presStyleIdx="0" presStyleCnt="2"/>
      <dgm:spPr>
        <a:gradFill rotWithShape="0">
          <a:gsLst>
            <a:gs pos="98000">
              <a:srgbClr val="FFFF00"/>
            </a:gs>
            <a:gs pos="100000">
              <a:schemeClr val="accent1">
                <a:hueOff val="0"/>
                <a:satOff val="0"/>
                <a:lumOff val="0"/>
                <a:alphaOff val="0"/>
                <a:lumMod val="99000"/>
                <a:satMod val="120000"/>
                <a:shade val="78000"/>
              </a:schemeClr>
            </a:gs>
          </a:gsLst>
        </a:gradFill>
      </dgm:spPr>
      <dgm:t>
        <a:bodyPr/>
        <a:lstStyle/>
        <a:p>
          <a:endParaRPr lang="en-US"/>
        </a:p>
      </dgm:t>
    </dgm:pt>
    <dgm:pt modelId="{1A2D7807-9DE2-AE4F-AA14-15D8AC2BED0C}" type="pres">
      <dgm:prSet presAssocID="{9209BD39-0A0D-224A-AE5C-8EA437CA9364}" presName="spaceA" presStyleCnt="0"/>
      <dgm:spPr/>
    </dgm:pt>
    <dgm:pt modelId="{7BA63427-F95A-C04F-8252-4332D7FEADF2}" type="pres">
      <dgm:prSet presAssocID="{B97D6569-67B4-A14F-A719-FC23B288C400}" presName="space" presStyleCnt="0"/>
      <dgm:spPr/>
    </dgm:pt>
    <dgm:pt modelId="{AF994EEE-FEED-164D-B3C2-E2846D82B24D}" type="pres">
      <dgm:prSet presAssocID="{36D968C7-01B2-744A-9145-ED131DA61334}" presName="compositeB" presStyleCnt="0"/>
      <dgm:spPr/>
    </dgm:pt>
    <dgm:pt modelId="{EC7AF08F-3104-1246-B278-5EB39582B038}" type="pres">
      <dgm:prSet presAssocID="{36D968C7-01B2-744A-9145-ED131DA61334}" presName="textB" presStyleLbl="revTx" presStyleIdx="1" presStyleCnt="2" custLinFactY="-28310" custLinFactNeighborX="-30457" custLinFactNeighborY="-100000">
        <dgm:presLayoutVars>
          <dgm:bulletEnabled val="1"/>
        </dgm:presLayoutVars>
      </dgm:prSet>
      <dgm:spPr/>
      <dgm:t>
        <a:bodyPr/>
        <a:lstStyle/>
        <a:p>
          <a:endParaRPr lang="en-US"/>
        </a:p>
      </dgm:t>
    </dgm:pt>
    <dgm:pt modelId="{49338A06-ED43-5949-BD53-CE5EF4AAD7FC}" type="pres">
      <dgm:prSet presAssocID="{36D968C7-01B2-744A-9145-ED131DA61334}" presName="circleB" presStyleLbl="node1" presStyleIdx="1" presStyleCnt="2" custLinFactX="100000" custLinFactNeighborX="198366" custLinFactNeighborY="0"/>
      <dgm:spPr>
        <a:gradFill rotWithShape="0">
          <a:gsLst>
            <a:gs pos="98000">
              <a:srgbClr val="FFFF00"/>
            </a:gs>
            <a:gs pos="100000">
              <a:schemeClr val="accent1">
                <a:hueOff val="0"/>
                <a:satOff val="0"/>
                <a:lumOff val="0"/>
                <a:alphaOff val="0"/>
                <a:lumMod val="99000"/>
                <a:satMod val="120000"/>
                <a:shade val="78000"/>
              </a:schemeClr>
            </a:gs>
          </a:gsLst>
        </a:gradFill>
      </dgm:spPr>
    </dgm:pt>
    <dgm:pt modelId="{415BD361-507C-5F48-A7EA-F5B3E2FADE45}" type="pres">
      <dgm:prSet presAssocID="{36D968C7-01B2-744A-9145-ED131DA61334}" presName="spaceB" presStyleCnt="0"/>
      <dgm:spPr/>
    </dgm:pt>
  </dgm:ptLst>
  <dgm:cxnLst>
    <dgm:cxn modelId="{5925D85D-DA7B-0B4F-8C62-4487A6B48ABF}" srcId="{9E346F24-63D0-E44E-8FA1-1698B5F007D1}" destId="{36D968C7-01B2-744A-9145-ED131DA61334}" srcOrd="1" destOrd="0" parTransId="{A6815E7F-A4FE-584B-9231-670377EE0429}" sibTransId="{A1497DEE-435F-3045-9F72-405E31C52BC2}"/>
    <dgm:cxn modelId="{149D9C94-0386-482F-8BA5-6B07D0289ABB}" type="presOf" srcId="{36D968C7-01B2-744A-9145-ED131DA61334}" destId="{EC7AF08F-3104-1246-B278-5EB39582B038}" srcOrd="0" destOrd="0" presId="urn:microsoft.com/office/officeart/2005/8/layout/hProcess11"/>
    <dgm:cxn modelId="{F599449F-EE10-4692-943B-725541D0CDF1}" type="presOf" srcId="{9209BD39-0A0D-224A-AE5C-8EA437CA9364}" destId="{EE44AF47-1791-8848-BD3A-556429307FCE}" srcOrd="0" destOrd="0" presId="urn:microsoft.com/office/officeart/2005/8/layout/hProcess11"/>
    <dgm:cxn modelId="{4593A59B-EDCC-474E-8757-ED6A83345AD6}" type="presOf" srcId="{9E346F24-63D0-E44E-8FA1-1698B5F007D1}" destId="{858EDE5E-6313-3347-AE49-41777EB0EDF8}" srcOrd="0" destOrd="0" presId="urn:microsoft.com/office/officeart/2005/8/layout/hProcess11"/>
    <dgm:cxn modelId="{EF97D5B6-3BAC-8543-9B4E-76BF2F9B58AC}" srcId="{9E346F24-63D0-E44E-8FA1-1698B5F007D1}" destId="{9209BD39-0A0D-224A-AE5C-8EA437CA9364}" srcOrd="0" destOrd="0" parTransId="{BE495083-A479-9A42-81FD-0FB71A286D9D}" sibTransId="{B97D6569-67B4-A14F-A719-FC23B288C400}"/>
    <dgm:cxn modelId="{D2ACB656-E1F1-4836-BA68-A52DDAF83F6D}" type="presParOf" srcId="{858EDE5E-6313-3347-AE49-41777EB0EDF8}" destId="{A446F425-E084-BE4F-A369-5DA3B1176778}" srcOrd="0" destOrd="0" presId="urn:microsoft.com/office/officeart/2005/8/layout/hProcess11"/>
    <dgm:cxn modelId="{55105348-9582-4174-8718-0A4721E53DBC}" type="presParOf" srcId="{858EDE5E-6313-3347-AE49-41777EB0EDF8}" destId="{2FAF3AC0-B794-5143-8553-AD0858F8A205}" srcOrd="1" destOrd="0" presId="urn:microsoft.com/office/officeart/2005/8/layout/hProcess11"/>
    <dgm:cxn modelId="{5F07BC1C-FE56-4617-8C62-ACE008A60A96}" type="presParOf" srcId="{2FAF3AC0-B794-5143-8553-AD0858F8A205}" destId="{11780659-F3F8-3144-85F0-418AA9651405}" srcOrd="0" destOrd="0" presId="urn:microsoft.com/office/officeart/2005/8/layout/hProcess11"/>
    <dgm:cxn modelId="{4D298013-85C4-48C8-A4AC-0E2C20D005A5}" type="presParOf" srcId="{11780659-F3F8-3144-85F0-418AA9651405}" destId="{EE44AF47-1791-8848-BD3A-556429307FCE}" srcOrd="0" destOrd="0" presId="urn:microsoft.com/office/officeart/2005/8/layout/hProcess11"/>
    <dgm:cxn modelId="{702569A4-71F6-4478-AFBC-A79A12E725F2}" type="presParOf" srcId="{11780659-F3F8-3144-85F0-418AA9651405}" destId="{EE9E2E7E-2E20-9546-9951-0AE8759D7E06}" srcOrd="1" destOrd="0" presId="urn:microsoft.com/office/officeart/2005/8/layout/hProcess11"/>
    <dgm:cxn modelId="{E4594F16-D4F4-402A-8F97-B63415199A3A}" type="presParOf" srcId="{11780659-F3F8-3144-85F0-418AA9651405}" destId="{1A2D7807-9DE2-AE4F-AA14-15D8AC2BED0C}" srcOrd="2" destOrd="0" presId="urn:microsoft.com/office/officeart/2005/8/layout/hProcess11"/>
    <dgm:cxn modelId="{46408F52-D584-44B8-AEBA-98D47C4EFD9D}" type="presParOf" srcId="{2FAF3AC0-B794-5143-8553-AD0858F8A205}" destId="{7BA63427-F95A-C04F-8252-4332D7FEADF2}" srcOrd="1" destOrd="0" presId="urn:microsoft.com/office/officeart/2005/8/layout/hProcess11"/>
    <dgm:cxn modelId="{EDEE2BC2-70FA-4E93-8DAD-3E3E4239FAA1}" type="presParOf" srcId="{2FAF3AC0-B794-5143-8553-AD0858F8A205}" destId="{AF994EEE-FEED-164D-B3C2-E2846D82B24D}" srcOrd="2" destOrd="0" presId="urn:microsoft.com/office/officeart/2005/8/layout/hProcess11"/>
    <dgm:cxn modelId="{8BB1E8D3-B457-4E36-96D6-E613F5AB8151}" type="presParOf" srcId="{AF994EEE-FEED-164D-B3C2-E2846D82B24D}" destId="{EC7AF08F-3104-1246-B278-5EB39582B038}" srcOrd="0" destOrd="0" presId="urn:microsoft.com/office/officeart/2005/8/layout/hProcess11"/>
    <dgm:cxn modelId="{C99D526D-D720-49C2-9644-B8B7BE748D3F}" type="presParOf" srcId="{AF994EEE-FEED-164D-B3C2-E2846D82B24D}" destId="{49338A06-ED43-5949-BD53-CE5EF4AAD7FC}" srcOrd="1" destOrd="0" presId="urn:microsoft.com/office/officeart/2005/8/layout/hProcess11"/>
    <dgm:cxn modelId="{DE43C091-CA57-40A8-ACDE-96F6D6825FE8}" type="presParOf" srcId="{AF994EEE-FEED-164D-B3C2-E2846D82B24D}" destId="{415BD361-507C-5F48-A7EA-F5B3E2FADE45}"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6F425-E084-BE4F-A369-5DA3B1176778}">
      <dsp:nvSpPr>
        <dsp:cNvPr id="0" name=""/>
        <dsp:cNvSpPr/>
      </dsp:nvSpPr>
      <dsp:spPr>
        <a:xfrm>
          <a:off x="0" y="708412"/>
          <a:ext cx="8690768" cy="1043225"/>
        </a:xfrm>
        <a:prstGeom prst="notchedRightArrow">
          <a:avLst/>
        </a:prstGeom>
        <a:solidFill>
          <a:srgbClr val="0070C0"/>
        </a:solidFill>
        <a:ln>
          <a:noFill/>
        </a:ln>
        <a:effectLst/>
      </dsp:spPr>
      <dsp:style>
        <a:lnRef idx="0">
          <a:scrgbClr r="0" g="0" b="0"/>
        </a:lnRef>
        <a:fillRef idx="1">
          <a:scrgbClr r="0" g="0" b="0"/>
        </a:fillRef>
        <a:effectRef idx="2">
          <a:scrgbClr r="0" g="0" b="0"/>
        </a:effectRef>
        <a:fontRef idx="minor"/>
      </dsp:style>
    </dsp:sp>
    <dsp:sp modelId="{EE44AF47-1791-8848-BD3A-556429307FCE}">
      <dsp:nvSpPr>
        <dsp:cNvPr id="0" name=""/>
        <dsp:cNvSpPr/>
      </dsp:nvSpPr>
      <dsp:spPr>
        <a:xfrm>
          <a:off x="95" y="0"/>
          <a:ext cx="3815365"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endParaRPr lang="en-US" sz="2400" b="0" u="none" kern="1200" dirty="0">
            <a:solidFill>
              <a:schemeClr val="tx1"/>
            </a:solidFill>
          </a:endParaRPr>
        </a:p>
      </dsp:txBody>
      <dsp:txXfrm>
        <a:off x="95" y="0"/>
        <a:ext cx="3815365" cy="1043225"/>
      </dsp:txXfrm>
    </dsp:sp>
    <dsp:sp modelId="{EE9E2E7E-2E20-9546-9951-0AE8759D7E06}">
      <dsp:nvSpPr>
        <dsp:cNvPr id="0" name=""/>
        <dsp:cNvSpPr/>
      </dsp:nvSpPr>
      <dsp:spPr>
        <a:xfrm>
          <a:off x="1777375" y="1173628"/>
          <a:ext cx="260806" cy="260806"/>
        </a:xfrm>
        <a:prstGeom prst="ellipse">
          <a:avLst/>
        </a:prstGeom>
        <a:gradFill rotWithShape="0">
          <a:gsLst>
            <a:gs pos="98000">
              <a:srgbClr val="FFFF00"/>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C7AF08F-3104-1246-B278-5EB39582B038}">
      <dsp:nvSpPr>
        <dsp:cNvPr id="0" name=""/>
        <dsp:cNvSpPr/>
      </dsp:nvSpPr>
      <dsp:spPr>
        <a:xfrm>
          <a:off x="2844183" y="226275"/>
          <a:ext cx="3815365"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lvl="0" algn="ctr" defTabSz="1066800">
            <a:lnSpc>
              <a:spcPct val="90000"/>
            </a:lnSpc>
            <a:spcBef>
              <a:spcPct val="0"/>
            </a:spcBef>
            <a:spcAft>
              <a:spcPct val="35000"/>
            </a:spcAft>
          </a:pPr>
          <a:r>
            <a:rPr lang="en-GB" sz="2400" b="0" u="none" kern="1200" dirty="0" smtClean="0"/>
            <a:t>2</a:t>
          </a:r>
          <a:r>
            <a:rPr lang="en-GB" sz="2400" b="0" u="none" kern="1200" baseline="30000" dirty="0" smtClean="0"/>
            <a:t>nd</a:t>
          </a:r>
          <a:r>
            <a:rPr lang="en-GB" sz="2400" b="0" u="none" kern="1200" dirty="0" smtClean="0"/>
            <a:t> -  10</a:t>
          </a:r>
          <a:r>
            <a:rPr lang="en-GB" sz="2400" b="0" u="none" kern="1200" baseline="30000" dirty="0" smtClean="0"/>
            <a:t>th</a:t>
          </a:r>
          <a:r>
            <a:rPr lang="en-GB" sz="2400" b="0" u="none" kern="1200" dirty="0" smtClean="0"/>
            <a:t>  April 2017</a:t>
          </a:r>
          <a:endParaRPr lang="en-US" sz="2400" b="0" u="none" kern="1200" dirty="0"/>
        </a:p>
      </dsp:txBody>
      <dsp:txXfrm>
        <a:off x="2844183" y="226275"/>
        <a:ext cx="3815365" cy="1043225"/>
      </dsp:txXfrm>
    </dsp:sp>
    <dsp:sp modelId="{49338A06-ED43-5949-BD53-CE5EF4AAD7FC}">
      <dsp:nvSpPr>
        <dsp:cNvPr id="0" name=""/>
        <dsp:cNvSpPr/>
      </dsp:nvSpPr>
      <dsp:spPr>
        <a:xfrm>
          <a:off x="6561667" y="1173628"/>
          <a:ext cx="260806" cy="260806"/>
        </a:xfrm>
        <a:prstGeom prst="ellipse">
          <a:avLst/>
        </a:prstGeom>
        <a:gradFill rotWithShape="0">
          <a:gsLst>
            <a:gs pos="98000">
              <a:srgbClr val="FFFF00"/>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5/11/2017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3682C55-4260-43D9-8249-2464F4BB1E36}" type="slidenum">
              <a:rPr lang="en-GB" smtClean="0"/>
              <a:pPr/>
              <a:t>4</a:t>
            </a:fld>
            <a:endParaRPr lang="en-GB" dirty="0"/>
          </a:p>
        </p:txBody>
      </p:sp>
    </p:spTree>
    <p:extLst>
      <p:ext uri="{BB962C8B-B14F-4D97-AF65-F5344CB8AC3E}">
        <p14:creationId xmlns:p14="http://schemas.microsoft.com/office/powerpoint/2010/main" val="3787642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CCBBA4-8F2A-4769-AEFE-251EBE3B2C1E}" type="slidenum">
              <a:rPr lang="en-US" smtClean="0"/>
              <a:t>5</a:t>
            </a:fld>
            <a:endParaRPr lang="en-US"/>
          </a:p>
        </p:txBody>
      </p:sp>
    </p:spTree>
    <p:extLst>
      <p:ext uri="{BB962C8B-B14F-4D97-AF65-F5344CB8AC3E}">
        <p14:creationId xmlns:p14="http://schemas.microsoft.com/office/powerpoint/2010/main" val="1226207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5/11/2017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en-US" sz="2400" b="1" dirty="0">
              <a:solidFill>
                <a:srgbClr val="003399"/>
              </a:solidFill>
            </a:endParaRPr>
          </a:p>
          <a:p>
            <a:pPr marL="0" indent="0" algn="ctr">
              <a:buNone/>
            </a:pPr>
            <a:r>
              <a:rPr lang="en-US" sz="2400" b="1" dirty="0" smtClean="0">
                <a:solidFill>
                  <a:srgbClr val="003399"/>
                </a:solidFill>
              </a:rPr>
              <a:t>Overview</a:t>
            </a:r>
          </a:p>
          <a:p>
            <a:pPr marL="0" indent="0" algn="ctr">
              <a:buNone/>
            </a:pPr>
            <a:r>
              <a:rPr lang="en-US" sz="2400" b="1" dirty="0">
                <a:solidFill>
                  <a:srgbClr val="003399"/>
                </a:solidFill>
              </a:rPr>
              <a:t/>
            </a:r>
            <a:br>
              <a:rPr lang="en-US" sz="2400" b="1" dirty="0">
                <a:solidFill>
                  <a:srgbClr val="003399"/>
                </a:solidFill>
              </a:rPr>
            </a:br>
            <a:r>
              <a:rPr lang="en-US" sz="2400" b="1" dirty="0" smtClean="0">
                <a:solidFill>
                  <a:srgbClr val="003399"/>
                </a:solidFill>
              </a:rPr>
              <a:t>2</a:t>
            </a:r>
            <a:r>
              <a:rPr lang="en-US" sz="2400" b="1" baseline="30000" dirty="0" smtClean="0">
                <a:solidFill>
                  <a:srgbClr val="003399"/>
                </a:solidFill>
              </a:rPr>
              <a:t>nd</a:t>
            </a:r>
            <a:r>
              <a:rPr lang="en-US" sz="2400" b="1" dirty="0" smtClean="0">
                <a:solidFill>
                  <a:srgbClr val="003399"/>
                </a:solidFill>
              </a:rPr>
              <a:t> Local Management Meeting 11</a:t>
            </a:r>
            <a:r>
              <a:rPr lang="en-US" sz="2400" b="1" baseline="30000" dirty="0" smtClean="0">
                <a:solidFill>
                  <a:srgbClr val="003399"/>
                </a:solidFill>
              </a:rPr>
              <a:t>th</a:t>
            </a:r>
            <a:r>
              <a:rPr lang="en-US" sz="2400" b="1" dirty="0" smtClean="0">
                <a:solidFill>
                  <a:srgbClr val="003399"/>
                </a:solidFill>
              </a:rPr>
              <a:t> May, </a:t>
            </a:r>
            <a:r>
              <a:rPr lang="en-US" sz="2400" b="1" dirty="0">
                <a:solidFill>
                  <a:srgbClr val="003399"/>
                </a:solidFill>
              </a:rPr>
              <a:t>2017</a:t>
            </a:r>
            <a:br>
              <a:rPr lang="en-US" sz="2400" b="1" dirty="0">
                <a:solidFill>
                  <a:srgbClr val="003399"/>
                </a:solidFill>
              </a:rPr>
            </a:br>
            <a:r>
              <a:rPr lang="en-US" sz="2400" b="1" dirty="0">
                <a:solidFill>
                  <a:srgbClr val="003399"/>
                </a:solidFill>
              </a:rPr>
              <a:t>The American University in Cairo</a:t>
            </a:r>
            <a:br>
              <a:rPr lang="en-US" sz="2400" b="1" dirty="0">
                <a:solidFill>
                  <a:srgbClr val="003399"/>
                </a:solidFill>
              </a:rPr>
            </a:b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a:t>EU partners feedback on </a:t>
            </a:r>
            <a:r>
              <a:rPr lang="en-US" sz="2800" b="1" dirty="0" smtClean="0"/>
              <a:t>ASU </a:t>
            </a:r>
            <a:r>
              <a:rPr lang="en-US" sz="2800" b="1" dirty="0"/>
              <a:t>workshop</a:t>
            </a:r>
            <a:br>
              <a:rPr lang="en-US" sz="2800" b="1" dirty="0"/>
            </a:br>
            <a:r>
              <a:rPr lang="en-US" sz="2800" b="1" dirty="0"/>
              <a:t/>
            </a:r>
            <a:br>
              <a:rPr lang="en-US" sz="2800" b="1" dirty="0"/>
            </a:br>
            <a:endParaRPr lang="en-US" sz="2800" dirty="0"/>
          </a:p>
        </p:txBody>
      </p:sp>
      <p:sp>
        <p:nvSpPr>
          <p:cNvPr id="3" name="Content Placeholder 2"/>
          <p:cNvSpPr>
            <a:spLocks noGrp="1"/>
          </p:cNvSpPr>
          <p:nvPr>
            <p:ph idx="1"/>
          </p:nvPr>
        </p:nvSpPr>
        <p:spPr>
          <a:xfrm>
            <a:off x="381000" y="1752600"/>
            <a:ext cx="8134350" cy="3886200"/>
          </a:xfrm>
        </p:spPr>
        <p:txBody>
          <a:bodyPr>
            <a:noAutofit/>
          </a:bodyPr>
          <a:lstStyle/>
          <a:p>
            <a:pPr marL="0" indent="0">
              <a:buNone/>
            </a:pPr>
            <a:r>
              <a:rPr lang="en-US" b="1" dirty="0">
                <a:solidFill>
                  <a:srgbClr val="FF0000"/>
                </a:solidFill>
              </a:rPr>
              <a:t>Other points you would like to give feedback </a:t>
            </a:r>
            <a:r>
              <a:rPr lang="en-US" b="1" dirty="0" smtClean="0">
                <a:solidFill>
                  <a:srgbClr val="FF0000"/>
                </a:solidFill>
              </a:rPr>
              <a:t>on</a:t>
            </a:r>
            <a:endParaRPr lang="en-US" sz="2400" dirty="0">
              <a:solidFill>
                <a:srgbClr val="FF0000"/>
              </a:solidFill>
            </a:endParaRPr>
          </a:p>
          <a:p>
            <a:pPr lvl="0"/>
            <a:r>
              <a:rPr lang="en-US" sz="2400" dirty="0" smtClean="0"/>
              <a:t>Slight </a:t>
            </a:r>
            <a:r>
              <a:rPr lang="en-US" sz="2400" dirty="0"/>
              <a:t>differences </a:t>
            </a:r>
            <a:r>
              <a:rPr lang="en-US" sz="2400" dirty="0" smtClean="0"/>
              <a:t>of </a:t>
            </a:r>
            <a:r>
              <a:rPr lang="en-US" sz="2400" dirty="0"/>
              <a:t>how EU and </a:t>
            </a:r>
            <a:r>
              <a:rPr lang="en-US" sz="2400" dirty="0" smtClean="0"/>
              <a:t>EG members </a:t>
            </a:r>
            <a:r>
              <a:rPr lang="en-US" sz="2400" dirty="0"/>
              <a:t>viewed the purpose of the workshop. </a:t>
            </a:r>
            <a:endParaRPr lang="en-US" sz="2400" dirty="0" smtClean="0"/>
          </a:p>
          <a:p>
            <a:pPr lvl="0"/>
            <a:r>
              <a:rPr lang="en-US" sz="2400" dirty="0" smtClean="0"/>
              <a:t>EU felt the workshop was </a:t>
            </a:r>
            <a:r>
              <a:rPr lang="en-US" sz="2400" dirty="0"/>
              <a:t>to introduce partners </a:t>
            </a:r>
            <a:r>
              <a:rPr lang="en-US" sz="2400" u="sng" dirty="0"/>
              <a:t>to some of the core concepts </a:t>
            </a:r>
            <a:r>
              <a:rPr lang="en-US" sz="2400" dirty="0"/>
              <a:t>in the project and to begin discussions and developing an effective working relationship. </a:t>
            </a:r>
            <a:endParaRPr lang="en-US" sz="2400" dirty="0" smtClean="0"/>
          </a:p>
          <a:p>
            <a:pPr lvl="0"/>
            <a:r>
              <a:rPr lang="en-US" sz="2400" dirty="0" smtClean="0"/>
              <a:t>ASU </a:t>
            </a:r>
            <a:r>
              <a:rPr lang="en-US" sz="2400" dirty="0"/>
              <a:t>members believed the workshop to be about preparing them for </a:t>
            </a:r>
            <a:r>
              <a:rPr lang="en-US" sz="2400" u="sng" dirty="0"/>
              <a:t>conducting the needs assessment. </a:t>
            </a:r>
            <a:endParaRPr lang="en-US" sz="2400" u="sng" dirty="0" smtClean="0"/>
          </a:p>
          <a:p>
            <a:pPr lvl="0"/>
            <a:r>
              <a:rPr lang="en-US" sz="2400" dirty="0" smtClean="0"/>
              <a:t>Following </a:t>
            </a:r>
            <a:r>
              <a:rPr lang="en-US" sz="2400" dirty="0"/>
              <a:t>a discussion at the end of day 1 we adapted our focus for day 2 in order to better meet the needs of ASU members. </a:t>
            </a:r>
            <a:r>
              <a:rPr lang="en-US" sz="2400" i="1" dirty="0">
                <a:solidFill>
                  <a:schemeClr val="accent4"/>
                </a:solidFill>
              </a:rPr>
              <a:t>Time was allocated to working in collaboration to develop an observation check list and interview questions</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9083765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ASU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Next </a:t>
            </a:r>
            <a:r>
              <a:rPr lang="en-US" b="1" dirty="0">
                <a:solidFill>
                  <a:srgbClr val="FF0000"/>
                </a:solidFill>
              </a:rPr>
              <a:t>steps from your point of </a:t>
            </a:r>
            <a:r>
              <a:rPr lang="en-US" b="1" dirty="0" smtClean="0">
                <a:solidFill>
                  <a:srgbClr val="FF0000"/>
                </a:solidFill>
              </a:rPr>
              <a:t>view</a:t>
            </a:r>
          </a:p>
          <a:p>
            <a:pPr marL="0" indent="0">
              <a:buNone/>
            </a:pPr>
            <a:endParaRPr lang="en-US" sz="2400" dirty="0"/>
          </a:p>
          <a:p>
            <a:pPr lvl="0"/>
            <a:r>
              <a:rPr lang="en-US" sz="2400" dirty="0"/>
              <a:t>Developing </a:t>
            </a:r>
            <a:r>
              <a:rPr lang="en-US" sz="2400" u="sng" dirty="0"/>
              <a:t>relationships and trust within the group </a:t>
            </a:r>
            <a:r>
              <a:rPr lang="en-US" sz="2400" dirty="0"/>
              <a:t>and between EU/EG partners. </a:t>
            </a:r>
          </a:p>
          <a:p>
            <a:pPr lvl="0"/>
            <a:r>
              <a:rPr lang="en-US" sz="2400" dirty="0" smtClean="0"/>
              <a:t>UL </a:t>
            </a:r>
            <a:r>
              <a:rPr lang="en-US" sz="2400" u="sng" dirty="0" smtClean="0"/>
              <a:t>hopes </a:t>
            </a:r>
            <a:r>
              <a:rPr lang="en-US" sz="2400" u="sng" dirty="0"/>
              <a:t>to support ASU </a:t>
            </a:r>
            <a:r>
              <a:rPr lang="en-US" sz="2400" dirty="0"/>
              <a:t>in developing their own </a:t>
            </a:r>
            <a:r>
              <a:rPr lang="en-US" sz="2400" u="sng" dirty="0"/>
              <a:t>Learning Community </a:t>
            </a:r>
            <a:r>
              <a:rPr lang="en-US" sz="2400" dirty="0"/>
              <a:t>amongst the academics involved in the project. </a:t>
            </a:r>
            <a:endParaRPr lang="en-US" sz="2400" dirty="0" smtClean="0"/>
          </a:p>
          <a:p>
            <a:pPr lvl="0"/>
            <a:r>
              <a:rPr lang="en-US" sz="2400" dirty="0"/>
              <a:t>P</a:t>
            </a:r>
            <a:r>
              <a:rPr lang="en-US" sz="2400" dirty="0" smtClean="0"/>
              <a:t>rovide </a:t>
            </a:r>
            <a:r>
              <a:rPr lang="en-US" sz="2400" dirty="0"/>
              <a:t>some </a:t>
            </a:r>
            <a:r>
              <a:rPr lang="en-US" sz="2400" u="sng" dirty="0"/>
              <a:t>reflective questions for ASU </a:t>
            </a:r>
            <a:r>
              <a:rPr lang="en-US" sz="2400" dirty="0"/>
              <a:t>members to consider and discuss that might help them to consider how they can begin to work as a community and to consider areas that need attention </a:t>
            </a:r>
            <a:r>
              <a:rPr lang="en-US" sz="2400" u="sng" dirty="0"/>
              <a:t>(short questionnaire and focus group questions)</a:t>
            </a:r>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2103295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ASU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Next </a:t>
            </a:r>
            <a:r>
              <a:rPr lang="en-US" b="1" dirty="0">
                <a:solidFill>
                  <a:srgbClr val="FF0000"/>
                </a:solidFill>
              </a:rPr>
              <a:t>steps from your point of </a:t>
            </a:r>
            <a:r>
              <a:rPr lang="en-US" b="1" dirty="0" smtClean="0">
                <a:solidFill>
                  <a:srgbClr val="FF0000"/>
                </a:solidFill>
              </a:rPr>
              <a:t>view</a:t>
            </a:r>
          </a:p>
          <a:p>
            <a:pPr marL="0" indent="0">
              <a:buNone/>
            </a:pPr>
            <a:endParaRPr lang="en-US" sz="2400" dirty="0"/>
          </a:p>
          <a:p>
            <a:pPr lvl="0"/>
            <a:r>
              <a:rPr lang="en-US" sz="2400" dirty="0"/>
              <a:t>UL are also happy to support ASU by </a:t>
            </a:r>
            <a:r>
              <a:rPr lang="en-US" sz="2400" u="sng" dirty="0"/>
              <a:t>providing feedback on any research instruments </a:t>
            </a:r>
            <a:r>
              <a:rPr lang="en-US" sz="2400" u="sng" dirty="0" smtClean="0"/>
              <a:t>developed</a:t>
            </a:r>
          </a:p>
          <a:p>
            <a:pPr lvl="0"/>
            <a:endParaRPr lang="en-US" sz="2400" u="sng" dirty="0"/>
          </a:p>
          <a:p>
            <a:pPr lvl="0"/>
            <a:r>
              <a:rPr lang="en-US" sz="2400" dirty="0"/>
              <a:t>We should consider </a:t>
            </a:r>
            <a:r>
              <a:rPr lang="en-US" sz="2400" u="sng" dirty="0"/>
              <a:t>forms, frequency and nature of communications</a:t>
            </a:r>
            <a:r>
              <a:rPr lang="en-US" sz="2400" dirty="0"/>
              <a:t> so as to effectively support each other through the different phases of the project</a:t>
            </a:r>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7592490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ASU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Reflect </a:t>
            </a:r>
            <a:r>
              <a:rPr lang="en-US" b="1" dirty="0">
                <a:solidFill>
                  <a:srgbClr val="FF0000"/>
                </a:solidFill>
              </a:rPr>
              <a:t>on the level of cultural sensitivity</a:t>
            </a:r>
            <a:r>
              <a:rPr lang="en-US" dirty="0"/>
              <a:t> </a:t>
            </a:r>
            <a:endParaRPr lang="en-US" dirty="0" smtClean="0"/>
          </a:p>
          <a:p>
            <a:pPr marL="0" indent="0">
              <a:buNone/>
            </a:pPr>
            <a:endParaRPr lang="en-US" sz="2400" dirty="0"/>
          </a:p>
          <a:p>
            <a:pPr lvl="0"/>
            <a:r>
              <a:rPr lang="en-US" sz="2400" dirty="0"/>
              <a:t>Both EU members who visited ASU have previous experience of working in Egypt and Egyptian schools so they have some understanding of the </a:t>
            </a:r>
            <a:r>
              <a:rPr lang="en-US" sz="2400" dirty="0" smtClean="0"/>
              <a:t>context</a:t>
            </a:r>
          </a:p>
          <a:p>
            <a:pPr lvl="0"/>
            <a:endParaRPr lang="en-US" sz="2400" dirty="0"/>
          </a:p>
          <a:p>
            <a:pPr lvl="0"/>
            <a:r>
              <a:rPr lang="en-US" sz="2400" dirty="0"/>
              <a:t>From our perspective we didn’t find there to be any issue in this regard</a:t>
            </a:r>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64475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ASU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What </a:t>
            </a:r>
            <a:r>
              <a:rPr lang="en-US" b="1" dirty="0">
                <a:solidFill>
                  <a:srgbClr val="FF0000"/>
                </a:solidFill>
              </a:rPr>
              <a:t>are the areas that you think need more concentration and </a:t>
            </a:r>
            <a:r>
              <a:rPr lang="en-US" b="1" dirty="0" smtClean="0">
                <a:solidFill>
                  <a:srgbClr val="FF0000"/>
                </a:solidFill>
              </a:rPr>
              <a:t>work</a:t>
            </a:r>
          </a:p>
          <a:p>
            <a:pPr marL="0" indent="0">
              <a:buNone/>
            </a:pPr>
            <a:endParaRPr lang="en-US" b="1" dirty="0">
              <a:solidFill>
                <a:srgbClr val="FF0000"/>
              </a:solidFill>
            </a:endParaRPr>
          </a:p>
          <a:p>
            <a:pPr lvl="0"/>
            <a:r>
              <a:rPr lang="en-US" sz="2400" u="sng" dirty="0"/>
              <a:t>Demystifying ethnographies </a:t>
            </a:r>
            <a:r>
              <a:rPr lang="en-US" sz="2400" dirty="0"/>
              <a:t>and providing some short </a:t>
            </a:r>
            <a:r>
              <a:rPr lang="en-US" sz="2400" u="sng" dirty="0"/>
              <a:t>examples</a:t>
            </a:r>
            <a:r>
              <a:rPr lang="en-US" sz="2400" dirty="0"/>
              <a:t> of ethnographies, ideally written by </a:t>
            </a:r>
            <a:r>
              <a:rPr lang="en-US" sz="2400" dirty="0" smtClean="0"/>
              <a:t>teachers</a:t>
            </a:r>
          </a:p>
          <a:p>
            <a:pPr lvl="0"/>
            <a:endParaRPr lang="en-US" sz="2400" dirty="0"/>
          </a:p>
          <a:p>
            <a:pPr lvl="0"/>
            <a:r>
              <a:rPr lang="en-US" sz="2400" dirty="0"/>
              <a:t>Encouraging and supporting both EU and EG partners to begin the process of developing </a:t>
            </a:r>
            <a:r>
              <a:rPr lang="en-US" sz="2400" u="sng" dirty="0" smtClean="0"/>
              <a:t>COP</a:t>
            </a:r>
          </a:p>
          <a:p>
            <a:pPr lvl="0"/>
            <a:endParaRPr lang="en-US" sz="2400" dirty="0"/>
          </a:p>
          <a:p>
            <a:pPr lvl="0"/>
            <a:r>
              <a:rPr lang="en-US" sz="2400" dirty="0"/>
              <a:t>Considering forms and frequency of </a:t>
            </a:r>
            <a:r>
              <a:rPr lang="en-US" sz="2400" u="sng" dirty="0"/>
              <a:t>communication</a:t>
            </a:r>
            <a:r>
              <a:rPr lang="en-US" sz="2400" dirty="0"/>
              <a:t> between EU partners and EG partners and also within both of these groups</a:t>
            </a:r>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8239846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ASU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a:solidFill>
                  <a:srgbClr val="FF0000"/>
                </a:solidFill>
              </a:rPr>
              <a:t>What visions do you have </a:t>
            </a:r>
            <a:r>
              <a:rPr lang="en-US" b="1" dirty="0" smtClean="0">
                <a:solidFill>
                  <a:srgbClr val="FF0000"/>
                </a:solidFill>
              </a:rPr>
              <a:t>for </a:t>
            </a:r>
            <a:r>
              <a:rPr lang="en-US" b="1" dirty="0">
                <a:solidFill>
                  <a:srgbClr val="FF0000"/>
                </a:solidFill>
              </a:rPr>
              <a:t>future </a:t>
            </a:r>
            <a:r>
              <a:rPr lang="en-US" b="1" dirty="0" smtClean="0">
                <a:solidFill>
                  <a:srgbClr val="FF0000"/>
                </a:solidFill>
              </a:rPr>
              <a:t>coaching</a:t>
            </a:r>
          </a:p>
          <a:p>
            <a:pPr marL="0" indent="0">
              <a:buNone/>
            </a:pPr>
            <a:endParaRPr lang="en-US" b="1" dirty="0" smtClean="0">
              <a:solidFill>
                <a:srgbClr val="FF0000"/>
              </a:solidFill>
            </a:endParaRPr>
          </a:p>
          <a:p>
            <a:pPr lvl="0"/>
            <a:r>
              <a:rPr lang="en-US" sz="2400" dirty="0" smtClean="0"/>
              <a:t>Less </a:t>
            </a:r>
            <a:r>
              <a:rPr lang="en-US" sz="2400" dirty="0"/>
              <a:t>academic and fewer PowerPoints, </a:t>
            </a:r>
            <a:endParaRPr lang="en-US" sz="2400" dirty="0" smtClean="0"/>
          </a:p>
          <a:p>
            <a:pPr lvl="0"/>
            <a:endParaRPr lang="en-US" sz="2400" dirty="0"/>
          </a:p>
          <a:p>
            <a:pPr lvl="0"/>
            <a:r>
              <a:rPr lang="en-US" sz="2400" dirty="0"/>
              <a:t>More </a:t>
            </a:r>
            <a:r>
              <a:rPr lang="en-US" sz="2400" u="sng" dirty="0"/>
              <a:t>practical</a:t>
            </a:r>
            <a:r>
              <a:rPr lang="en-US" sz="2400" dirty="0"/>
              <a:t> and with greater practical examples </a:t>
            </a:r>
          </a:p>
          <a:p>
            <a:pPr lvl="0"/>
            <a:endParaRPr lang="en-US" sz="2400" dirty="0"/>
          </a:p>
          <a:p>
            <a:pPr lvl="0"/>
            <a:r>
              <a:rPr lang="en-US" sz="2400" dirty="0"/>
              <a:t>Greater clarify and discussion in advance on what EG/EU partners perceive the focus of the </a:t>
            </a:r>
            <a:r>
              <a:rPr lang="en-US" sz="2400" u="sng" dirty="0"/>
              <a:t>coaching to be </a:t>
            </a:r>
            <a:r>
              <a:rPr lang="en-US" sz="2400" dirty="0"/>
              <a:t>and what each </a:t>
            </a:r>
            <a:r>
              <a:rPr lang="en-US" sz="2400" u="sng" dirty="0"/>
              <a:t>hope to achieve from it</a:t>
            </a:r>
          </a:p>
          <a:p>
            <a:endParaRPr lang="en-US" sz="2400" dirty="0"/>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148048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ASU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a:solidFill>
                  <a:srgbClr val="FF0000"/>
                </a:solidFill>
              </a:rPr>
              <a:t>Based on the first encounter what ideas do you have for the visits that will take place in EU</a:t>
            </a:r>
            <a:r>
              <a:rPr lang="en-US" dirty="0">
                <a:solidFill>
                  <a:srgbClr val="FF0000"/>
                </a:solidFill>
              </a:rPr>
              <a:t> </a:t>
            </a:r>
            <a:endParaRPr lang="en-US" dirty="0" smtClean="0">
              <a:solidFill>
                <a:srgbClr val="FF0000"/>
              </a:solidFill>
            </a:endParaRPr>
          </a:p>
          <a:p>
            <a:pPr marL="0" indent="0">
              <a:buNone/>
            </a:pPr>
            <a:endParaRPr lang="en-US" b="1" dirty="0" smtClean="0">
              <a:solidFill>
                <a:srgbClr val="FF0000"/>
              </a:solidFill>
            </a:endParaRPr>
          </a:p>
          <a:p>
            <a:pPr lvl="0"/>
            <a:r>
              <a:rPr lang="en-US" sz="2400" u="sng" dirty="0"/>
              <a:t>Visit a post-primary </a:t>
            </a:r>
            <a:r>
              <a:rPr lang="en-US" sz="2400" dirty="0"/>
              <a:t>school and attend a teaching practice placement session with a school placement tutor, cooperating teacher and student teacher. </a:t>
            </a:r>
          </a:p>
          <a:p>
            <a:pPr lvl="0"/>
            <a:r>
              <a:rPr lang="en-US" sz="2400" dirty="0"/>
              <a:t>Attend (if possible) </a:t>
            </a:r>
            <a:r>
              <a:rPr lang="en-US" sz="2400" u="sng" dirty="0"/>
              <a:t>training p</a:t>
            </a:r>
            <a:r>
              <a:rPr lang="en-US" sz="2400" dirty="0"/>
              <a:t>rovided for school placement tutors</a:t>
            </a:r>
          </a:p>
          <a:p>
            <a:pPr lvl="0"/>
            <a:r>
              <a:rPr lang="en-US" sz="2400" u="sng" dirty="0"/>
              <a:t>Meet</a:t>
            </a:r>
            <a:r>
              <a:rPr lang="en-US" sz="2400" dirty="0"/>
              <a:t> (if possible) participants of a </a:t>
            </a:r>
            <a:r>
              <a:rPr lang="en-US" sz="2400" dirty="0" err="1"/>
              <a:t>CoP</a:t>
            </a:r>
            <a:r>
              <a:rPr lang="en-US" sz="2400" dirty="0"/>
              <a:t> </a:t>
            </a:r>
          </a:p>
          <a:p>
            <a:pPr lvl="0"/>
            <a:r>
              <a:rPr lang="en-US" sz="2400" dirty="0"/>
              <a:t>Meet </a:t>
            </a:r>
            <a:r>
              <a:rPr lang="en-US" sz="2400" u="sng" dirty="0"/>
              <a:t>academics</a:t>
            </a:r>
            <a:r>
              <a:rPr lang="en-US" sz="2400" dirty="0"/>
              <a:t> that work in participants research/teaching area (beyond the project group)</a:t>
            </a:r>
          </a:p>
          <a:p>
            <a:endParaRPr lang="en-US" sz="2400" dirty="0"/>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1757204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76400"/>
            <a:ext cx="8134350" cy="4800600"/>
          </a:xfrm>
        </p:spPr>
        <p:txBody>
          <a:bodyPr>
            <a:noAutofit/>
          </a:bodyPr>
          <a:lstStyle/>
          <a:p>
            <a:endParaRPr lang="en-US" sz="2400" dirty="0"/>
          </a:p>
          <a:p>
            <a:endParaRPr lang="en-US" sz="2400" dirty="0"/>
          </a:p>
          <a:p>
            <a:pPr marL="0" lvl="0" indent="0" algn="ctr">
              <a:buNone/>
            </a:pPr>
            <a:r>
              <a:rPr lang="en-US" sz="3200" b="1" dirty="0"/>
              <a:t>EU partners feedback on H</a:t>
            </a:r>
            <a:r>
              <a:rPr lang="en-US" sz="3200" b="1" dirty="0" smtClean="0"/>
              <a:t>U workshop</a:t>
            </a:r>
          </a:p>
          <a:p>
            <a:pPr marL="0" lvl="0" indent="0" algn="ctr">
              <a:buNone/>
            </a:pPr>
            <a:r>
              <a:rPr lang="en-US" sz="3200" dirty="0"/>
              <a:t>5- 6</a:t>
            </a:r>
            <a:r>
              <a:rPr lang="en-US" sz="3200" baseline="30000" dirty="0"/>
              <a:t>th</a:t>
            </a:r>
            <a:r>
              <a:rPr lang="en-US" sz="3200" dirty="0"/>
              <a:t>  April 2017 </a:t>
            </a:r>
            <a:endParaRPr lang="en-US" sz="3200" dirty="0" smtClean="0"/>
          </a:p>
          <a:p>
            <a:pPr marL="0" lvl="0" indent="0" algn="ctr">
              <a:buNone/>
            </a:pPr>
            <a:endParaRPr lang="en-US" sz="3200" b="1" dirty="0"/>
          </a:p>
          <a:p>
            <a:pPr marL="0" lvl="0" indent="0">
              <a:buNone/>
            </a:pPr>
            <a:r>
              <a:rPr lang="en-US" dirty="0"/>
              <a:t>Deborah Tannehill (</a:t>
            </a:r>
            <a:r>
              <a:rPr lang="en-US" dirty="0" err="1"/>
              <a:t>ULim</a:t>
            </a:r>
            <a:r>
              <a:rPr lang="en-US" dirty="0"/>
              <a:t>) </a:t>
            </a:r>
            <a:endParaRPr lang="en-US" dirty="0" smtClean="0"/>
          </a:p>
          <a:p>
            <a:pPr marL="0" lvl="0" indent="0">
              <a:buNone/>
            </a:pPr>
            <a:r>
              <a:rPr lang="en-US" dirty="0" smtClean="0"/>
              <a:t>Susan Forsythe </a:t>
            </a:r>
            <a:r>
              <a:rPr lang="en-US" dirty="0"/>
              <a:t>(</a:t>
            </a:r>
            <a:r>
              <a:rPr lang="en-US" dirty="0" err="1"/>
              <a:t>ULeics</a:t>
            </a:r>
            <a:r>
              <a:rPr lang="en-US" dirty="0"/>
              <a:t>) </a:t>
            </a:r>
            <a:endParaRPr lang="en-US" dirty="0" smtClean="0"/>
          </a:p>
          <a:p>
            <a:pPr marL="0" indent="0">
              <a:buNone/>
            </a:pPr>
            <a:r>
              <a:rPr lang="en-US" dirty="0"/>
              <a:t>Helen Scott (</a:t>
            </a:r>
            <a:r>
              <a:rPr lang="en-US" dirty="0" smtClean="0"/>
              <a:t>UN)</a:t>
            </a:r>
          </a:p>
          <a:p>
            <a:pPr marL="0" indent="0">
              <a:buNone/>
            </a:pPr>
            <a:r>
              <a:rPr lang="en-US" dirty="0" smtClean="0"/>
              <a:t>James </a:t>
            </a:r>
            <a:r>
              <a:rPr lang="en-US" dirty="0"/>
              <a:t>Underwood (UN)</a:t>
            </a:r>
          </a:p>
          <a:p>
            <a:pPr marL="0" lvl="0" indent="0">
              <a:buNone/>
            </a:pPr>
            <a:r>
              <a:rPr lang="en-US" sz="3200" b="1" dirty="0"/>
              <a:t/>
            </a:r>
            <a:br>
              <a:rPr lang="en-US" sz="3200" b="1" dirty="0"/>
            </a:br>
            <a:r>
              <a:rPr lang="en-US" sz="3200" b="1" dirty="0"/>
              <a:t/>
            </a:r>
            <a:br>
              <a:rPr lang="en-US" sz="3200" b="1" dirty="0"/>
            </a:br>
            <a:endParaRPr lang="en-US" sz="32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Title 5"/>
          <p:cNvSpPr>
            <a:spLocks noGrp="1"/>
          </p:cNvSpPr>
          <p:nvPr>
            <p:ph type="title"/>
          </p:nvPr>
        </p:nvSpPr>
        <p:spPr/>
        <p:txBody>
          <a:bodyPr/>
          <a:lstStyle/>
          <a:p>
            <a:endParaRPr lang="en-US"/>
          </a:p>
        </p:txBody>
      </p:sp>
    </p:spTree>
    <p:extLst>
      <p:ext uri="{BB962C8B-B14F-4D97-AF65-F5344CB8AC3E}">
        <p14:creationId xmlns:p14="http://schemas.microsoft.com/office/powerpoint/2010/main" val="7658109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219200"/>
            <a:ext cx="8362950" cy="829113"/>
          </a:xfrm>
        </p:spPr>
        <p:txBody>
          <a:bodyPr>
            <a:noAutofit/>
          </a:bodyPr>
          <a:lstStyle/>
          <a:p>
            <a:pPr algn="ctr"/>
            <a:r>
              <a:rPr lang="en-US" sz="2800" b="1" dirty="0"/>
              <a:t>EU partners feedback on </a:t>
            </a:r>
            <a:r>
              <a:rPr lang="en-US" sz="2800" b="1" dirty="0" smtClean="0"/>
              <a:t>HU </a:t>
            </a:r>
            <a:r>
              <a:rPr lang="en-US" sz="2800" b="1" dirty="0"/>
              <a:t>workshop</a:t>
            </a:r>
            <a:br>
              <a:rPr lang="en-US" sz="2800" b="1" dirty="0"/>
            </a:br>
            <a:r>
              <a:rPr lang="en-US" sz="2800" b="1" dirty="0"/>
              <a:t/>
            </a:r>
            <a:br>
              <a:rPr lang="en-US" sz="2800" b="1" dirty="0"/>
            </a:br>
            <a:endParaRPr lang="en-US" sz="2800" dirty="0"/>
          </a:p>
        </p:txBody>
      </p:sp>
      <p:sp>
        <p:nvSpPr>
          <p:cNvPr id="3" name="Content Placeholder 2"/>
          <p:cNvSpPr>
            <a:spLocks noGrp="1"/>
          </p:cNvSpPr>
          <p:nvPr>
            <p:ph idx="1"/>
          </p:nvPr>
        </p:nvSpPr>
        <p:spPr>
          <a:xfrm>
            <a:off x="381000" y="1524000"/>
            <a:ext cx="8458200" cy="5105400"/>
          </a:xfrm>
        </p:spPr>
        <p:txBody>
          <a:bodyPr>
            <a:noAutofit/>
          </a:bodyPr>
          <a:lstStyle/>
          <a:p>
            <a:pPr marL="0" indent="0">
              <a:buNone/>
            </a:pPr>
            <a:r>
              <a:rPr lang="en-US" b="1" dirty="0">
                <a:solidFill>
                  <a:srgbClr val="FF0000"/>
                </a:solidFill>
              </a:rPr>
              <a:t>Other points you would like to give feedback </a:t>
            </a:r>
            <a:r>
              <a:rPr lang="en-US" b="1" dirty="0" smtClean="0">
                <a:solidFill>
                  <a:srgbClr val="FF0000"/>
                </a:solidFill>
              </a:rPr>
              <a:t>on</a:t>
            </a:r>
            <a:endParaRPr lang="en-US" sz="2400" dirty="0">
              <a:solidFill>
                <a:srgbClr val="FF0000"/>
              </a:solidFill>
            </a:endParaRPr>
          </a:p>
          <a:p>
            <a:pPr lvl="0"/>
            <a:r>
              <a:rPr lang="en-US" sz="2400" dirty="0"/>
              <a:t>The </a:t>
            </a:r>
            <a:r>
              <a:rPr lang="en-US" sz="2400" u="sng" dirty="0"/>
              <a:t>sessions were shorter </a:t>
            </a:r>
            <a:r>
              <a:rPr lang="en-US" sz="2400" dirty="0"/>
              <a:t>than we would have preferred which allowed less time for discussion and clarification on some </a:t>
            </a:r>
            <a:r>
              <a:rPr lang="en-US" sz="2400" dirty="0" smtClean="0"/>
              <a:t>points.</a:t>
            </a:r>
          </a:p>
          <a:p>
            <a:pPr lvl="0"/>
            <a:endParaRPr lang="en-US" sz="2400" dirty="0"/>
          </a:p>
          <a:p>
            <a:pPr lvl="0"/>
            <a:r>
              <a:rPr lang="en-US" sz="2400" u="sng" dirty="0"/>
              <a:t>Participants were very enthusiastic </a:t>
            </a:r>
            <a:r>
              <a:rPr lang="en-US" sz="2400" dirty="0"/>
              <a:t>and committed to the areas we covered</a:t>
            </a:r>
            <a:r>
              <a:rPr lang="en-US" sz="2400" dirty="0" smtClean="0"/>
              <a:t>.</a:t>
            </a:r>
          </a:p>
          <a:p>
            <a:pPr lvl="0"/>
            <a:endParaRPr lang="en-US" sz="2400" dirty="0"/>
          </a:p>
          <a:p>
            <a:pPr lvl="0"/>
            <a:r>
              <a:rPr lang="en-US" sz="2400" dirty="0"/>
              <a:t>For some, </a:t>
            </a:r>
            <a:r>
              <a:rPr lang="en-US" sz="2400" u="sng" dirty="0"/>
              <a:t>language did seem to be a barrier</a:t>
            </a:r>
            <a:r>
              <a:rPr lang="en-US" sz="2400" dirty="0"/>
              <a:t>, although other colleagues did assist as best they </a:t>
            </a:r>
            <a:r>
              <a:rPr lang="en-US" sz="2400" dirty="0" smtClean="0"/>
              <a:t>could.</a:t>
            </a:r>
          </a:p>
          <a:p>
            <a:pPr lvl="0"/>
            <a:endParaRPr lang="en-US" sz="2400" dirty="0"/>
          </a:p>
          <a:p>
            <a:pPr lvl="0"/>
            <a:r>
              <a:rPr lang="en-US" sz="2400" dirty="0"/>
              <a:t>T</a:t>
            </a:r>
            <a:r>
              <a:rPr lang="en-US" sz="2400" dirty="0" smtClean="0"/>
              <a:t>here </a:t>
            </a:r>
            <a:r>
              <a:rPr lang="en-US" sz="2400" dirty="0"/>
              <a:t>seemed to be </a:t>
            </a:r>
            <a:r>
              <a:rPr lang="en-US" sz="2400" u="sng" dirty="0"/>
              <a:t>different levels of awareness </a:t>
            </a:r>
            <a:r>
              <a:rPr lang="en-US" sz="2400" dirty="0"/>
              <a:t>amongst the participants of the </a:t>
            </a:r>
            <a:r>
              <a:rPr lang="en-US" sz="2400" u="sng" dirty="0"/>
              <a:t>aims and outcomes for the project-so </a:t>
            </a:r>
            <a:r>
              <a:rPr lang="en-US" sz="2400" dirty="0"/>
              <a:t>these need to be communicated and discussed within the University. </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3446663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HU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Next </a:t>
            </a:r>
            <a:r>
              <a:rPr lang="en-US" b="1" dirty="0">
                <a:solidFill>
                  <a:srgbClr val="FF0000"/>
                </a:solidFill>
              </a:rPr>
              <a:t>steps from your point of </a:t>
            </a:r>
            <a:r>
              <a:rPr lang="en-US" b="1" dirty="0" smtClean="0">
                <a:solidFill>
                  <a:srgbClr val="FF0000"/>
                </a:solidFill>
              </a:rPr>
              <a:t>view</a:t>
            </a:r>
          </a:p>
          <a:p>
            <a:pPr marL="0" indent="0">
              <a:buNone/>
            </a:pPr>
            <a:endParaRPr lang="en-US" sz="2400" dirty="0"/>
          </a:p>
          <a:p>
            <a:pPr lvl="0"/>
            <a:r>
              <a:rPr lang="en-US" sz="2400" dirty="0"/>
              <a:t>University could develop more of a collaborative approach that they want to see in schools </a:t>
            </a:r>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8362379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endParaRPr lang="ar-EG"/>
          </a:p>
        </p:txBody>
      </p:sp>
    </p:spTree>
    <p:extLst>
      <p:ext uri="{BB962C8B-B14F-4D97-AF65-F5344CB8AC3E}">
        <p14:creationId xmlns:p14="http://schemas.microsoft.com/office/powerpoint/2010/main" val="34345939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HU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Reflect </a:t>
            </a:r>
            <a:r>
              <a:rPr lang="en-US" b="1" dirty="0">
                <a:solidFill>
                  <a:srgbClr val="FF0000"/>
                </a:solidFill>
              </a:rPr>
              <a:t>on the level of cultural sensitivity</a:t>
            </a:r>
            <a:r>
              <a:rPr lang="en-US" dirty="0"/>
              <a:t> </a:t>
            </a:r>
            <a:endParaRPr lang="en-US" dirty="0" smtClean="0"/>
          </a:p>
          <a:p>
            <a:pPr marL="0" indent="0">
              <a:buNone/>
            </a:pPr>
            <a:endParaRPr lang="en-US" sz="2400" dirty="0"/>
          </a:p>
          <a:p>
            <a:pPr lvl="0"/>
            <a:r>
              <a:rPr lang="en-US" sz="2400" dirty="0"/>
              <a:t>There is nothing significant in terms of European partners and Egyptian colleagues collaborating effectively in our </a:t>
            </a:r>
            <a:r>
              <a:rPr lang="en-US" sz="2400" dirty="0" smtClean="0"/>
              <a:t>view</a:t>
            </a:r>
          </a:p>
          <a:p>
            <a:pPr lvl="0"/>
            <a:endParaRPr lang="en-US" sz="2400" dirty="0"/>
          </a:p>
          <a:p>
            <a:pPr lvl="0"/>
            <a:r>
              <a:rPr lang="en-US" sz="2400" dirty="0"/>
              <a:t>However, there is probably more knowledge European partners can usefully gain about the </a:t>
            </a:r>
            <a:r>
              <a:rPr lang="en-US" sz="2400" u="sng" dirty="0"/>
              <a:t>working cultures within schools </a:t>
            </a:r>
            <a:r>
              <a:rPr lang="en-US" sz="2400" dirty="0"/>
              <a:t>and there do seem to be different expectations in terms of required </a:t>
            </a:r>
            <a:r>
              <a:rPr lang="en-US" sz="2400" u="sng" dirty="0"/>
              <a:t>ethical approval between Egyptian and European Universities.</a:t>
            </a:r>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4103622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HU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What </a:t>
            </a:r>
            <a:r>
              <a:rPr lang="en-US" b="1" dirty="0">
                <a:solidFill>
                  <a:srgbClr val="FF0000"/>
                </a:solidFill>
              </a:rPr>
              <a:t>are the areas that you think need more concentration and </a:t>
            </a:r>
            <a:r>
              <a:rPr lang="en-US" b="1" dirty="0" smtClean="0">
                <a:solidFill>
                  <a:srgbClr val="FF0000"/>
                </a:solidFill>
              </a:rPr>
              <a:t>work</a:t>
            </a:r>
          </a:p>
          <a:p>
            <a:pPr marL="0" indent="0">
              <a:buNone/>
            </a:pPr>
            <a:endParaRPr lang="en-US" b="1" dirty="0">
              <a:solidFill>
                <a:srgbClr val="FF0000"/>
              </a:solidFill>
            </a:endParaRPr>
          </a:p>
          <a:p>
            <a:pPr lvl="0">
              <a:lnSpc>
                <a:spcPct val="150000"/>
              </a:lnSpc>
            </a:pPr>
            <a:r>
              <a:rPr lang="en-US" sz="2400" dirty="0"/>
              <a:t>Team building, sharing knowledge of the aims and intended outcomes of the project, sharing experiences of working with </a:t>
            </a:r>
            <a:r>
              <a:rPr lang="en-US" sz="2400" dirty="0" smtClean="0"/>
              <a:t>schools. </a:t>
            </a:r>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40754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HU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a:solidFill>
                  <a:srgbClr val="FF0000"/>
                </a:solidFill>
              </a:rPr>
              <a:t>What visions do you have </a:t>
            </a:r>
            <a:r>
              <a:rPr lang="en-US" b="1" dirty="0" smtClean="0">
                <a:solidFill>
                  <a:srgbClr val="FF0000"/>
                </a:solidFill>
              </a:rPr>
              <a:t>for </a:t>
            </a:r>
            <a:r>
              <a:rPr lang="en-US" b="1" dirty="0">
                <a:solidFill>
                  <a:srgbClr val="FF0000"/>
                </a:solidFill>
              </a:rPr>
              <a:t>future </a:t>
            </a:r>
            <a:r>
              <a:rPr lang="en-US" b="1" dirty="0" smtClean="0">
                <a:solidFill>
                  <a:srgbClr val="FF0000"/>
                </a:solidFill>
              </a:rPr>
              <a:t>coaching</a:t>
            </a:r>
          </a:p>
          <a:p>
            <a:pPr marL="0" indent="0">
              <a:buNone/>
            </a:pPr>
            <a:endParaRPr lang="en-US" b="1" dirty="0" smtClean="0">
              <a:solidFill>
                <a:srgbClr val="FF0000"/>
              </a:solidFill>
            </a:endParaRPr>
          </a:p>
          <a:p>
            <a:pPr lvl="0">
              <a:lnSpc>
                <a:spcPct val="150000"/>
              </a:lnSpc>
            </a:pPr>
            <a:r>
              <a:rPr lang="en-US" sz="2400" dirty="0"/>
              <a:t>Sharing early </a:t>
            </a:r>
            <a:r>
              <a:rPr lang="en-US" sz="2400" u="sng" dirty="0"/>
              <a:t>experiences of coaching in schools</a:t>
            </a:r>
            <a:r>
              <a:rPr lang="en-US" sz="2400" dirty="0"/>
              <a:t>, </a:t>
            </a:r>
            <a:endParaRPr lang="en-US" sz="2400" dirty="0" smtClean="0"/>
          </a:p>
          <a:p>
            <a:pPr lvl="0">
              <a:lnSpc>
                <a:spcPct val="150000"/>
              </a:lnSpc>
            </a:pPr>
            <a:r>
              <a:rPr lang="en-US" sz="2400" u="sng" dirty="0" smtClean="0"/>
              <a:t>more </a:t>
            </a:r>
            <a:r>
              <a:rPr lang="en-US" sz="2400" u="sng" dirty="0"/>
              <a:t>time </a:t>
            </a:r>
            <a:r>
              <a:rPr lang="en-US" sz="2400" dirty="0"/>
              <a:t>for practical training, </a:t>
            </a:r>
            <a:endParaRPr lang="en-US" sz="2400" dirty="0" smtClean="0"/>
          </a:p>
          <a:p>
            <a:pPr lvl="0">
              <a:lnSpc>
                <a:spcPct val="150000"/>
              </a:lnSpc>
            </a:pPr>
            <a:r>
              <a:rPr lang="en-US" sz="2400" dirty="0" smtClean="0"/>
              <a:t>drawing </a:t>
            </a:r>
            <a:r>
              <a:rPr lang="en-US" sz="2400" dirty="0"/>
              <a:t>on different examples of </a:t>
            </a:r>
            <a:r>
              <a:rPr lang="en-US" sz="2400" u="sng" dirty="0"/>
              <a:t>mentoring and coaching </a:t>
            </a:r>
            <a:r>
              <a:rPr lang="en-US" sz="2400" dirty="0"/>
              <a:t>(for example, there are many good short films on the WWW which could be used as resources).</a:t>
            </a:r>
          </a:p>
          <a:p>
            <a:endParaRPr lang="en-US" sz="2400" dirty="0"/>
          </a:p>
          <a:p>
            <a:endParaRPr lang="en-US" sz="2400" dirty="0"/>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4756397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HU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a:solidFill>
                  <a:srgbClr val="FF0000"/>
                </a:solidFill>
              </a:rPr>
              <a:t>Based on the first encounter what ideas do you have for the visits that will take place in EU</a:t>
            </a:r>
            <a:r>
              <a:rPr lang="en-US" dirty="0">
                <a:solidFill>
                  <a:srgbClr val="FF0000"/>
                </a:solidFill>
              </a:rPr>
              <a:t> </a:t>
            </a:r>
            <a:endParaRPr lang="en-US" dirty="0" smtClean="0">
              <a:solidFill>
                <a:srgbClr val="FF0000"/>
              </a:solidFill>
            </a:endParaRPr>
          </a:p>
          <a:p>
            <a:pPr marL="0" indent="0">
              <a:buNone/>
            </a:pPr>
            <a:endParaRPr lang="en-US" b="1" dirty="0" smtClean="0">
              <a:solidFill>
                <a:srgbClr val="FF0000"/>
              </a:solidFill>
            </a:endParaRPr>
          </a:p>
          <a:p>
            <a:pPr lvl="0">
              <a:lnSpc>
                <a:spcPct val="150000"/>
              </a:lnSpc>
            </a:pPr>
            <a:r>
              <a:rPr lang="en-US" sz="2400" dirty="0"/>
              <a:t>Observing mentor and coach training for schools mentors supporting student teachers</a:t>
            </a:r>
          </a:p>
          <a:p>
            <a:pPr lvl="0">
              <a:lnSpc>
                <a:spcPct val="150000"/>
              </a:lnSpc>
            </a:pPr>
            <a:r>
              <a:rPr lang="en-US" sz="2400" dirty="0"/>
              <a:t>Observing mentoring/coaching in schools</a:t>
            </a:r>
          </a:p>
          <a:p>
            <a:pPr lvl="0">
              <a:lnSpc>
                <a:spcPct val="150000"/>
              </a:lnSpc>
            </a:pPr>
            <a:r>
              <a:rPr lang="en-US" sz="2400" dirty="0"/>
              <a:t>Meeting with teachers who have researched their practice through working with the universities. </a:t>
            </a:r>
          </a:p>
          <a:p>
            <a:endParaRPr lang="en-US" sz="2400" dirty="0"/>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358201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76400"/>
            <a:ext cx="8134350" cy="4800600"/>
          </a:xfrm>
        </p:spPr>
        <p:txBody>
          <a:bodyPr>
            <a:noAutofit/>
          </a:bodyPr>
          <a:lstStyle/>
          <a:p>
            <a:endParaRPr lang="en-US" sz="2400" dirty="0"/>
          </a:p>
          <a:p>
            <a:endParaRPr lang="en-US" sz="2400" dirty="0"/>
          </a:p>
          <a:p>
            <a:pPr marL="0" lvl="0" indent="0" algn="ctr">
              <a:buNone/>
            </a:pPr>
            <a:r>
              <a:rPr lang="en-US" sz="3200" b="1" dirty="0" smtClean="0"/>
              <a:t>MLU feedback </a:t>
            </a:r>
            <a:r>
              <a:rPr lang="en-US" sz="3200" b="1" dirty="0"/>
              <a:t>on </a:t>
            </a:r>
            <a:r>
              <a:rPr lang="en-US" sz="3200" b="1" dirty="0" smtClean="0"/>
              <a:t>HU workshop</a:t>
            </a:r>
          </a:p>
          <a:p>
            <a:pPr marL="0" lvl="0" indent="0" algn="ctr">
              <a:buNone/>
            </a:pPr>
            <a:r>
              <a:rPr lang="en-US" dirty="0" smtClean="0"/>
              <a:t>5- 6</a:t>
            </a:r>
            <a:r>
              <a:rPr lang="en-US" baseline="30000" dirty="0" smtClean="0"/>
              <a:t>th</a:t>
            </a:r>
            <a:r>
              <a:rPr lang="en-US" dirty="0" smtClean="0"/>
              <a:t>  </a:t>
            </a:r>
            <a:r>
              <a:rPr lang="en-US" dirty="0"/>
              <a:t>April 2017 </a:t>
            </a:r>
            <a:r>
              <a:rPr lang="en-US" b="1" dirty="0"/>
              <a:t/>
            </a:r>
            <a:br>
              <a:rPr lang="en-US" b="1" dirty="0"/>
            </a:br>
            <a:endParaRPr lang="en-US" b="1" dirty="0" smtClean="0"/>
          </a:p>
          <a:p>
            <a:pPr marL="0" lvl="0" indent="0">
              <a:buNone/>
            </a:pPr>
            <a:r>
              <a:rPr lang="en-US" sz="3200" b="1" dirty="0"/>
              <a:t/>
            </a:r>
            <a:br>
              <a:rPr lang="en-US" sz="3200" b="1" dirty="0"/>
            </a:br>
            <a:endParaRPr lang="en-US" sz="32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Title 5"/>
          <p:cNvSpPr>
            <a:spLocks noGrp="1"/>
          </p:cNvSpPr>
          <p:nvPr>
            <p:ph type="title"/>
          </p:nvPr>
        </p:nvSpPr>
        <p:spPr/>
        <p:txBody>
          <a:bodyPr/>
          <a:lstStyle/>
          <a:p>
            <a:endParaRPr lang="en-US"/>
          </a:p>
        </p:txBody>
      </p:sp>
    </p:spTree>
    <p:extLst>
      <p:ext uri="{BB962C8B-B14F-4D97-AF65-F5344CB8AC3E}">
        <p14:creationId xmlns:p14="http://schemas.microsoft.com/office/powerpoint/2010/main" val="7422606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MLU </a:t>
            </a:r>
            <a:r>
              <a:rPr lang="en-US" sz="2800" b="1" dirty="0"/>
              <a:t>feedback on H</a:t>
            </a:r>
            <a:r>
              <a:rPr lang="en-US" sz="2800" b="1" dirty="0" smtClean="0"/>
              <a:t>U </a:t>
            </a:r>
            <a:r>
              <a:rPr lang="en-US" sz="2800" b="1" dirty="0"/>
              <a:t>workshop</a:t>
            </a:r>
            <a:br>
              <a:rPr lang="en-US" sz="2800" b="1" dirty="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3886200"/>
          </a:xfrm>
        </p:spPr>
        <p:txBody>
          <a:bodyPr>
            <a:noAutofit/>
          </a:bodyPr>
          <a:lstStyle/>
          <a:p>
            <a:pPr marL="0" indent="0">
              <a:buNone/>
            </a:pPr>
            <a:r>
              <a:rPr lang="en-US" sz="2400" b="1" dirty="0">
                <a:solidFill>
                  <a:srgbClr val="FF0000"/>
                </a:solidFill>
              </a:rPr>
              <a:t>Other points you would like to give feedback on</a:t>
            </a:r>
            <a:endParaRPr lang="en-US" sz="2400" dirty="0">
              <a:solidFill>
                <a:srgbClr val="FF0000"/>
              </a:solidFill>
            </a:endParaRPr>
          </a:p>
          <a:p>
            <a:r>
              <a:rPr lang="en-US" sz="2400" dirty="0"/>
              <a:t>The time of the workshop was too short. The program was “pressed” into 6 or 5 hours per </a:t>
            </a:r>
            <a:r>
              <a:rPr lang="en-US" sz="2400" dirty="0" smtClean="0"/>
              <a:t>day. </a:t>
            </a:r>
          </a:p>
          <a:p>
            <a:r>
              <a:rPr lang="en-US" sz="2400" dirty="0" smtClean="0"/>
              <a:t>And </a:t>
            </a:r>
            <a:r>
              <a:rPr lang="en-US" sz="2400" dirty="0"/>
              <a:t>language </a:t>
            </a:r>
            <a:r>
              <a:rPr lang="en-US" sz="2400" dirty="0" smtClean="0"/>
              <a:t>seemed a </a:t>
            </a:r>
            <a:r>
              <a:rPr lang="en-US" sz="2400" dirty="0"/>
              <a:t>problem for some persons. </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4536195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a:t>MLU feedback on HU workshop </a:t>
            </a:r>
            <a:r>
              <a:rPr lang="en-US" sz="2800" b="1" dirty="0" smtClean="0"/>
              <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Next </a:t>
            </a:r>
            <a:r>
              <a:rPr lang="en-US" b="1" dirty="0">
                <a:solidFill>
                  <a:srgbClr val="FF0000"/>
                </a:solidFill>
              </a:rPr>
              <a:t>steps from your point of </a:t>
            </a:r>
            <a:r>
              <a:rPr lang="en-US" b="1" dirty="0" smtClean="0">
                <a:solidFill>
                  <a:srgbClr val="FF0000"/>
                </a:solidFill>
              </a:rPr>
              <a:t>view</a:t>
            </a:r>
          </a:p>
          <a:p>
            <a:pPr marL="0" indent="0">
              <a:buNone/>
            </a:pPr>
            <a:endParaRPr lang="en-US" sz="2400" dirty="0"/>
          </a:p>
          <a:p>
            <a:r>
              <a:rPr lang="en-US" sz="2400" dirty="0"/>
              <a:t>The team needs </a:t>
            </a:r>
            <a:r>
              <a:rPr lang="en-US" sz="2400" dirty="0" smtClean="0"/>
              <a:t>to </a:t>
            </a:r>
            <a:r>
              <a:rPr lang="en-US" sz="2400" dirty="0"/>
              <a:t>form a working community. </a:t>
            </a:r>
            <a:endParaRPr lang="en-US" sz="2400" dirty="0" smtClean="0"/>
          </a:p>
          <a:p>
            <a:r>
              <a:rPr lang="en-US" sz="2400" dirty="0" smtClean="0"/>
              <a:t>Very </a:t>
            </a:r>
            <a:r>
              <a:rPr lang="en-US" sz="2400" dirty="0"/>
              <a:t>necessary is the building of trust and mutual respect. This needs time, time and time. </a:t>
            </a:r>
            <a:endParaRPr lang="en-US" sz="2400" dirty="0" smtClean="0"/>
          </a:p>
          <a:p>
            <a:r>
              <a:rPr lang="en-US" sz="2400" dirty="0" smtClean="0"/>
              <a:t>I </a:t>
            </a:r>
            <a:r>
              <a:rPr lang="en-US" sz="2400" dirty="0"/>
              <a:t>would suggest one year for the team building process. This process should be supported by coaches. </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6300016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a:t>MLU feedback on HU workshop </a:t>
            </a:r>
            <a:r>
              <a:rPr lang="en-US" sz="2800" b="1" dirty="0" smtClean="0"/>
              <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Reflect </a:t>
            </a:r>
            <a:r>
              <a:rPr lang="en-US" b="1" dirty="0">
                <a:solidFill>
                  <a:srgbClr val="FF0000"/>
                </a:solidFill>
              </a:rPr>
              <a:t>on the level of cultural sensitivity</a:t>
            </a:r>
            <a:r>
              <a:rPr lang="en-US" dirty="0"/>
              <a:t> </a:t>
            </a:r>
            <a:endParaRPr lang="en-US" dirty="0" smtClean="0"/>
          </a:p>
          <a:p>
            <a:pPr marL="0" indent="0">
              <a:buNone/>
            </a:pPr>
            <a:endParaRPr lang="en-US" sz="2400" dirty="0"/>
          </a:p>
          <a:p>
            <a:r>
              <a:rPr lang="en-US" sz="2400" dirty="0"/>
              <a:t>I think the cultural sensitivity is not so important. </a:t>
            </a:r>
            <a:endParaRPr lang="en-US" sz="2400" dirty="0" smtClean="0"/>
          </a:p>
          <a:p>
            <a:r>
              <a:rPr lang="en-US" sz="2400" dirty="0" smtClean="0"/>
              <a:t>The </a:t>
            </a:r>
            <a:r>
              <a:rPr lang="en-US" sz="2400" dirty="0"/>
              <a:t>speakers of the European universities showed a normal way in speaking to the </a:t>
            </a:r>
            <a:r>
              <a:rPr lang="en-US" sz="2400" dirty="0" err="1"/>
              <a:t>Helwan</a:t>
            </a:r>
            <a:r>
              <a:rPr lang="en-US" sz="2400" dirty="0"/>
              <a:t> team. </a:t>
            </a:r>
            <a:endParaRPr lang="en-US" sz="2400" dirty="0" smtClean="0"/>
          </a:p>
          <a:p>
            <a:r>
              <a:rPr lang="en-US" sz="2400" dirty="0" smtClean="0"/>
              <a:t>The </a:t>
            </a:r>
            <a:r>
              <a:rPr lang="en-US" sz="2400" dirty="0"/>
              <a:t>way of Deborah, a born American, was easy and fresh, and no one feel harmed. </a:t>
            </a:r>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1368514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914400"/>
            <a:ext cx="8362950" cy="829113"/>
          </a:xfrm>
        </p:spPr>
        <p:txBody>
          <a:bodyPr>
            <a:noAutofit/>
          </a:bodyPr>
          <a:lstStyle/>
          <a:p>
            <a:pPr algn="ctr"/>
            <a:r>
              <a:rPr lang="en-US" sz="2800" b="1" dirty="0"/>
              <a:t>MLU feedback on HU workshop</a:t>
            </a: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What </a:t>
            </a:r>
            <a:r>
              <a:rPr lang="en-US" b="1" dirty="0">
                <a:solidFill>
                  <a:srgbClr val="FF0000"/>
                </a:solidFill>
              </a:rPr>
              <a:t>are the areas that you think need more concentration and </a:t>
            </a:r>
            <a:r>
              <a:rPr lang="en-US" b="1" dirty="0" smtClean="0">
                <a:solidFill>
                  <a:srgbClr val="FF0000"/>
                </a:solidFill>
              </a:rPr>
              <a:t>work</a:t>
            </a:r>
            <a:endParaRPr lang="en-US" b="1" dirty="0">
              <a:solidFill>
                <a:srgbClr val="FF0000"/>
              </a:solidFill>
            </a:endParaRPr>
          </a:p>
          <a:p>
            <a:r>
              <a:rPr lang="en-US" sz="2400" dirty="0"/>
              <a:t>Team building. </a:t>
            </a:r>
            <a:r>
              <a:rPr lang="en-US" sz="2400" dirty="0" smtClean="0"/>
              <a:t>The </a:t>
            </a:r>
            <a:r>
              <a:rPr lang="en-US" sz="2400" dirty="0"/>
              <a:t>team building is much easier when the team focuses on the next steps of the work, e.g. development of teaching materials. </a:t>
            </a:r>
            <a:endParaRPr lang="en-US" sz="2400" dirty="0" smtClean="0"/>
          </a:p>
          <a:p>
            <a:endParaRPr lang="en-US" sz="2400" dirty="0"/>
          </a:p>
          <a:p>
            <a:r>
              <a:rPr lang="en-US" sz="2400" dirty="0" smtClean="0"/>
              <a:t>This </a:t>
            </a:r>
            <a:r>
              <a:rPr lang="en-US" sz="2400" dirty="0"/>
              <a:t>is a concrete issue and can combine forces and the variety of skills of the different team members. The discussion helps to make the variety of the knowledge and the different perspectives clear and obvious and can also help to create an atmosphere of working. </a:t>
            </a:r>
            <a:endParaRPr lang="en-US" sz="2400" dirty="0" smtClean="0"/>
          </a:p>
          <a:p>
            <a:endParaRPr lang="en-US" sz="2400" dirty="0"/>
          </a:p>
          <a:p>
            <a:r>
              <a:rPr lang="en-US" sz="2400" dirty="0" smtClean="0"/>
              <a:t>Working </a:t>
            </a:r>
            <a:r>
              <a:rPr lang="en-US" sz="2400" dirty="0"/>
              <a:t>together is the best force to build a team. </a:t>
            </a:r>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6930392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a:t>MLU feedback on HU workshop </a:t>
            </a:r>
            <a:r>
              <a:rPr lang="en-US" sz="2800" b="1" dirty="0" smtClean="0"/>
              <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a:solidFill>
                  <a:srgbClr val="FF0000"/>
                </a:solidFill>
              </a:rPr>
              <a:t>What visions do you have </a:t>
            </a:r>
            <a:r>
              <a:rPr lang="en-US" b="1" dirty="0" smtClean="0">
                <a:solidFill>
                  <a:srgbClr val="FF0000"/>
                </a:solidFill>
              </a:rPr>
              <a:t>for </a:t>
            </a:r>
            <a:r>
              <a:rPr lang="en-US" b="1" dirty="0">
                <a:solidFill>
                  <a:srgbClr val="FF0000"/>
                </a:solidFill>
              </a:rPr>
              <a:t>future </a:t>
            </a:r>
            <a:r>
              <a:rPr lang="en-US" b="1" dirty="0" smtClean="0">
                <a:solidFill>
                  <a:srgbClr val="FF0000"/>
                </a:solidFill>
              </a:rPr>
              <a:t>coaching</a:t>
            </a:r>
          </a:p>
          <a:p>
            <a:pPr marL="0" indent="0">
              <a:buNone/>
            </a:pPr>
            <a:endParaRPr lang="en-US" b="1" dirty="0" smtClean="0">
              <a:solidFill>
                <a:srgbClr val="FF0000"/>
              </a:solidFill>
            </a:endParaRPr>
          </a:p>
          <a:p>
            <a:r>
              <a:rPr lang="en-US" sz="2400" dirty="0"/>
              <a:t>More time, more intense discussions in small groups. Feedback to first experience in a respectful and supportive way. </a:t>
            </a:r>
            <a:endParaRPr lang="en-US" sz="2400" dirty="0" smtClean="0"/>
          </a:p>
          <a:p>
            <a:endParaRPr lang="en-US" sz="2400" dirty="0"/>
          </a:p>
          <a:p>
            <a:r>
              <a:rPr lang="en-US" sz="2400" dirty="0"/>
              <a:t>I would like to share videos of the meetings with the teachers at </a:t>
            </a:r>
            <a:r>
              <a:rPr lang="en-US" sz="2400" dirty="0" smtClean="0"/>
              <a:t>schools </a:t>
            </a:r>
            <a:r>
              <a:rPr lang="en-US" sz="2400" dirty="0"/>
              <a:t>among the team members. </a:t>
            </a:r>
          </a:p>
          <a:p>
            <a:endParaRPr lang="en-US" sz="2400" dirty="0"/>
          </a:p>
          <a:p>
            <a:endParaRPr lang="en-US" sz="2400" dirty="0"/>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752587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a:solidFill>
                  <a:srgbClr val="CC0000"/>
                </a:solidFill>
              </a:rPr>
              <a:t/>
            </a:r>
            <a:br>
              <a:rPr lang="en-US" sz="2800" b="1" dirty="0">
                <a:solidFill>
                  <a:srgbClr val="CC0000"/>
                </a:solidFill>
              </a:rPr>
            </a:br>
            <a:r>
              <a:rPr lang="en-US" sz="2800" b="1" dirty="0" smtClean="0">
                <a:solidFill>
                  <a:srgbClr val="CC0000"/>
                </a:solidFill>
              </a:rPr>
              <a:t/>
            </a:r>
            <a:br>
              <a:rPr lang="en-US" sz="2800" b="1" dirty="0" smtClean="0">
                <a:solidFill>
                  <a:srgbClr val="CC0000"/>
                </a:solidFill>
              </a:rPr>
            </a:br>
            <a:r>
              <a:rPr lang="en-US" sz="2800" b="1" dirty="0">
                <a:solidFill>
                  <a:srgbClr val="CC0000"/>
                </a:solidFill>
              </a:rPr>
              <a:t/>
            </a:r>
            <a:br>
              <a:rPr lang="en-US" sz="2800" b="1" dirty="0">
                <a:solidFill>
                  <a:srgbClr val="CC0000"/>
                </a:solidFill>
              </a:rPr>
            </a:br>
            <a:r>
              <a:rPr lang="en-US" sz="3200" b="1" dirty="0" smtClean="0">
                <a:solidFill>
                  <a:srgbClr val="CC0000"/>
                </a:solidFill>
              </a:rPr>
              <a:t>Session </a:t>
            </a:r>
            <a:r>
              <a:rPr lang="en-US" sz="3200" b="1" dirty="0">
                <a:solidFill>
                  <a:srgbClr val="CC0000"/>
                </a:solidFill>
              </a:rPr>
              <a:t>two:</a:t>
            </a:r>
            <a:br>
              <a:rPr lang="en-US" sz="3200" b="1" dirty="0">
                <a:solidFill>
                  <a:srgbClr val="CC0000"/>
                </a:solidFill>
              </a:rPr>
            </a:br>
            <a:r>
              <a:rPr lang="en-US" sz="3200" b="1" dirty="0" smtClean="0">
                <a:solidFill>
                  <a:srgbClr val="CC0000"/>
                </a:solidFill>
              </a:rPr>
              <a:t/>
            </a:r>
            <a:br>
              <a:rPr lang="en-US" sz="3200" b="1" dirty="0" smtClean="0">
                <a:solidFill>
                  <a:srgbClr val="CC0000"/>
                </a:solidFill>
              </a:rPr>
            </a:br>
            <a:r>
              <a:rPr lang="en-US" sz="3200" b="1" dirty="0" smtClean="0">
                <a:solidFill>
                  <a:srgbClr val="CC0000"/>
                </a:solidFill>
              </a:rPr>
              <a:t>Taking </a:t>
            </a:r>
            <a:r>
              <a:rPr lang="en-US" sz="3200" b="1" dirty="0">
                <a:solidFill>
                  <a:srgbClr val="CC0000"/>
                </a:solidFill>
              </a:rPr>
              <a:t>stock on WP 1.2</a:t>
            </a:r>
            <a:r>
              <a:rPr lang="en-US" sz="3200" b="1" dirty="0" smtClean="0">
                <a:solidFill>
                  <a:srgbClr val="CC0000"/>
                </a:solidFill>
              </a:rPr>
              <a:t/>
            </a:r>
            <a:br>
              <a:rPr lang="en-US" sz="3200" b="1" dirty="0" smtClean="0">
                <a:solidFill>
                  <a:srgbClr val="CC0000"/>
                </a:solidFill>
              </a:rPr>
            </a:br>
            <a:r>
              <a:rPr lang="en-US" sz="3200" b="1" dirty="0" smtClean="0">
                <a:solidFill>
                  <a:srgbClr val="CC0000"/>
                </a:solidFill>
              </a:rPr>
              <a:t/>
            </a:r>
            <a:br>
              <a:rPr lang="en-US" sz="32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8889423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a:t>MLU feedback on HU workshop </a:t>
            </a:r>
            <a:r>
              <a:rPr lang="en-US" sz="2800" b="1" dirty="0" smtClean="0"/>
              <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a:solidFill>
                  <a:srgbClr val="FF0000"/>
                </a:solidFill>
              </a:rPr>
              <a:t>Based on the first encounter what ideas do you have for the visits that will take place in EU</a:t>
            </a:r>
            <a:r>
              <a:rPr lang="en-US" dirty="0">
                <a:solidFill>
                  <a:srgbClr val="FF0000"/>
                </a:solidFill>
              </a:rPr>
              <a:t> </a:t>
            </a:r>
            <a:endParaRPr lang="en-US" dirty="0" smtClean="0">
              <a:solidFill>
                <a:srgbClr val="FF0000"/>
              </a:solidFill>
            </a:endParaRPr>
          </a:p>
          <a:p>
            <a:pPr marL="0" indent="0">
              <a:buNone/>
            </a:pPr>
            <a:endParaRPr lang="en-US" b="1" dirty="0" smtClean="0">
              <a:solidFill>
                <a:srgbClr val="FF0000"/>
              </a:solidFill>
            </a:endParaRPr>
          </a:p>
          <a:p>
            <a:r>
              <a:rPr lang="en-US" sz="2400" dirty="0"/>
              <a:t>Intense discussions with teacher educators, with team leaders of learning communities, and with researchers on learning communities. </a:t>
            </a:r>
            <a:endParaRPr lang="en-US" sz="2400" dirty="0" smtClean="0"/>
          </a:p>
          <a:p>
            <a:endParaRPr lang="en-US" sz="2400" dirty="0" smtClean="0"/>
          </a:p>
          <a:p>
            <a:r>
              <a:rPr lang="en-US" sz="2400" dirty="0" smtClean="0"/>
              <a:t>Extend </a:t>
            </a:r>
            <a:r>
              <a:rPr lang="en-US" sz="2400" dirty="0"/>
              <a:t>insight of the visitors into the work with teachers (as well as teacher students). </a:t>
            </a:r>
          </a:p>
          <a:p>
            <a:endParaRPr lang="en-US" sz="2400" dirty="0"/>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560366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76400"/>
            <a:ext cx="8134350" cy="4800600"/>
          </a:xfrm>
        </p:spPr>
        <p:txBody>
          <a:bodyPr>
            <a:noAutofit/>
          </a:bodyPr>
          <a:lstStyle/>
          <a:p>
            <a:endParaRPr lang="en-US" sz="2400" dirty="0"/>
          </a:p>
          <a:p>
            <a:endParaRPr lang="en-US" sz="2400" dirty="0"/>
          </a:p>
          <a:p>
            <a:pPr algn="ctr"/>
            <a:r>
              <a:rPr lang="en-US" sz="3200" b="1" dirty="0"/>
              <a:t>EU partners feedback on </a:t>
            </a:r>
            <a:r>
              <a:rPr lang="en-US" sz="3200" b="1" dirty="0" smtClean="0"/>
              <a:t>AU workshop</a:t>
            </a:r>
          </a:p>
          <a:p>
            <a:pPr marL="0" indent="0" algn="ctr">
              <a:buNone/>
            </a:pPr>
            <a:r>
              <a:rPr lang="en-US" dirty="0" smtClean="0"/>
              <a:t>9-10</a:t>
            </a:r>
            <a:r>
              <a:rPr lang="en-US" baseline="30000" dirty="0" smtClean="0"/>
              <a:t>th</a:t>
            </a:r>
            <a:r>
              <a:rPr lang="en-US" dirty="0" smtClean="0"/>
              <a:t>  </a:t>
            </a:r>
            <a:r>
              <a:rPr lang="en-US" dirty="0"/>
              <a:t>April 2017</a:t>
            </a:r>
            <a:r>
              <a:rPr lang="en-US" dirty="0" smtClean="0"/>
              <a:t> </a:t>
            </a:r>
          </a:p>
          <a:p>
            <a:endParaRPr lang="en-US" sz="3200" dirty="0"/>
          </a:p>
          <a:p>
            <a:r>
              <a:rPr lang="en-US" sz="2400" dirty="0" smtClean="0"/>
              <a:t>Helen </a:t>
            </a:r>
            <a:r>
              <a:rPr lang="en-US" sz="2400" dirty="0"/>
              <a:t>Scott (UN)</a:t>
            </a:r>
          </a:p>
          <a:p>
            <a:r>
              <a:rPr lang="en-US" sz="2400" dirty="0"/>
              <a:t>Deborah Tannehill (</a:t>
            </a:r>
            <a:r>
              <a:rPr lang="en-US" sz="2400" dirty="0" err="1"/>
              <a:t>ULim</a:t>
            </a:r>
            <a:r>
              <a:rPr lang="en-US" sz="2400" dirty="0"/>
              <a:t>)</a:t>
            </a:r>
          </a:p>
          <a:p>
            <a:r>
              <a:rPr lang="en-US" sz="2400" dirty="0"/>
              <a:t>James Underwood (UN)</a:t>
            </a:r>
          </a:p>
          <a:p>
            <a:r>
              <a:rPr lang="en-US" sz="2400" dirty="0"/>
              <a:t>Chris Wilkins (</a:t>
            </a:r>
            <a:r>
              <a:rPr lang="en-US" sz="2400" dirty="0" err="1"/>
              <a:t>ULeics</a:t>
            </a:r>
            <a:r>
              <a:rPr lang="en-US" sz="2400" dirty="0"/>
              <a:t>) </a:t>
            </a:r>
          </a:p>
          <a:p>
            <a:pPr marL="0" lvl="0" indent="0" algn="ctr">
              <a:buNone/>
            </a:pPr>
            <a:r>
              <a:rPr lang="en-US" sz="3200" b="1" dirty="0"/>
              <a:t/>
            </a:r>
            <a:br>
              <a:rPr lang="en-US" sz="3200" b="1" dirty="0"/>
            </a:br>
            <a:r>
              <a:rPr lang="en-US" sz="3200" b="1" dirty="0"/>
              <a:t/>
            </a:r>
            <a:br>
              <a:rPr lang="en-US" sz="3200" b="1" dirty="0"/>
            </a:br>
            <a:endParaRPr lang="en-US" sz="32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Title 5"/>
          <p:cNvSpPr>
            <a:spLocks noGrp="1"/>
          </p:cNvSpPr>
          <p:nvPr>
            <p:ph type="title"/>
          </p:nvPr>
        </p:nvSpPr>
        <p:spPr/>
        <p:txBody>
          <a:bodyPr/>
          <a:lstStyle/>
          <a:p>
            <a:endParaRPr lang="en-US"/>
          </a:p>
        </p:txBody>
      </p:sp>
    </p:spTree>
    <p:extLst>
      <p:ext uri="{BB962C8B-B14F-4D97-AF65-F5344CB8AC3E}">
        <p14:creationId xmlns:p14="http://schemas.microsoft.com/office/powerpoint/2010/main" val="14051548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AU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lvl="0" indent="0">
              <a:buNone/>
            </a:pPr>
            <a:r>
              <a:rPr lang="en-US" b="1" dirty="0">
                <a:solidFill>
                  <a:srgbClr val="FF0000"/>
                </a:solidFill>
              </a:rPr>
              <a:t>Other points you would like to give feedback on</a:t>
            </a:r>
            <a:endParaRPr lang="en-US" dirty="0" smtClean="0">
              <a:solidFill>
                <a:srgbClr val="FF0000"/>
              </a:solidFill>
            </a:endParaRPr>
          </a:p>
          <a:p>
            <a:pPr lvl="0"/>
            <a:endParaRPr lang="en-US" sz="2400" dirty="0"/>
          </a:p>
          <a:p>
            <a:pPr lvl="0">
              <a:spcBef>
                <a:spcPts val="0"/>
              </a:spcBef>
            </a:pPr>
            <a:r>
              <a:rPr lang="en-US" dirty="0" smtClean="0"/>
              <a:t>Participants </a:t>
            </a:r>
            <a:r>
              <a:rPr lang="en-US" dirty="0"/>
              <a:t>were extremely committed and engaged in the process;</a:t>
            </a:r>
          </a:p>
          <a:p>
            <a:pPr lvl="1">
              <a:spcBef>
                <a:spcPts val="0"/>
              </a:spcBef>
            </a:pPr>
            <a:r>
              <a:rPr lang="en-US" i="1" dirty="0"/>
              <a:t>As always, some were more vocal in discussions than others, but the nature of the sessions allowed for the vast majority to have an opportunity to express their views </a:t>
            </a:r>
            <a:r>
              <a:rPr lang="en-US" i="1" dirty="0" smtClean="0"/>
              <a:t>effectively</a:t>
            </a:r>
            <a:r>
              <a:rPr lang="en-US" dirty="0"/>
              <a:t> </a:t>
            </a:r>
            <a:endParaRPr lang="en-US" dirty="0" smtClean="0"/>
          </a:p>
          <a:p>
            <a:pPr lvl="1">
              <a:spcBef>
                <a:spcPts val="0"/>
              </a:spcBef>
            </a:pPr>
            <a:endParaRPr lang="en-US" sz="2800" dirty="0"/>
          </a:p>
          <a:p>
            <a:pPr marL="253800" lvl="1" indent="0">
              <a:spcBef>
                <a:spcPts val="0"/>
              </a:spcBef>
            </a:pPr>
            <a:r>
              <a:rPr lang="en-US" sz="2800" dirty="0" smtClean="0"/>
              <a:t> Workshop </a:t>
            </a:r>
            <a:r>
              <a:rPr lang="en-US" sz="2800" dirty="0"/>
              <a:t>sessions appeared to be generally well-received by AU partners </a:t>
            </a:r>
          </a:p>
          <a:p>
            <a:pPr lvl="1">
              <a:spcBef>
                <a:spcPts val="0"/>
              </a:spcBef>
            </a:pPr>
            <a:endParaRPr lang="en-US" dirty="0"/>
          </a:p>
          <a:p>
            <a:pPr marL="0" lvl="0" indent="0">
              <a:spcBef>
                <a:spcPts val="0"/>
              </a:spcBef>
              <a:buNone/>
              <a:defRPr/>
            </a:pPr>
            <a:endParaRPr lang="en-US" sz="2200" b="1"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5602844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AU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lvl="0" indent="0">
              <a:buNone/>
            </a:pPr>
            <a:r>
              <a:rPr lang="en-US" b="1" dirty="0">
                <a:solidFill>
                  <a:srgbClr val="FF0000"/>
                </a:solidFill>
              </a:rPr>
              <a:t>Other points you would like to give feedback </a:t>
            </a:r>
            <a:r>
              <a:rPr lang="en-US" b="1" dirty="0" smtClean="0">
                <a:solidFill>
                  <a:srgbClr val="FF0000"/>
                </a:solidFill>
              </a:rPr>
              <a:t>on</a:t>
            </a:r>
            <a:endParaRPr lang="en-US" dirty="0"/>
          </a:p>
          <a:p>
            <a:pPr lvl="0"/>
            <a:r>
              <a:rPr lang="en-US" sz="2400" dirty="0"/>
              <a:t>There was some confusion </a:t>
            </a:r>
            <a:r>
              <a:rPr lang="en-US" sz="2400" dirty="0" smtClean="0"/>
              <a:t>about the needs </a:t>
            </a:r>
            <a:r>
              <a:rPr lang="en-US" sz="2400" dirty="0"/>
              <a:t>assessments of participating schools.  </a:t>
            </a:r>
            <a:endParaRPr lang="en-US" sz="2400" dirty="0" smtClean="0"/>
          </a:p>
          <a:p>
            <a:pPr lvl="0"/>
            <a:endParaRPr lang="en-US" sz="2400" dirty="0" smtClean="0"/>
          </a:p>
          <a:p>
            <a:pPr lvl="0"/>
            <a:r>
              <a:rPr lang="en-US" sz="2400" dirty="0" smtClean="0"/>
              <a:t>This </a:t>
            </a:r>
            <a:r>
              <a:rPr lang="en-US" sz="2400" dirty="0"/>
              <a:t>led to a negotiated adjustment to the </a:t>
            </a:r>
            <a:r>
              <a:rPr lang="en-US" sz="2400" dirty="0" err="1"/>
              <a:t>programme</a:t>
            </a:r>
            <a:r>
              <a:rPr lang="en-US" sz="2400" dirty="0"/>
              <a:t> to give more time to carry out detailed work on developing a template for carrying out these assessments – this meant that the session on ethnographic research methods did not take place (although some of the key issues inevitably arose in other </a:t>
            </a:r>
            <a:r>
              <a:rPr lang="en-US" sz="2400" dirty="0" smtClean="0"/>
              <a:t>sessions)</a:t>
            </a:r>
            <a:endParaRPr lang="en-US" sz="2400" dirty="0"/>
          </a:p>
          <a:p>
            <a:pPr marL="0" lvl="0" indent="0">
              <a:spcBef>
                <a:spcPts val="0"/>
              </a:spcBef>
              <a:buNone/>
              <a:defRPr/>
            </a:pPr>
            <a:endParaRPr lang="en-US" sz="2200" b="1"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2402943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a:t>EU partners feedback on </a:t>
            </a:r>
            <a:r>
              <a:rPr lang="en-US" sz="2800" b="1" dirty="0" smtClean="0"/>
              <a:t>AU </a:t>
            </a:r>
            <a:r>
              <a:rPr lang="en-US" sz="2800" b="1" dirty="0"/>
              <a:t>workshop</a:t>
            </a:r>
            <a:br>
              <a:rPr lang="en-US" sz="2800" b="1" dirty="0"/>
            </a:br>
            <a:r>
              <a:rPr lang="en-US" sz="2800" b="1" dirty="0"/>
              <a:t/>
            </a:r>
            <a:br>
              <a:rPr lang="en-US" sz="2800" b="1" dirty="0"/>
            </a:br>
            <a:endParaRPr lang="en-US" sz="2800" dirty="0"/>
          </a:p>
        </p:txBody>
      </p:sp>
      <p:sp>
        <p:nvSpPr>
          <p:cNvPr id="3" name="Content Placeholder 2"/>
          <p:cNvSpPr>
            <a:spLocks noGrp="1"/>
          </p:cNvSpPr>
          <p:nvPr>
            <p:ph idx="1"/>
          </p:nvPr>
        </p:nvSpPr>
        <p:spPr>
          <a:xfrm>
            <a:off x="381000" y="1752600"/>
            <a:ext cx="8134350" cy="3886200"/>
          </a:xfrm>
        </p:spPr>
        <p:txBody>
          <a:bodyPr>
            <a:noAutofit/>
          </a:bodyPr>
          <a:lstStyle/>
          <a:p>
            <a:pPr marL="0" indent="0">
              <a:buNone/>
            </a:pPr>
            <a:r>
              <a:rPr lang="en-US" b="1" dirty="0">
                <a:solidFill>
                  <a:srgbClr val="FF0000"/>
                </a:solidFill>
              </a:rPr>
              <a:t>Other points you would like to give feedback </a:t>
            </a:r>
            <a:r>
              <a:rPr lang="en-US" b="1" dirty="0" smtClean="0">
                <a:solidFill>
                  <a:srgbClr val="FF0000"/>
                </a:solidFill>
              </a:rPr>
              <a:t>on</a:t>
            </a:r>
            <a:endParaRPr lang="en-US" sz="2400" dirty="0">
              <a:solidFill>
                <a:srgbClr val="FF0000"/>
              </a:solidFill>
            </a:endParaRPr>
          </a:p>
          <a:p>
            <a:pPr lvl="0"/>
            <a:r>
              <a:rPr lang="en-US" sz="2400" dirty="0"/>
              <a:t>There did not appear to be any significant difficulties regarding the level of spoken English of AU </a:t>
            </a:r>
            <a:r>
              <a:rPr lang="en-US" sz="2400" dirty="0" smtClean="0"/>
              <a:t>participants </a:t>
            </a:r>
          </a:p>
          <a:p>
            <a:pPr lvl="0"/>
            <a:endParaRPr lang="en-US" sz="2400" dirty="0"/>
          </a:p>
          <a:p>
            <a:pPr lvl="0"/>
            <a:r>
              <a:rPr lang="en-US" sz="2400" dirty="0"/>
              <a:t> There was </a:t>
            </a:r>
            <a:r>
              <a:rPr lang="en-US" sz="2400" dirty="0" smtClean="0"/>
              <a:t>variation </a:t>
            </a:r>
            <a:r>
              <a:rPr lang="en-US" sz="2400" dirty="0"/>
              <a:t>in the level of understanding of the nature and purpose of the SUP4PCL project and the expectation of Egyptian faculty participants</a:t>
            </a:r>
          </a:p>
          <a:p>
            <a:endParaRPr lang="en-US" sz="2400" dirty="0"/>
          </a:p>
          <a:p>
            <a:pPr lvl="0"/>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1324763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a:t>EU partners feedback on AU workshop </a:t>
            </a:r>
            <a:r>
              <a:rPr lang="en-US" sz="2800" b="1" dirty="0" smtClean="0"/>
              <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Next </a:t>
            </a:r>
            <a:r>
              <a:rPr lang="en-US" b="1" dirty="0">
                <a:solidFill>
                  <a:srgbClr val="FF0000"/>
                </a:solidFill>
              </a:rPr>
              <a:t>steps from your point of </a:t>
            </a:r>
            <a:r>
              <a:rPr lang="en-US" b="1" dirty="0" smtClean="0">
                <a:solidFill>
                  <a:srgbClr val="FF0000"/>
                </a:solidFill>
              </a:rPr>
              <a:t>view</a:t>
            </a:r>
          </a:p>
          <a:p>
            <a:pPr marL="0" indent="0">
              <a:buNone/>
            </a:pPr>
            <a:endParaRPr lang="en-US" sz="2400" dirty="0"/>
          </a:p>
          <a:p>
            <a:pPr lvl="0"/>
            <a:r>
              <a:rPr lang="en-US" sz="2400" u="sng" dirty="0"/>
              <a:t>Liaison between Egyptian </a:t>
            </a:r>
            <a:r>
              <a:rPr lang="en-US" sz="2400" dirty="0"/>
              <a:t>partners to develop common approach to completing </a:t>
            </a:r>
            <a:r>
              <a:rPr lang="en-US" sz="2400" u="sng" dirty="0"/>
              <a:t>needs assessments </a:t>
            </a:r>
            <a:r>
              <a:rPr lang="en-US" sz="2400" dirty="0"/>
              <a:t>in school (based on learning from these preparatory visits)</a:t>
            </a:r>
          </a:p>
          <a:p>
            <a:pPr lvl="0"/>
            <a:r>
              <a:rPr lang="en-US" sz="2400" dirty="0"/>
              <a:t>Further work on </a:t>
            </a:r>
            <a:r>
              <a:rPr lang="en-US" sz="2400" u="sng" dirty="0"/>
              <a:t>developing ethnographic approaches </a:t>
            </a:r>
            <a:r>
              <a:rPr lang="en-US" sz="2400" dirty="0"/>
              <a:t>to research – and how to develop a manageable – and ‘locally-appropriate’ research design</a:t>
            </a:r>
          </a:p>
          <a:p>
            <a:pPr lvl="0"/>
            <a:r>
              <a:rPr lang="en-US" sz="2400" dirty="0"/>
              <a:t>More consideration of how to develop a ‘</a:t>
            </a:r>
            <a:r>
              <a:rPr lang="en-US" sz="2400" u="sng" dirty="0"/>
              <a:t>PCL culture</a:t>
            </a:r>
            <a:r>
              <a:rPr lang="en-US" sz="2400" dirty="0"/>
              <a:t>’ in the Faculty team’s practice – this will be necessary if the teams are to provide effective support for schools in doing the </a:t>
            </a:r>
            <a:r>
              <a:rPr lang="en-US" sz="2400" dirty="0" smtClean="0"/>
              <a:t>same</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1380113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a:t>EU partners feedback on AU workshop </a:t>
            </a:r>
            <a:r>
              <a:rPr lang="en-US" sz="2800" b="1" dirty="0" smtClean="0"/>
              <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Next </a:t>
            </a:r>
            <a:r>
              <a:rPr lang="en-US" b="1" dirty="0">
                <a:solidFill>
                  <a:srgbClr val="FF0000"/>
                </a:solidFill>
              </a:rPr>
              <a:t>steps from your point of </a:t>
            </a:r>
            <a:r>
              <a:rPr lang="en-US" b="1" dirty="0" smtClean="0">
                <a:solidFill>
                  <a:srgbClr val="FF0000"/>
                </a:solidFill>
              </a:rPr>
              <a:t>view</a:t>
            </a:r>
          </a:p>
          <a:p>
            <a:pPr marL="0" indent="0">
              <a:buNone/>
            </a:pPr>
            <a:endParaRPr lang="en-US" sz="2400" dirty="0"/>
          </a:p>
          <a:p>
            <a:pPr lvl="0">
              <a:lnSpc>
                <a:spcPct val="100000"/>
              </a:lnSpc>
              <a:spcBef>
                <a:spcPts val="0"/>
              </a:spcBef>
            </a:pPr>
            <a:r>
              <a:rPr lang="en-US" sz="2400" dirty="0"/>
              <a:t>Develop clearer </a:t>
            </a:r>
            <a:r>
              <a:rPr lang="en-US" sz="2400" u="sng" dirty="0"/>
              <a:t>protocols for common/consistent research </a:t>
            </a:r>
            <a:r>
              <a:rPr lang="en-US" sz="2400" dirty="0"/>
              <a:t>design across the wider project (not necessarily a single identical research design for the 3 universities (and 45 ‘case study schools’), but certainly agreement on core principles</a:t>
            </a:r>
            <a:r>
              <a:rPr lang="en-US" sz="2400" dirty="0" smtClean="0"/>
              <a:t>)</a:t>
            </a:r>
          </a:p>
          <a:p>
            <a:pPr lvl="0">
              <a:lnSpc>
                <a:spcPct val="100000"/>
              </a:lnSpc>
              <a:spcBef>
                <a:spcPts val="0"/>
              </a:spcBef>
            </a:pPr>
            <a:endParaRPr lang="en-US" sz="2400" dirty="0"/>
          </a:p>
          <a:p>
            <a:pPr lvl="0">
              <a:lnSpc>
                <a:spcPct val="100000"/>
              </a:lnSpc>
              <a:spcBef>
                <a:spcPts val="0"/>
              </a:spcBef>
            </a:pPr>
            <a:r>
              <a:rPr lang="en-US" sz="2400" dirty="0"/>
              <a:t>Further consideration of </a:t>
            </a:r>
            <a:r>
              <a:rPr lang="en-US" sz="2400" u="sng" dirty="0"/>
              <a:t>research ethics </a:t>
            </a:r>
            <a:r>
              <a:rPr lang="en-US" sz="2400" dirty="0"/>
              <a:t>– both addressing the evident tension created by different cultural expectations of what constitutes ‘ethical research’, and developing clear protocols for the ongoing monitoring of ethics issues across the wider SUP4PCL project</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9010287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a:t>EU partners feedback on AU workshop </a:t>
            </a:r>
            <a:r>
              <a:rPr lang="en-US" sz="2800" b="1" dirty="0" smtClean="0"/>
              <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Reflect </a:t>
            </a:r>
            <a:r>
              <a:rPr lang="en-US" b="1" dirty="0">
                <a:solidFill>
                  <a:srgbClr val="FF0000"/>
                </a:solidFill>
              </a:rPr>
              <a:t>on the level of cultural sensitivity</a:t>
            </a:r>
            <a:r>
              <a:rPr lang="en-US" dirty="0"/>
              <a:t> </a:t>
            </a:r>
            <a:endParaRPr lang="en-US" dirty="0" smtClean="0"/>
          </a:p>
          <a:p>
            <a:pPr marL="0" indent="0">
              <a:buNone/>
            </a:pPr>
            <a:endParaRPr lang="en-US" sz="2400" dirty="0"/>
          </a:p>
          <a:p>
            <a:pPr lvl="0"/>
            <a:r>
              <a:rPr lang="en-US" sz="2400" dirty="0"/>
              <a:t>Broadly speaking participants were very aware of the need for cultural sensitivity; discussions (in both workshops and plenaries) regularly addressed this </a:t>
            </a:r>
            <a:r>
              <a:rPr lang="en-US" sz="2400" dirty="0" smtClean="0"/>
              <a:t>issue</a:t>
            </a:r>
          </a:p>
          <a:p>
            <a:pPr lvl="0"/>
            <a:endParaRPr lang="en-US" sz="2400" dirty="0"/>
          </a:p>
          <a:p>
            <a:pPr lvl="0"/>
            <a:r>
              <a:rPr lang="en-US" sz="2400" dirty="0"/>
              <a:t>A significant number of participants (both from AU and European partners) have been involved in either the preceding CDFE project or similar transnational development projects</a:t>
            </a:r>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86096609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914400"/>
            <a:ext cx="8362950" cy="829113"/>
          </a:xfrm>
        </p:spPr>
        <p:txBody>
          <a:bodyPr>
            <a:noAutofit/>
          </a:bodyPr>
          <a:lstStyle/>
          <a:p>
            <a:pPr algn="ctr"/>
            <a:r>
              <a:rPr lang="en-US" sz="2800" b="1" dirty="0"/>
              <a:t>EU partners feedback on AU workshop</a:t>
            </a: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smtClean="0">
                <a:solidFill>
                  <a:srgbClr val="FF0000"/>
                </a:solidFill>
              </a:rPr>
              <a:t>What </a:t>
            </a:r>
            <a:r>
              <a:rPr lang="en-US" b="1" dirty="0">
                <a:solidFill>
                  <a:srgbClr val="FF0000"/>
                </a:solidFill>
              </a:rPr>
              <a:t>are the areas that you think need more concentration and </a:t>
            </a:r>
            <a:r>
              <a:rPr lang="en-US" b="1" dirty="0" smtClean="0">
                <a:solidFill>
                  <a:srgbClr val="FF0000"/>
                </a:solidFill>
              </a:rPr>
              <a:t>work</a:t>
            </a:r>
            <a:endParaRPr lang="en-US" b="1" dirty="0">
              <a:solidFill>
                <a:srgbClr val="FF0000"/>
              </a:solidFill>
            </a:endParaRPr>
          </a:p>
          <a:p>
            <a:pPr marL="0" indent="0">
              <a:buNone/>
            </a:pPr>
            <a:r>
              <a:rPr lang="en-US" sz="2400" dirty="0" smtClean="0"/>
              <a:t>Most </a:t>
            </a:r>
            <a:r>
              <a:rPr lang="en-US" sz="2400" dirty="0"/>
              <a:t>of the immediate priorities are </a:t>
            </a:r>
            <a:r>
              <a:rPr lang="en-US" sz="2400" dirty="0" smtClean="0"/>
              <a:t>:</a:t>
            </a:r>
            <a:endParaRPr lang="en-US" sz="2400" dirty="0"/>
          </a:p>
          <a:p>
            <a:pPr lvl="0"/>
            <a:r>
              <a:rPr lang="en-US" sz="2400" dirty="0"/>
              <a:t>Developing appropriate, ‘locally-appropriate’ research design</a:t>
            </a:r>
          </a:p>
          <a:p>
            <a:pPr lvl="0"/>
            <a:r>
              <a:rPr lang="en-US" sz="2400" dirty="0"/>
              <a:t>Developing a ‘PCL culture’ in Faculty team</a:t>
            </a:r>
          </a:p>
          <a:p>
            <a:pPr lvl="0"/>
            <a:r>
              <a:rPr lang="en-US" sz="2400" dirty="0"/>
              <a:t>Developing research ethics protocols for ongoing management and monitoring</a:t>
            </a:r>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30525652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a:t>
            </a:r>
            <a:r>
              <a:rPr lang="en-US" sz="2800" b="1" dirty="0"/>
              <a:t>feedback on </a:t>
            </a:r>
            <a:r>
              <a:rPr lang="en-US" sz="2800" b="1" dirty="0" smtClean="0"/>
              <a:t>AU </a:t>
            </a:r>
            <a:r>
              <a:rPr lang="en-US" sz="2800" b="1" dirty="0"/>
              <a:t>workshop </a:t>
            </a:r>
            <a:r>
              <a:rPr lang="en-US" sz="2800" b="1" dirty="0" smtClean="0"/>
              <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a:solidFill>
                  <a:srgbClr val="FF0000"/>
                </a:solidFill>
              </a:rPr>
              <a:t>What visions do you have </a:t>
            </a:r>
            <a:r>
              <a:rPr lang="en-US" b="1" dirty="0" smtClean="0">
                <a:solidFill>
                  <a:srgbClr val="FF0000"/>
                </a:solidFill>
              </a:rPr>
              <a:t>for </a:t>
            </a:r>
            <a:r>
              <a:rPr lang="en-US" b="1" dirty="0">
                <a:solidFill>
                  <a:srgbClr val="FF0000"/>
                </a:solidFill>
              </a:rPr>
              <a:t>future </a:t>
            </a:r>
            <a:r>
              <a:rPr lang="en-US" b="1" dirty="0" smtClean="0">
                <a:solidFill>
                  <a:srgbClr val="FF0000"/>
                </a:solidFill>
              </a:rPr>
              <a:t>coaching</a:t>
            </a:r>
          </a:p>
          <a:p>
            <a:pPr marL="0" indent="0">
              <a:buNone/>
            </a:pPr>
            <a:endParaRPr lang="en-US" b="1" dirty="0" smtClean="0">
              <a:solidFill>
                <a:srgbClr val="FF0000"/>
              </a:solidFill>
            </a:endParaRPr>
          </a:p>
          <a:p>
            <a:pPr lvl="0"/>
            <a:r>
              <a:rPr lang="en-US" sz="2400" dirty="0"/>
              <a:t>More practical work, in particular </a:t>
            </a:r>
            <a:r>
              <a:rPr lang="en-US" sz="2400" u="sng" dirty="0"/>
              <a:t>experiences PCLs </a:t>
            </a:r>
            <a:r>
              <a:rPr lang="en-US" sz="2400" dirty="0"/>
              <a:t>in action (locating much of the Autumn Term workshop/training in schools (England, Germany, Ireland)  </a:t>
            </a:r>
            <a:endParaRPr lang="en-US" sz="2400" dirty="0" smtClean="0"/>
          </a:p>
          <a:p>
            <a:pPr lvl="0"/>
            <a:endParaRPr lang="en-US" sz="2400" dirty="0"/>
          </a:p>
          <a:p>
            <a:pPr lvl="0"/>
            <a:r>
              <a:rPr lang="en-US" sz="2400" dirty="0"/>
              <a:t>Also aim to </a:t>
            </a:r>
            <a:r>
              <a:rPr lang="en-US" sz="2400" u="sng" dirty="0"/>
              <a:t>see effective coaching/mentoring being modelled </a:t>
            </a:r>
            <a:r>
              <a:rPr lang="en-US" sz="2400" dirty="0"/>
              <a:t>in range of different contexts (both in Egypt and </a:t>
            </a:r>
            <a:r>
              <a:rPr lang="en-US" sz="2400" dirty="0" smtClean="0"/>
              <a:t>Europe)</a:t>
            </a:r>
            <a:endParaRPr lang="en-US" sz="2400" dirty="0"/>
          </a:p>
          <a:p>
            <a:endParaRPr lang="en-US" sz="2400" dirty="0"/>
          </a:p>
          <a:p>
            <a:endParaRPr lang="en-US" sz="2400" dirty="0"/>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1057902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4318" y="8620"/>
            <a:ext cx="9119681" cy="792088"/>
          </a:xfrm>
          <a:prstGeom prst="rect">
            <a:avLst/>
          </a:prstGeom>
          <a:solidFill>
            <a:srgbClr val="003399"/>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95536" y="838200"/>
            <a:ext cx="8229600" cy="1143000"/>
          </a:xfrm>
        </p:spPr>
        <p:txBody>
          <a:bodyPr>
            <a:normAutofit/>
          </a:bodyPr>
          <a:lstStyle/>
          <a:p>
            <a:pPr lvl="0" algn="l"/>
            <a:r>
              <a:rPr lang="en-GB" sz="2800" b="1" dirty="0" smtClean="0"/>
              <a:t>  EU partners 				</a:t>
            </a:r>
            <a:r>
              <a:rPr lang="en-GB" sz="2800" b="1" dirty="0"/>
              <a:t> </a:t>
            </a:r>
            <a:r>
              <a:rPr lang="en-GB" sz="2800" b="1" dirty="0" smtClean="0"/>
              <a:t>    EG Partners</a:t>
            </a:r>
            <a:endParaRPr lang="en-GB" sz="2800" b="1" dirty="0"/>
          </a:p>
        </p:txBody>
      </p:sp>
      <p:sp>
        <p:nvSpPr>
          <p:cNvPr id="5" name="Content Placeholder 4"/>
          <p:cNvSpPr>
            <a:spLocks noGrp="1"/>
          </p:cNvSpPr>
          <p:nvPr>
            <p:ph idx="1"/>
          </p:nvPr>
        </p:nvSpPr>
        <p:spPr>
          <a:xfrm>
            <a:off x="5871656" y="1628801"/>
            <a:ext cx="2674640" cy="2571824"/>
          </a:xfrm>
          <a:solidFill>
            <a:schemeClr val="bg1"/>
          </a:solidFill>
          <a:ln>
            <a:solidFill>
              <a:schemeClr val="dk2">
                <a:shade val="80000"/>
                <a:hueOff val="0"/>
                <a:satOff val="0"/>
                <a:lumOff val="0"/>
              </a:schemeClr>
            </a:solidFill>
          </a:ln>
        </p:spPr>
        <p:txBody>
          <a:bodyP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2400" b="1" dirty="0" smtClean="0">
              <a:latin typeface="+mj-lt"/>
              <a:ea typeface="+mj-ea"/>
              <a:cs typeface="+mj-cs"/>
            </a:endParaRPr>
          </a:p>
          <a:p>
            <a:pPr marL="0" indent="0" algn="ctr">
              <a:lnSpc>
                <a:spcPct val="100000"/>
              </a:lnSpc>
              <a:spcBef>
                <a:spcPts val="0"/>
              </a:spcBef>
              <a:buNone/>
              <a:defRPr/>
            </a:pPr>
            <a:r>
              <a:rPr lang="en-US" sz="2400" dirty="0" smtClean="0"/>
              <a:t>ASU</a:t>
            </a:r>
            <a:endParaRPr lang="en-US" sz="2400" dirty="0"/>
          </a:p>
          <a:p>
            <a:pPr marL="0" marR="0" lvl="0" indent="0" algn="ctr" defTabSz="914400" eaLnBrk="1" fontAlgn="auto" latinLnBrk="0" hangingPunct="1">
              <a:lnSpc>
                <a:spcPct val="100000"/>
              </a:lnSpc>
              <a:spcBef>
                <a:spcPts val="0"/>
              </a:spcBef>
              <a:spcAft>
                <a:spcPts val="0"/>
              </a:spcAft>
              <a:buClrTx/>
              <a:buSzTx/>
              <a:buFontTx/>
              <a:buNone/>
              <a:tabLst/>
              <a:defRPr/>
            </a:pPr>
            <a:r>
              <a:rPr lang="en-US" sz="2400" dirty="0"/>
              <a:t>HU</a:t>
            </a:r>
          </a:p>
          <a:p>
            <a:pPr marL="0" indent="0" algn="ctr">
              <a:lnSpc>
                <a:spcPct val="100000"/>
              </a:lnSpc>
              <a:spcBef>
                <a:spcPts val="0"/>
              </a:spcBef>
              <a:buNone/>
              <a:defRPr/>
            </a:pPr>
            <a:r>
              <a:rPr lang="en-US" sz="2400" dirty="0" smtClean="0"/>
              <a:t>AU</a:t>
            </a:r>
            <a:endParaRPr lang="en-US" sz="2400" dirty="0"/>
          </a:p>
          <a:p>
            <a:pPr marL="0" marR="0" lvl="0" indent="0" algn="ctr" defTabSz="914400" eaLnBrk="1" fontAlgn="auto" latinLnBrk="0" hangingPunct="1">
              <a:lnSpc>
                <a:spcPct val="100000"/>
              </a:lnSpc>
              <a:spcBef>
                <a:spcPts val="0"/>
              </a:spcBef>
              <a:spcAft>
                <a:spcPts val="0"/>
              </a:spcAft>
              <a:buClrTx/>
              <a:buSzTx/>
              <a:buFontTx/>
              <a:buNone/>
              <a:tabLst/>
              <a:defRPr/>
            </a:pPr>
            <a:endParaRPr lang="en-US" sz="2400" b="1" dirty="0">
              <a:latin typeface="+mj-lt"/>
              <a:ea typeface="+mj-ea"/>
              <a:cs typeface="+mj-cs"/>
            </a:endParaRPr>
          </a:p>
        </p:txBody>
      </p:sp>
      <p:sp>
        <p:nvSpPr>
          <p:cNvPr id="10" name="Content Placeholder 4"/>
          <p:cNvSpPr txBox="1">
            <a:spLocks/>
          </p:cNvSpPr>
          <p:nvPr/>
        </p:nvSpPr>
        <p:spPr>
          <a:xfrm>
            <a:off x="323528" y="1628801"/>
            <a:ext cx="2736304" cy="2592288"/>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endParaRPr lang="en-US" sz="2400" b="1" dirty="0" smtClean="0">
              <a:latin typeface="+mj-lt"/>
              <a:ea typeface="+mj-ea"/>
              <a:cs typeface="+mj-cs"/>
            </a:endParaRPr>
          </a:p>
          <a:p>
            <a:pPr marL="0" indent="0" algn="ctr">
              <a:buNone/>
            </a:pPr>
            <a:r>
              <a:rPr lang="en-US" sz="2400" b="1" dirty="0" smtClean="0">
                <a:latin typeface="+mj-lt"/>
                <a:ea typeface="+mj-ea"/>
                <a:cs typeface="+mj-cs"/>
              </a:rPr>
              <a:t>ULEIC</a:t>
            </a:r>
            <a:endParaRPr lang="en-US" sz="2400" b="1" dirty="0">
              <a:latin typeface="+mj-lt"/>
              <a:ea typeface="+mj-ea"/>
              <a:cs typeface="+mj-cs"/>
            </a:endParaRPr>
          </a:p>
          <a:p>
            <a:pPr marL="0" indent="0" algn="ctr">
              <a:buNone/>
            </a:pPr>
            <a:r>
              <a:rPr lang="en-US" sz="2400" b="1" dirty="0">
                <a:latin typeface="+mj-lt"/>
                <a:ea typeface="+mj-ea"/>
                <a:cs typeface="+mj-cs"/>
              </a:rPr>
              <a:t>UON</a:t>
            </a:r>
          </a:p>
          <a:p>
            <a:pPr marL="0" indent="0" algn="ctr">
              <a:buNone/>
            </a:pPr>
            <a:r>
              <a:rPr lang="en-US" sz="2400" b="1" dirty="0" smtClean="0">
                <a:latin typeface="+mj-lt"/>
                <a:ea typeface="+mj-ea"/>
                <a:cs typeface="+mj-cs"/>
              </a:rPr>
              <a:t>UL</a:t>
            </a:r>
          </a:p>
          <a:p>
            <a:pPr marL="0" indent="0" algn="ctr">
              <a:buNone/>
            </a:pPr>
            <a:r>
              <a:rPr lang="en-US" sz="2400" dirty="0"/>
              <a:t>MLU</a:t>
            </a:r>
          </a:p>
          <a:p>
            <a:pPr marL="0" indent="0" algn="ctr">
              <a:buNone/>
            </a:pPr>
            <a:endParaRPr lang="en-US" sz="2400" b="1" dirty="0">
              <a:latin typeface="+mj-lt"/>
              <a:ea typeface="+mj-ea"/>
              <a:cs typeface="+mj-cs"/>
            </a:endParaRPr>
          </a:p>
          <a:p>
            <a:pPr marL="0" marR="0" lvl="0" indent="0" defTabSz="914400" eaLnBrk="1" fontAlgn="auto" latinLnBrk="0" hangingPunct="1">
              <a:lnSpc>
                <a:spcPct val="100000"/>
              </a:lnSpc>
              <a:spcBef>
                <a:spcPts val="0"/>
              </a:spcBef>
              <a:spcAft>
                <a:spcPts val="0"/>
              </a:spcAft>
              <a:buClrTx/>
              <a:buSzTx/>
              <a:buFontTx/>
              <a:buNone/>
              <a:tabLst/>
              <a:defRPr/>
            </a:pPr>
            <a:endParaRPr lang="en-US" sz="2400" dirty="0"/>
          </a:p>
        </p:txBody>
      </p:sp>
      <p:graphicFrame>
        <p:nvGraphicFramePr>
          <p:cNvPr id="15" name="Diagram 14"/>
          <p:cNvGraphicFramePr/>
          <p:nvPr>
            <p:extLst>
              <p:ext uri="{D42A27DB-BD31-4B8C-83A1-F6EECF244321}">
                <p14:modId xmlns:p14="http://schemas.microsoft.com/office/powerpoint/2010/main" val="1634931072"/>
              </p:ext>
            </p:extLst>
          </p:nvPr>
        </p:nvGraphicFramePr>
        <p:xfrm>
          <a:off x="220133" y="4293096"/>
          <a:ext cx="8690768" cy="26080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Picture 8"/>
          <p:cNvPicPr/>
          <p:nvPr/>
        </p:nvPicPr>
        <p:blipFill>
          <a:blip r:embed="rId8"/>
          <a:stretch>
            <a:fillRect/>
          </a:stretch>
        </p:blipFill>
        <p:spPr>
          <a:xfrm>
            <a:off x="2976056" y="304800"/>
            <a:ext cx="2895600" cy="685800"/>
          </a:xfrm>
          <a:prstGeom prst="rect">
            <a:avLst/>
          </a:prstGeom>
        </p:spPr>
      </p:pic>
      <p:sp>
        <p:nvSpPr>
          <p:cNvPr id="12" name="Oval 11"/>
          <p:cNvSpPr/>
          <p:nvPr/>
        </p:nvSpPr>
        <p:spPr>
          <a:xfrm>
            <a:off x="4379933" y="5466725"/>
            <a:ext cx="260806" cy="260806"/>
          </a:xfrm>
          <a:prstGeom prst="ellipse">
            <a:avLst/>
          </a:prstGeom>
          <a:gradFill rotWithShape="0">
            <a:gsLst>
              <a:gs pos="98000">
                <a:srgbClr val="FFFF00"/>
              </a:gs>
              <a:gs pos="100000">
                <a:schemeClr val="accent1">
                  <a:hueOff val="0"/>
                  <a:satOff val="0"/>
                  <a:lumOff val="0"/>
                  <a:alphaOff val="0"/>
                  <a:lumMod val="99000"/>
                  <a:satMod val="120000"/>
                  <a:shade val="78000"/>
                </a:schemeClr>
              </a:gs>
            </a:gsLst>
          </a:gra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cxnSp>
        <p:nvCxnSpPr>
          <p:cNvPr id="4" name="Straight Arrow Connector 3"/>
          <p:cNvCxnSpPr/>
          <p:nvPr/>
        </p:nvCxnSpPr>
        <p:spPr>
          <a:xfrm flipV="1">
            <a:off x="2116689" y="2562246"/>
            <a:ext cx="4816524" cy="1095354"/>
          </a:xfrm>
          <a:prstGeom prst="straightConnector1">
            <a:avLst/>
          </a:prstGeom>
          <a:ln w="38100">
            <a:headEnd type="ova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3128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AU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b="1" dirty="0">
                <a:solidFill>
                  <a:srgbClr val="FF0000"/>
                </a:solidFill>
              </a:rPr>
              <a:t>Based on the first encounter what ideas do you have for the visits that will take place in EU</a:t>
            </a:r>
            <a:r>
              <a:rPr lang="en-US" dirty="0">
                <a:solidFill>
                  <a:srgbClr val="FF0000"/>
                </a:solidFill>
              </a:rPr>
              <a:t> </a:t>
            </a:r>
            <a:endParaRPr lang="en-US" dirty="0" smtClean="0">
              <a:solidFill>
                <a:srgbClr val="FF0000"/>
              </a:solidFill>
            </a:endParaRPr>
          </a:p>
          <a:p>
            <a:pPr marL="0" indent="0">
              <a:buNone/>
            </a:pPr>
            <a:endParaRPr lang="en-US" b="1" dirty="0" smtClean="0">
              <a:solidFill>
                <a:srgbClr val="FF0000"/>
              </a:solidFill>
            </a:endParaRPr>
          </a:p>
          <a:p>
            <a:pPr lvl="0"/>
            <a:r>
              <a:rPr lang="en-US" sz="2400" dirty="0" smtClean="0"/>
              <a:t>Ongoing </a:t>
            </a:r>
            <a:r>
              <a:rPr lang="en-US" sz="2400" dirty="0"/>
              <a:t>support for developing ‘</a:t>
            </a:r>
            <a:r>
              <a:rPr lang="en-US" sz="2400" u="sng" dirty="0"/>
              <a:t>ethnographic orientation</a:t>
            </a:r>
            <a:r>
              <a:rPr lang="en-US" sz="2400" dirty="0"/>
              <a:t>’ to research in PD </a:t>
            </a:r>
            <a:r>
              <a:rPr lang="en-US" sz="2400" dirty="0" smtClean="0"/>
              <a:t>schools</a:t>
            </a:r>
          </a:p>
          <a:p>
            <a:pPr lvl="0"/>
            <a:endParaRPr lang="en-US" sz="2400" dirty="0"/>
          </a:p>
          <a:p>
            <a:pPr lvl="0"/>
            <a:r>
              <a:rPr lang="en-US" sz="2400" dirty="0" smtClean="0"/>
              <a:t>Autumn </a:t>
            </a:r>
            <a:r>
              <a:rPr lang="en-US" sz="2400" dirty="0"/>
              <a:t>workshops should take place in schools to enable Egyptian partners to see PCLs in practice</a:t>
            </a:r>
          </a:p>
          <a:p>
            <a:endParaRPr lang="en-US" sz="2400" dirty="0"/>
          </a:p>
          <a:p>
            <a:pPr lvl="0"/>
            <a:endParaRPr lang="en-US" sz="2400" dirty="0"/>
          </a:p>
          <a:p>
            <a:endParaRPr lang="en-US" sz="2400" dirty="0"/>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28214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Travel Plans</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indent="0">
              <a:buNone/>
            </a:pPr>
            <a:r>
              <a:rPr lang="en-US" dirty="0"/>
              <a:t>Details on:</a:t>
            </a:r>
          </a:p>
          <a:p>
            <a:pPr lvl="0"/>
            <a:r>
              <a:rPr lang="en-US" sz="2400" dirty="0" smtClean="0"/>
              <a:t>Status of Visa</a:t>
            </a:r>
          </a:p>
          <a:p>
            <a:pPr lvl="0"/>
            <a:r>
              <a:rPr lang="en-US" sz="2400" dirty="0" smtClean="0"/>
              <a:t>Status of flight reservation</a:t>
            </a:r>
          </a:p>
          <a:p>
            <a:pPr lvl="0"/>
            <a:r>
              <a:rPr lang="en-US" sz="2400" dirty="0" smtClean="0"/>
              <a:t>Hotel reservations at </a:t>
            </a:r>
            <a:r>
              <a:rPr lang="en-US" sz="2400" b="1" u="sng" dirty="0" smtClean="0"/>
              <a:t>College Court</a:t>
            </a:r>
          </a:p>
          <a:p>
            <a:pPr lvl="0"/>
            <a:r>
              <a:rPr lang="en-US" sz="2400" dirty="0" smtClean="0"/>
              <a:t>Status </a:t>
            </a:r>
            <a:r>
              <a:rPr lang="en-US" sz="2400" dirty="0"/>
              <a:t>of fasting to make arrangements for </a:t>
            </a:r>
            <a:r>
              <a:rPr lang="en-US" sz="2400" dirty="0" smtClean="0"/>
              <a:t>meals </a:t>
            </a:r>
          </a:p>
          <a:p>
            <a:pPr lvl="0"/>
            <a:r>
              <a:rPr lang="en-US" sz="2400" b="1" dirty="0" smtClean="0">
                <a:solidFill>
                  <a:srgbClr val="FF0000"/>
                </a:solidFill>
              </a:rPr>
              <a:t>ULEIC will need that </a:t>
            </a:r>
            <a:r>
              <a:rPr lang="en-US" sz="2400" b="1" dirty="0">
                <a:solidFill>
                  <a:srgbClr val="FF0000"/>
                </a:solidFill>
              </a:rPr>
              <a:t>each participant will pay 35 pounds for the meeting room and </a:t>
            </a:r>
            <a:r>
              <a:rPr lang="en-US" sz="2400" b="1" dirty="0" smtClean="0">
                <a:solidFill>
                  <a:srgbClr val="FF0000"/>
                </a:solidFill>
              </a:rPr>
              <a:t>meals with a minimum </a:t>
            </a:r>
            <a:r>
              <a:rPr lang="en-US" sz="2400" b="1" dirty="0">
                <a:solidFill>
                  <a:srgbClr val="FF0000"/>
                </a:solidFill>
              </a:rPr>
              <a:t>booking for 20 </a:t>
            </a:r>
            <a:r>
              <a:rPr lang="en-US" sz="2400" b="1" dirty="0" smtClean="0">
                <a:solidFill>
                  <a:srgbClr val="FF0000"/>
                </a:solidFill>
              </a:rPr>
              <a:t>persons.</a:t>
            </a:r>
          </a:p>
          <a:p>
            <a:pPr lvl="0"/>
            <a:endParaRPr lang="en-US" sz="2400" dirty="0"/>
          </a:p>
          <a:p>
            <a:endParaRPr lang="en-US" sz="2400" dirty="0"/>
          </a:p>
          <a:p>
            <a:endParaRPr lang="en-US" sz="2400" dirty="0"/>
          </a:p>
          <a:p>
            <a:pPr lvl="0"/>
            <a:endParaRPr lang="en-US" sz="24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45523604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762000"/>
            <a:ext cx="8362950" cy="829113"/>
          </a:xfrm>
        </p:spPr>
        <p:txBody>
          <a:bodyPr>
            <a:noAutofit/>
          </a:bodyPr>
          <a:lstStyle/>
          <a:p>
            <a:pPr algn="ctr"/>
            <a:r>
              <a:rPr lang="en-GB" sz="2800" b="1" dirty="0" smtClean="0"/>
              <a:t>Feedback on the EG April workshops</a:t>
            </a:r>
            <a:endParaRPr lang="en-US" sz="2800" b="1" i="1"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3"/>
          <a:stretch>
            <a:fillRect/>
          </a:stretch>
        </p:blipFill>
        <p:spPr>
          <a:xfrm>
            <a:off x="2976056" y="304800"/>
            <a:ext cx="2895600" cy="685800"/>
          </a:xfrm>
          <a:prstGeom prst="rect">
            <a:avLst/>
          </a:prstGeom>
        </p:spPr>
      </p:pic>
      <p:graphicFrame>
        <p:nvGraphicFramePr>
          <p:cNvPr id="8" name="Content Placeholder 7"/>
          <p:cNvGraphicFramePr>
            <a:graphicFrameLocks noGrp="1"/>
          </p:cNvGraphicFramePr>
          <p:nvPr>
            <p:ph idx="1"/>
            <p:extLst>
              <p:ext uri="{D42A27DB-BD31-4B8C-83A1-F6EECF244321}">
                <p14:modId xmlns:p14="http://schemas.microsoft.com/office/powerpoint/2010/main" val="499761747"/>
              </p:ext>
            </p:extLst>
          </p:nvPr>
        </p:nvGraphicFramePr>
        <p:xfrm>
          <a:off x="533399" y="1447800"/>
          <a:ext cx="7848602" cy="5101164"/>
        </p:xfrm>
        <a:graphic>
          <a:graphicData uri="http://schemas.openxmlformats.org/drawingml/2006/table">
            <a:tbl>
              <a:tblPr/>
              <a:tblGrid>
                <a:gridCol w="733758"/>
                <a:gridCol w="5201826"/>
                <a:gridCol w="366880"/>
                <a:gridCol w="366880"/>
                <a:gridCol w="366880"/>
                <a:gridCol w="366880"/>
                <a:gridCol w="445498"/>
              </a:tblGrid>
              <a:tr h="237346">
                <a:tc>
                  <a:txBody>
                    <a:bodyPr/>
                    <a:lstStyle/>
                    <a:p>
                      <a:pPr algn="just" rtl="0" fontAlgn="t">
                        <a:spcBef>
                          <a:spcPts val="0"/>
                        </a:spcBef>
                        <a:spcAft>
                          <a:spcPts val="0"/>
                        </a:spcAft>
                      </a:pPr>
                      <a:r>
                        <a:rPr lang="it-IT" sz="1800" b="0" i="0" u="none" strike="noStrike">
                          <a:solidFill>
                            <a:srgbClr val="000000"/>
                          </a:solidFill>
                          <a:effectLst/>
                          <a:latin typeface="Calibri" charset="0"/>
                        </a:rPr>
                        <a:t>No.</a:t>
                      </a:r>
                      <a:endParaRPr lang="it-IT"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Statement</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rtl="0" fontAlgn="t">
                        <a:spcBef>
                          <a:spcPts val="0"/>
                        </a:spcBef>
                        <a:spcAft>
                          <a:spcPts val="0"/>
                        </a:spcAft>
                      </a:pPr>
                      <a:r>
                        <a:rPr lang="en-US" sz="1800" b="0" i="0" u="none" strike="noStrike">
                          <a:solidFill>
                            <a:srgbClr val="000000"/>
                          </a:solidFill>
                          <a:effectLst/>
                          <a:latin typeface="Calibri" charset="0"/>
                        </a:rPr>
                        <a:t>Response</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7346">
                <a:tc>
                  <a:txBody>
                    <a:bodyPr/>
                    <a:lstStyle/>
                    <a:p>
                      <a:pPr algn="just" rtl="0" fontAlgn="t">
                        <a:spcBef>
                          <a:spcPts val="0"/>
                        </a:spcBef>
                        <a:spcAft>
                          <a:spcPts val="0"/>
                        </a:spcAft>
                      </a:pPr>
                      <a:r>
                        <a:rPr lang="nb-NO" sz="1800" b="1" i="0" u="none" strike="noStrike" dirty="0">
                          <a:solidFill>
                            <a:srgbClr val="000000"/>
                          </a:solidFill>
                          <a:effectLst/>
                          <a:latin typeface="Calibri" charset="0"/>
                        </a:rPr>
                        <a:t>1.</a:t>
                      </a:r>
                      <a:endParaRPr lang="nb-NO" sz="1800" b="1" dirty="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1" i="0" u="none" strike="noStrike" dirty="0">
                          <a:solidFill>
                            <a:srgbClr val="000000"/>
                          </a:solidFill>
                          <a:effectLst/>
                          <a:latin typeface="Calibri" charset="0"/>
                        </a:rPr>
                        <a:t>Overall feedback on the workshop</a:t>
                      </a:r>
                      <a:r>
                        <a:rPr lang="en-US" sz="1800" b="0" i="0" u="none" strike="noStrike" dirty="0">
                          <a:solidFill>
                            <a:srgbClr val="000000"/>
                          </a:solidFill>
                          <a:effectLst/>
                          <a:latin typeface="Calibri" charset="0"/>
                        </a:rPr>
                        <a:t>:</a:t>
                      </a:r>
                      <a:endParaRPr lang="en-US" sz="1800" dirty="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1</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is-IS" sz="1800" b="0" i="0" u="none" strike="noStrike">
                          <a:solidFill>
                            <a:srgbClr val="000000"/>
                          </a:solidFill>
                          <a:effectLst/>
                          <a:latin typeface="Calibri" charset="0"/>
                        </a:rPr>
                        <a:t>2</a:t>
                      </a:r>
                      <a:endParaRPr lang="is-I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3</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4</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5</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3807">
                <a:tc>
                  <a:txBody>
                    <a:bodyPr/>
                    <a:lstStyle/>
                    <a:p>
                      <a:pPr fontAlgn="t">
                        <a:spcBef>
                          <a:spcPts val="0"/>
                        </a:spcBef>
                        <a:spcAft>
                          <a:spcPts val="0"/>
                        </a:spcAft>
                      </a:pPr>
                      <a:r>
                        <a:rPr lang="en-US" sz="1800" dirty="0" smtClean="0">
                          <a:effectLst/>
                        </a:rPr>
                        <a:t>1.1</a:t>
                      </a:r>
                      <a:endParaRPr lang="en-US" sz="1800" dirty="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Workshop was fruitful</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3807">
                <a:tc>
                  <a:txBody>
                    <a:bodyPr/>
                    <a:lstStyle/>
                    <a:p>
                      <a:pPr algn="just" rtl="0" fontAlgn="t">
                        <a:spcBef>
                          <a:spcPts val="0"/>
                        </a:spcBef>
                        <a:spcAft>
                          <a:spcPts val="0"/>
                        </a:spcAft>
                      </a:pPr>
                      <a:r>
                        <a:rPr lang="nb-NO" sz="1800" b="0" i="0" u="none" strike="noStrike">
                          <a:solidFill>
                            <a:srgbClr val="000000"/>
                          </a:solidFill>
                          <a:effectLst/>
                          <a:latin typeface="Calibri" charset="0"/>
                        </a:rPr>
                        <a:t>1.2 </a:t>
                      </a:r>
                      <a:endParaRPr lang="nb-NO"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Workshop was interactive </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3807">
                <a:tc>
                  <a:txBody>
                    <a:bodyPr/>
                    <a:lstStyle/>
                    <a:p>
                      <a:pPr algn="just" rtl="0" fontAlgn="t">
                        <a:spcBef>
                          <a:spcPts val="0"/>
                        </a:spcBef>
                        <a:spcAft>
                          <a:spcPts val="0"/>
                        </a:spcAft>
                      </a:pPr>
                      <a:r>
                        <a:rPr lang="nb-NO" sz="1800" b="0" i="0" u="none" strike="noStrike">
                          <a:solidFill>
                            <a:srgbClr val="000000"/>
                          </a:solidFill>
                          <a:effectLst/>
                          <a:latin typeface="Calibri" charset="0"/>
                        </a:rPr>
                        <a:t>1.3 </a:t>
                      </a:r>
                      <a:endParaRPr lang="nb-NO"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Participants were committed and engaged</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3807">
                <a:tc>
                  <a:txBody>
                    <a:bodyPr/>
                    <a:lstStyle/>
                    <a:p>
                      <a:pPr algn="just" rtl="0" fontAlgn="t">
                        <a:spcBef>
                          <a:spcPts val="0"/>
                        </a:spcBef>
                        <a:spcAft>
                          <a:spcPts val="0"/>
                        </a:spcAft>
                      </a:pPr>
                      <a:r>
                        <a:rPr lang="nb-NO" sz="1800" b="0" i="0" u="none" strike="noStrike">
                          <a:solidFill>
                            <a:srgbClr val="000000"/>
                          </a:solidFill>
                          <a:effectLst/>
                          <a:latin typeface="Calibri" charset="0"/>
                        </a:rPr>
                        <a:t>1.4 </a:t>
                      </a:r>
                      <a:endParaRPr lang="nb-NO"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Common understanding amongst EU and EG partners was reached </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3807">
                <a:tc>
                  <a:txBody>
                    <a:bodyPr/>
                    <a:lstStyle/>
                    <a:p>
                      <a:pPr algn="just" rtl="0" fontAlgn="t">
                        <a:spcBef>
                          <a:spcPts val="0"/>
                        </a:spcBef>
                        <a:spcAft>
                          <a:spcPts val="0"/>
                        </a:spcAft>
                      </a:pPr>
                      <a:r>
                        <a:rPr lang="nb-NO" sz="1800" b="0" i="0" u="none" strike="noStrike">
                          <a:solidFill>
                            <a:srgbClr val="000000"/>
                          </a:solidFill>
                          <a:effectLst/>
                          <a:latin typeface="Calibri" charset="0"/>
                        </a:rPr>
                        <a:t>1.5 </a:t>
                      </a:r>
                      <a:endParaRPr lang="nb-NO"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Language was a barrier </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3807">
                <a:tc>
                  <a:txBody>
                    <a:bodyPr/>
                    <a:lstStyle/>
                    <a:p>
                      <a:pPr algn="just" rtl="0" fontAlgn="t">
                        <a:spcBef>
                          <a:spcPts val="0"/>
                        </a:spcBef>
                        <a:spcAft>
                          <a:spcPts val="0"/>
                        </a:spcAft>
                      </a:pPr>
                      <a:r>
                        <a:rPr lang="nb-NO" sz="1800" b="0" i="0" u="none" strike="noStrike">
                          <a:solidFill>
                            <a:srgbClr val="000000"/>
                          </a:solidFill>
                          <a:effectLst/>
                          <a:latin typeface="Calibri" charset="0"/>
                        </a:rPr>
                        <a:t>1.6 </a:t>
                      </a:r>
                      <a:endParaRPr lang="nb-NO"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Culture was a barrier </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3807">
                <a:tc>
                  <a:txBody>
                    <a:bodyPr/>
                    <a:lstStyle/>
                    <a:p>
                      <a:pPr algn="just" rtl="0" fontAlgn="t">
                        <a:spcBef>
                          <a:spcPts val="0"/>
                        </a:spcBef>
                        <a:spcAft>
                          <a:spcPts val="0"/>
                        </a:spcAft>
                      </a:pPr>
                      <a:r>
                        <a:rPr lang="nb-NO" sz="1800" b="0" i="0" u="none" strike="noStrike">
                          <a:solidFill>
                            <a:srgbClr val="000000"/>
                          </a:solidFill>
                          <a:effectLst/>
                          <a:latin typeface="Calibri" charset="0"/>
                        </a:rPr>
                        <a:t>1.7</a:t>
                      </a:r>
                      <a:endParaRPr lang="nb-NO"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800" b="0" i="0" u="none" strike="noStrike">
                          <a:solidFill>
                            <a:srgbClr val="000000"/>
                          </a:solidFill>
                          <a:effectLst/>
                          <a:latin typeface="Calibri" charset="0"/>
                        </a:rPr>
                        <a:t>Organization of the workshop was effect </a:t>
                      </a: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a:effectLst/>
                        </a:rPr>
                        <a:t/>
                      </a:r>
                      <a:br>
                        <a:rPr lang="en-US" sz="1800">
                          <a:effectLst/>
                        </a:rPr>
                      </a:br>
                      <a:endParaRPr lang="en-US" sz="180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800" dirty="0">
                          <a:effectLst/>
                        </a:rPr>
                        <a:t/>
                      </a:r>
                      <a:br>
                        <a:rPr lang="en-US" sz="1800" dirty="0">
                          <a:effectLst/>
                        </a:rPr>
                      </a:br>
                      <a:endParaRPr lang="en-US" sz="1800" dirty="0">
                        <a:effectLst/>
                      </a:endParaRPr>
                    </a:p>
                  </a:txBody>
                  <a:tcPr marL="63182" marR="63182" marT="39558" marB="39558">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9" name="Rectangle 1"/>
          <p:cNvSpPr>
            <a:spLocks noChangeArrowheads="1"/>
          </p:cNvSpPr>
          <p:nvPr/>
        </p:nvSpPr>
        <p:spPr bwMode="auto">
          <a:xfrm>
            <a:off x="-1038639" y="-186898"/>
            <a:ext cx="109037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x-none" altLang="x-none" sz="1800" b="0" i="0" u="none" strike="noStrike" cap="none" normalizeH="0" baseline="0">
                <a:ln>
                  <a:noFill/>
                </a:ln>
                <a:solidFill>
                  <a:schemeClr val="tx1"/>
                </a:solidFill>
                <a:effectLst/>
                <a:latin typeface="Arial" charset="0"/>
              </a:rPr>
              <a:t/>
            </a:r>
            <a:br>
              <a:rPr kumimoji="0" lang="x-none" altLang="x-none" sz="1800" b="0" i="0" u="none" strike="noStrike" cap="none" normalizeH="0" baseline="0">
                <a:ln>
                  <a:noFill/>
                </a:ln>
                <a:solidFill>
                  <a:schemeClr val="tx1"/>
                </a:solidFill>
                <a:effectLst/>
                <a:latin typeface="Arial" charset="0"/>
              </a:rPr>
            </a:br>
            <a:endParaRPr kumimoji="0" lang="x-none" altLang="x-none" sz="1800" b="0"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143000"/>
            <a:ext cx="8362950" cy="829113"/>
          </a:xfrm>
        </p:spPr>
        <p:txBody>
          <a:bodyPr>
            <a:noAutofit/>
          </a:bodyPr>
          <a:lstStyle/>
          <a:p>
            <a:pPr algn="ctr"/>
            <a:r>
              <a:rPr lang="en-GB" sz="2800" b="1" dirty="0" smtClean="0"/>
              <a:t>EU collective </a:t>
            </a:r>
            <a:r>
              <a:rPr lang="en-GB" sz="2800" b="1" dirty="0"/>
              <a:t>f</a:t>
            </a:r>
            <a:r>
              <a:rPr lang="en-GB" sz="2800" b="1" dirty="0" smtClean="0"/>
              <a:t>eedback on ASU, HU, &amp; AU</a:t>
            </a:r>
            <a:r>
              <a:rPr lang="en-GB" sz="2800" b="1" dirty="0"/>
              <a:t/>
            </a:r>
            <a:br>
              <a:rPr lang="en-GB" sz="2800" b="1" dirty="0"/>
            </a:br>
            <a:endParaRPr lang="en-US" sz="2800" b="1"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graphicFrame>
        <p:nvGraphicFramePr>
          <p:cNvPr id="9" name="Content Placeholder 8"/>
          <p:cNvGraphicFramePr>
            <a:graphicFrameLocks noGrp="1"/>
          </p:cNvGraphicFramePr>
          <p:nvPr>
            <p:ph idx="1"/>
            <p:extLst>
              <p:ext uri="{D42A27DB-BD31-4B8C-83A1-F6EECF244321}">
                <p14:modId xmlns:p14="http://schemas.microsoft.com/office/powerpoint/2010/main" val="242977215"/>
              </p:ext>
            </p:extLst>
          </p:nvPr>
        </p:nvGraphicFramePr>
        <p:xfrm>
          <a:off x="304799" y="1566000"/>
          <a:ext cx="9648000" cy="529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51062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838200"/>
            <a:ext cx="8362950" cy="829113"/>
          </a:xfrm>
        </p:spPr>
        <p:txBody>
          <a:bodyPr>
            <a:noAutofit/>
          </a:bodyPr>
          <a:lstStyle/>
          <a:p>
            <a:pPr algn="ctr"/>
            <a:r>
              <a:rPr lang="en-GB" sz="2800" b="1" dirty="0" smtClean="0"/>
              <a:t>ML feedback on HU workshop</a:t>
            </a:r>
            <a:endParaRPr lang="en-US" sz="2800" b="1"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graphicFrame>
        <p:nvGraphicFramePr>
          <p:cNvPr id="7" name="Content Placeholder 6"/>
          <p:cNvGraphicFramePr>
            <a:graphicFrameLocks noGrp="1"/>
          </p:cNvGraphicFramePr>
          <p:nvPr>
            <p:ph idx="1"/>
            <p:extLst>
              <p:ext uri="{D42A27DB-BD31-4B8C-83A1-F6EECF244321}">
                <p14:modId xmlns:p14="http://schemas.microsoft.com/office/powerpoint/2010/main" val="2017211286"/>
              </p:ext>
            </p:extLst>
          </p:nvPr>
        </p:nvGraphicFramePr>
        <p:xfrm>
          <a:off x="628650" y="1447800"/>
          <a:ext cx="8104320" cy="53978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246948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76400"/>
            <a:ext cx="8134350" cy="4800600"/>
          </a:xfrm>
        </p:spPr>
        <p:txBody>
          <a:bodyPr>
            <a:noAutofit/>
          </a:bodyPr>
          <a:lstStyle/>
          <a:p>
            <a:endParaRPr lang="en-US" sz="2400" dirty="0"/>
          </a:p>
          <a:p>
            <a:endParaRPr lang="en-US" sz="2400" dirty="0"/>
          </a:p>
          <a:p>
            <a:pPr marL="0" lvl="0" indent="0" algn="ctr">
              <a:buNone/>
            </a:pPr>
            <a:r>
              <a:rPr lang="en-US" sz="3200" b="1" dirty="0"/>
              <a:t>EU partners feedback on </a:t>
            </a:r>
            <a:r>
              <a:rPr lang="en-US" sz="3200" b="1" dirty="0" smtClean="0"/>
              <a:t>ASU workshop</a:t>
            </a:r>
            <a:endParaRPr lang="en-US" sz="3200" b="1" dirty="0"/>
          </a:p>
          <a:p>
            <a:pPr marL="0" lvl="0" indent="0" algn="ctr">
              <a:buNone/>
            </a:pPr>
            <a:r>
              <a:rPr lang="en-US" dirty="0" smtClean="0"/>
              <a:t>2- 3</a:t>
            </a:r>
            <a:r>
              <a:rPr lang="en-US" baseline="30000" dirty="0" smtClean="0"/>
              <a:t>rd</a:t>
            </a:r>
            <a:r>
              <a:rPr lang="en-US" dirty="0" smtClean="0"/>
              <a:t>  </a:t>
            </a:r>
            <a:r>
              <a:rPr lang="en-US" dirty="0"/>
              <a:t>April 2017 </a:t>
            </a:r>
          </a:p>
          <a:p>
            <a:pPr marL="0" lvl="0" indent="0" algn="ctr">
              <a:buNone/>
            </a:pPr>
            <a:endParaRPr lang="en-US" b="1" dirty="0"/>
          </a:p>
          <a:p>
            <a:pPr marL="0" lvl="0" indent="0">
              <a:buNone/>
            </a:pPr>
            <a:r>
              <a:rPr lang="en-US" dirty="0" smtClean="0"/>
              <a:t>Orla </a:t>
            </a:r>
            <a:r>
              <a:rPr lang="en-US" dirty="0" err="1" smtClean="0"/>
              <a:t>Mccormek</a:t>
            </a:r>
            <a:r>
              <a:rPr lang="en-US" dirty="0" smtClean="0"/>
              <a:t> (</a:t>
            </a:r>
            <a:r>
              <a:rPr lang="en-US" dirty="0" err="1" smtClean="0"/>
              <a:t>ULim</a:t>
            </a:r>
            <a:r>
              <a:rPr lang="en-US" dirty="0"/>
              <a:t>) </a:t>
            </a:r>
          </a:p>
          <a:p>
            <a:pPr marL="0" lvl="0" indent="0">
              <a:buNone/>
            </a:pPr>
            <a:r>
              <a:rPr lang="en-US" dirty="0"/>
              <a:t>Susan Forsythe (</a:t>
            </a:r>
            <a:r>
              <a:rPr lang="en-US" dirty="0" err="1"/>
              <a:t>ULeics</a:t>
            </a:r>
            <a:r>
              <a:rPr lang="en-US" dirty="0"/>
              <a:t>) </a:t>
            </a:r>
            <a:endParaRPr lang="en-US" dirty="0" smtClean="0"/>
          </a:p>
          <a:p>
            <a:pPr marL="0" lvl="0" indent="0">
              <a:buNone/>
            </a:pPr>
            <a:r>
              <a:rPr lang="en-US" dirty="0" err="1" smtClean="0"/>
              <a:t>Malak</a:t>
            </a:r>
            <a:r>
              <a:rPr lang="en-US" dirty="0" smtClean="0"/>
              <a:t> </a:t>
            </a:r>
            <a:r>
              <a:rPr lang="en-US" dirty="0" err="1" smtClean="0"/>
              <a:t>Zaalouk</a:t>
            </a:r>
            <a:r>
              <a:rPr lang="en-US" dirty="0" smtClean="0"/>
              <a:t> (AUC)</a:t>
            </a:r>
            <a:endParaRPr lang="en-US" dirty="0"/>
          </a:p>
          <a:p>
            <a:pPr marL="0" lvl="0" indent="0" algn="ctr">
              <a:buNone/>
            </a:pPr>
            <a:endParaRPr lang="en-US" sz="3200" b="1" dirty="0" smtClean="0"/>
          </a:p>
          <a:p>
            <a:pPr marL="0" lvl="0" indent="0" algn="ctr">
              <a:buNone/>
            </a:pPr>
            <a:endParaRPr lang="en-US" sz="3200" b="1" dirty="0"/>
          </a:p>
          <a:p>
            <a:pPr marL="0" lvl="0" indent="0" algn="ctr">
              <a:buNone/>
            </a:pPr>
            <a:r>
              <a:rPr lang="en-US" sz="3200" b="1" dirty="0"/>
              <a:t/>
            </a:r>
            <a:br>
              <a:rPr lang="en-US" sz="3200" b="1" dirty="0"/>
            </a:br>
            <a:r>
              <a:rPr lang="en-US" sz="3200" b="1" dirty="0"/>
              <a:t/>
            </a:r>
            <a:br>
              <a:rPr lang="en-US" sz="3200" b="1" dirty="0"/>
            </a:br>
            <a:endParaRPr lang="en-US" sz="3200" u="sng"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Title 5"/>
          <p:cNvSpPr>
            <a:spLocks noGrp="1"/>
          </p:cNvSpPr>
          <p:nvPr>
            <p:ph type="title"/>
          </p:nvPr>
        </p:nvSpPr>
        <p:spPr/>
        <p:txBody>
          <a:bodyPr/>
          <a:lstStyle/>
          <a:p>
            <a:endParaRPr lang="en-US"/>
          </a:p>
        </p:txBody>
      </p:sp>
    </p:spTree>
    <p:extLst>
      <p:ext uri="{BB962C8B-B14F-4D97-AF65-F5344CB8AC3E}">
        <p14:creationId xmlns:p14="http://schemas.microsoft.com/office/powerpoint/2010/main" val="2056776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US" sz="2800" b="1" dirty="0" smtClean="0"/>
              <a:t>EU partners feedback on ASU workshop</a:t>
            </a:r>
            <a:br>
              <a:rPr lang="en-US" sz="2800" b="1" dirty="0" smtClean="0"/>
            </a:br>
            <a:r>
              <a:rPr lang="en-US" sz="2800" b="1" dirty="0"/>
              <a:t/>
            </a:r>
            <a:br>
              <a:rPr lang="en-US" sz="2800" b="1" dirty="0"/>
            </a:br>
            <a:endParaRPr lang="en-US" sz="2800" dirty="0"/>
          </a:p>
        </p:txBody>
      </p:sp>
      <p:sp>
        <p:nvSpPr>
          <p:cNvPr id="3" name="Content Placeholder 2"/>
          <p:cNvSpPr>
            <a:spLocks noGrp="1"/>
          </p:cNvSpPr>
          <p:nvPr>
            <p:ph idx="1"/>
          </p:nvPr>
        </p:nvSpPr>
        <p:spPr>
          <a:xfrm>
            <a:off x="381000" y="1676400"/>
            <a:ext cx="8134350" cy="4800600"/>
          </a:xfrm>
        </p:spPr>
        <p:txBody>
          <a:bodyPr>
            <a:noAutofit/>
          </a:bodyPr>
          <a:lstStyle/>
          <a:p>
            <a:pPr marL="0" lvl="0" indent="0">
              <a:buNone/>
            </a:pPr>
            <a:r>
              <a:rPr lang="en-US" b="1" dirty="0">
                <a:solidFill>
                  <a:srgbClr val="FF0000"/>
                </a:solidFill>
              </a:rPr>
              <a:t>Other points you would like to give feedback on</a:t>
            </a:r>
            <a:endParaRPr lang="en-US" dirty="0" smtClean="0">
              <a:solidFill>
                <a:srgbClr val="FF0000"/>
              </a:solidFill>
            </a:endParaRPr>
          </a:p>
          <a:p>
            <a:pPr lvl="0"/>
            <a:endParaRPr lang="en-US" sz="2400" dirty="0"/>
          </a:p>
          <a:p>
            <a:pPr lvl="0"/>
            <a:r>
              <a:rPr lang="en-US" sz="2400" dirty="0" smtClean="0"/>
              <a:t>Group </a:t>
            </a:r>
            <a:r>
              <a:rPr lang="en-US" sz="2400" dirty="0"/>
              <a:t>members were very </a:t>
            </a:r>
            <a:r>
              <a:rPr lang="en-US" sz="2400" u="sng" dirty="0"/>
              <a:t>engaged</a:t>
            </a:r>
            <a:r>
              <a:rPr lang="en-US" sz="2400" dirty="0"/>
              <a:t>, </a:t>
            </a:r>
            <a:r>
              <a:rPr lang="en-US" sz="2400" u="sng" dirty="0"/>
              <a:t>energetic</a:t>
            </a:r>
            <a:r>
              <a:rPr lang="en-US" sz="2400" dirty="0"/>
              <a:t>, </a:t>
            </a:r>
            <a:r>
              <a:rPr lang="en-US" sz="2400" u="sng" dirty="0"/>
              <a:t>interested </a:t>
            </a:r>
            <a:r>
              <a:rPr lang="en-US" sz="2400" dirty="0"/>
              <a:t>and</a:t>
            </a:r>
            <a:r>
              <a:rPr lang="en-US" sz="2400" u="sng" dirty="0"/>
              <a:t> </a:t>
            </a:r>
            <a:r>
              <a:rPr lang="en-US" sz="2400" dirty="0"/>
              <a:t>were forthcoming with their views and opinions. The workshop </a:t>
            </a:r>
            <a:r>
              <a:rPr lang="en-US" sz="2400" u="sng" dirty="0"/>
              <a:t>was well organized. </a:t>
            </a:r>
            <a:endParaRPr lang="en-US" sz="2400" u="sng" dirty="0" smtClean="0"/>
          </a:p>
          <a:p>
            <a:pPr lvl="0"/>
            <a:endParaRPr lang="en-US" sz="2400" u="sng" dirty="0"/>
          </a:p>
          <a:p>
            <a:pPr lvl="0">
              <a:lnSpc>
                <a:spcPct val="100000"/>
              </a:lnSpc>
            </a:pPr>
            <a:r>
              <a:rPr lang="en-US" sz="2400" u="sng" dirty="0"/>
              <a:t>Language</a:t>
            </a:r>
            <a:r>
              <a:rPr lang="en-US" sz="2400" dirty="0"/>
              <a:t>, in some cases, was an issue. It wasn’t always clear to us who spoke English and who didn’t. </a:t>
            </a:r>
            <a:endParaRPr lang="en-US" sz="2400" dirty="0" smtClean="0"/>
          </a:p>
          <a:p>
            <a:pPr marL="0" lvl="0" indent="0">
              <a:lnSpc>
                <a:spcPct val="100000"/>
              </a:lnSpc>
              <a:buNone/>
            </a:pPr>
            <a:r>
              <a:rPr lang="en-US" sz="2400" dirty="0"/>
              <a:t> </a:t>
            </a:r>
            <a:r>
              <a:rPr lang="en-US" sz="2400" dirty="0" smtClean="0"/>
              <a:t>  </a:t>
            </a:r>
            <a:endParaRPr lang="en-US" sz="2200" b="1"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9510629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3659</TotalTime>
  <Words>2239</Words>
  <Application>Microsoft Office PowerPoint</Application>
  <PresentationFormat>On-screen Show (4:3)</PresentationFormat>
  <Paragraphs>322</Paragraphs>
  <Slides>42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Calibri Light</vt:lpstr>
      <vt:lpstr>Times New Roman</vt:lpstr>
      <vt:lpstr>Office Theme</vt:lpstr>
      <vt:lpstr>  School and University Partnership for Peer Communities of Learners  (SUP4PCL)   </vt:lpstr>
      <vt:lpstr>PowerPoint Presentation</vt:lpstr>
      <vt:lpstr>       Session two:  Taking stock on WP 1.2    </vt:lpstr>
      <vt:lpstr>  EU partners          EG Partners</vt:lpstr>
      <vt:lpstr>Feedback on the EG April workshops</vt:lpstr>
      <vt:lpstr>EU collective feedback on ASU, HU, &amp; AU </vt:lpstr>
      <vt:lpstr>ML feedback on HU workshop</vt:lpstr>
      <vt:lpstr>PowerPoint Presentation</vt:lpstr>
      <vt:lpstr>EU partners feedback on ASU workshop  </vt:lpstr>
      <vt:lpstr>EU partners feedback on ASU workshop  </vt:lpstr>
      <vt:lpstr>EU partners feedback on ASU workshop  </vt:lpstr>
      <vt:lpstr>EU partners feedback on ASU workshop  </vt:lpstr>
      <vt:lpstr>EU partners feedback on ASU workshop  </vt:lpstr>
      <vt:lpstr>EU partners feedback on ASU workshop  </vt:lpstr>
      <vt:lpstr>EU partners feedback on ASU workshop  </vt:lpstr>
      <vt:lpstr>EU partners feedback on ASU workshop  </vt:lpstr>
      <vt:lpstr>PowerPoint Presentation</vt:lpstr>
      <vt:lpstr>EU partners feedback on HU workshop  </vt:lpstr>
      <vt:lpstr>EU partners feedback on HU workshop  </vt:lpstr>
      <vt:lpstr>EU partners feedback on HU workshop  </vt:lpstr>
      <vt:lpstr>EU partners feedback on HU workshop  </vt:lpstr>
      <vt:lpstr>EU partners feedback on HU workshop  </vt:lpstr>
      <vt:lpstr>EU partners feedback on HU workshop  </vt:lpstr>
      <vt:lpstr>PowerPoint Presentation</vt:lpstr>
      <vt:lpstr>MLU feedback on HU workshop  </vt:lpstr>
      <vt:lpstr>MLU feedback on HU workshop   </vt:lpstr>
      <vt:lpstr>MLU feedback on HU workshop   </vt:lpstr>
      <vt:lpstr>MLU feedback on HU workshop</vt:lpstr>
      <vt:lpstr>MLU feedback on HU workshop   </vt:lpstr>
      <vt:lpstr>MLU feedback on HU workshop   </vt:lpstr>
      <vt:lpstr>PowerPoint Presentation</vt:lpstr>
      <vt:lpstr>EU partners feedback on AU workshop  </vt:lpstr>
      <vt:lpstr>EU partners feedback on AU workshop  </vt:lpstr>
      <vt:lpstr>EU partners feedback on AU workshop  </vt:lpstr>
      <vt:lpstr>EU partners feedback on AU workshop   </vt:lpstr>
      <vt:lpstr>EU partners feedback on AU workshop   </vt:lpstr>
      <vt:lpstr>EU partners feedback on AU workshop   </vt:lpstr>
      <vt:lpstr>EU partners feedback on AU workshop</vt:lpstr>
      <vt:lpstr>EU partners feedback on AU workshop   </vt:lpstr>
      <vt:lpstr>EU partners feedback on AU workshop  </vt:lpstr>
      <vt:lpstr>Travel Plans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centra</cp:lastModifiedBy>
  <cp:revision>246</cp:revision>
  <cp:lastPrinted>2017-02-10T18:55:34Z</cp:lastPrinted>
  <dcterms:created xsi:type="dcterms:W3CDTF">2006-08-16T00:00:00Z</dcterms:created>
  <dcterms:modified xsi:type="dcterms:W3CDTF">2017-05-11T12:19:24Z</dcterms:modified>
</cp:coreProperties>
</file>