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1" r:id="rId2"/>
    <p:sldId id="356" r:id="rId3"/>
    <p:sldId id="384" r:id="rId4"/>
    <p:sldId id="385" r:id="rId5"/>
    <p:sldId id="386" r:id="rId6"/>
    <p:sldId id="311" r:id="rId7"/>
  </p:sldIdLst>
  <p:sldSz cx="9144000" cy="6858000" type="screen4x3"/>
  <p:notesSz cx="6858000" cy="9947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0E31F4-1055-4422-8B21-58EE98B8CE09}" type="datetimeFigureOut">
              <a:rPr lang="en-GB"/>
              <a:pPr>
                <a:defRPr/>
              </a:pPr>
              <a:t>26/06/2018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11D8540-E367-4EC7-AFEE-AB6B6C6A4526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0099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44E69F-CFB9-483A-9862-DD03B024FA25}" type="datetimeFigureOut">
              <a:rPr lang="en-GB"/>
              <a:pPr>
                <a:defRPr/>
              </a:pPr>
              <a:t>26/06/2018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7571B1ED-1533-4A89-8B17-9A36FEEB2FCD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214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75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/>
              <a:t>انقر لتحرير نمط العنوان الرئيسي</a:t>
            </a:r>
          </a:p>
        </p:txBody>
      </p:sp>
      <p:sp>
        <p:nvSpPr>
          <p:cNvPr id="275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ar-SA" noProof="0"/>
              <a:t>انقر لتحرير نمط العنوان الثانوي الرئيسي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  <a:cs typeface="Arial" panose="020B0604020202020204" pitchFamily="34" charset="0"/>
              </a:defRPr>
            </a:lvl1pPr>
          </a:lstStyle>
          <a:p>
            <a:fld id="{0098E8BC-DD2F-4467-8B0F-77DD495469F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50422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BB9B62E6-4A92-493C-BAEE-499736667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09575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AE1191F0-1DBE-4B6E-957C-6F6B13C1EC1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3790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329F57A5-A538-4B20-9331-EF1C62904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5676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59D68000-70E2-446E-A3CE-8EB6FAC9A8A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14130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22C90B7-4323-4143-A411-93623844D37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94586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6155206-BD53-499A-8361-053CEBB8161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91136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67D3696B-C661-4B89-9131-C46C7351EC6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9189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30F8739-AC9A-4966-A57A-73BA2A6F78B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6273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570C94B-96FD-40A1-8470-79FF98D0197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52075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FC096DA-990D-4353-BF50-03DB19D7950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69243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DE0AF59-E307-4BA9-9E30-CC6908C2480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3693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274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4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274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fld id="{66451F0F-D244-4533-ADB7-04D28C6BEA3C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transition spd="med"/>
  <p:hf hd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ChangeArrowheads="1"/>
          </p:cNvSpPr>
          <p:nvPr/>
        </p:nvSpPr>
        <p:spPr bwMode="auto">
          <a:xfrm>
            <a:off x="685800" y="1700808"/>
            <a:ext cx="7570291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School and University Partnership for Peer Communities of Learners</a:t>
            </a:r>
            <a:r>
              <a:rPr lang="en-US" alt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ar-EG" alt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)</a:t>
            </a:r>
            <a:r>
              <a:rPr lang="en-GB" alt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SUP4PCL</a:t>
            </a:r>
            <a:r>
              <a:rPr lang="ar-EG" alt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(</a:t>
            </a:r>
            <a:endParaRPr lang="en-GB" altLang="en-US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ar-EG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</a:rPr>
              <a:t>الشراكة بين </a:t>
            </a:r>
            <a:r>
              <a:rPr lang="ar-EG" sz="2400" b="1" dirty="0">
                <a:solidFill>
                  <a:srgbClr val="333399">
                    <a:lumMod val="75000"/>
                  </a:srgbClr>
                </a:solidFill>
                <a:ea typeface="Calibri" panose="020F0502020204030204" pitchFamily="34" charset="0"/>
              </a:rPr>
              <a:t>المدرسة و</a:t>
            </a:r>
            <a:r>
              <a:rPr lang="ar-EG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</a:rPr>
              <a:t>الجامعة لبناء مجتمعات الأقران من المتعلمين</a:t>
            </a:r>
            <a:endParaRPr lang="en-GB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pPr algn="ctr" eaLnBrk="1" hangingPunct="1"/>
            <a:endParaRPr lang="ar-EG" altLang="en-US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Project Number : 573660-EPP-1-2016-1-EG-EPPKA2-CBHE-JP (2016-2516/001-001</a:t>
            </a:r>
            <a:r>
              <a:rPr lang="en-US" altLang="en-US" sz="1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 eaLnBrk="1" hangingPunct="1"/>
            <a:endParaRPr lang="en-US" altLang="en-US" sz="1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1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Progress Reporting on AU Schools’ Clustering</a:t>
            </a:r>
          </a:p>
          <a:p>
            <a:pPr algn="ctr" eaLnBrk="1" hangingPunct="1"/>
            <a:endParaRPr lang="en-US" altLang="en-US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1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Alexandria</a:t>
            </a: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Local Fifth Management Meeting </a:t>
            </a: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26</a:t>
            </a:r>
            <a:r>
              <a:rPr lang="en-US" altLang="en-US" sz="1600" b="1" baseline="30000" dirty="0">
                <a:solidFill>
                  <a:srgbClr val="00206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June, 2018</a:t>
            </a:r>
          </a:p>
          <a:p>
            <a:pPr algn="ctr" eaLnBrk="1" hangingPunct="1"/>
            <a:endParaRPr lang="ar-EG" altLang="en-US" sz="1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1763713" y="4539605"/>
            <a:ext cx="56880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pic>
        <p:nvPicPr>
          <p:cNvPr id="14340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34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8725800F-12F9-4428-A869-A078FC0BB6F5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1</a:t>
            </a:fld>
            <a:endParaRPr lang="en-US" altLang="en-US" dirty="0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93725"/>
            <a:ext cx="2239963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87595"/>
            <a:ext cx="7793037" cy="848691"/>
          </a:xfrm>
        </p:spPr>
        <p:txBody>
          <a:bodyPr/>
          <a:lstStyle/>
          <a:p>
            <a:pPr lvl="0" rtl="0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  <a:t/>
            </a:r>
            <a:b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</a:br>
            <a: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</a:br>
            <a:r>
              <a:rPr lang="en-GB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AU Schools’ Clustering</a:t>
            </a:r>
            <a:br>
              <a:rPr lang="en-GB" sz="28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GB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Requirements</a:t>
            </a:r>
            <a:r>
              <a:rPr lang="en-US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endParaRPr lang="en-US" sz="3200" dirty="0"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444795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Intensive work with schools to:</a:t>
            </a:r>
          </a:p>
          <a:p>
            <a:pPr marL="457200" lvl="0" indent="-457200" algn="l" rtl="0">
              <a:buClr>
                <a:srgbClr val="3333CC"/>
              </a:buClr>
              <a:buAutoNum type="arabicPeriod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Equip mentors with the knowledge, skills &amp; attitudes needed</a:t>
            </a:r>
          </a:p>
          <a:p>
            <a:pPr marL="457200" lvl="0" indent="-457200" algn="l" rtl="0">
              <a:buClr>
                <a:srgbClr val="3333CC"/>
              </a:buClr>
              <a:buAutoNum type="arabicPeriod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Support mentors inside their schools</a:t>
            </a:r>
          </a:p>
          <a:p>
            <a:pPr marL="457200" lvl="0" indent="-457200" algn="l" rtl="0">
              <a:buClr>
                <a:srgbClr val="3333CC"/>
              </a:buClr>
              <a:buAutoNum type="arabicPeriod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Train teachers &amp; empower schools to become leading PD schools</a:t>
            </a:r>
          </a:p>
          <a:p>
            <a:pPr marL="457200" lvl="0" indent="-457200" algn="l" rtl="0">
              <a:buClr>
                <a:srgbClr val="3333CC"/>
              </a:buClr>
              <a:buAutoNum type="arabicPeriod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Support the schools quality assurance units</a:t>
            </a: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4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rgbClr val="1C1C1C">
                    <a:lumMod val="50000"/>
                    <a:lumOff val="50000"/>
                  </a:srgbClr>
                </a:solidFill>
              </a:rPr>
              <a:t>SUP4PCL , AU</a:t>
            </a:r>
            <a:endParaRPr lang="en-US" dirty="0">
              <a:solidFill>
                <a:srgbClr val="1C1C1C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32E30520-14CB-47DE-BB31-20996F6FBB34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2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150423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70044"/>
            <a:ext cx="7793037" cy="862280"/>
          </a:xfrm>
        </p:spPr>
        <p:txBody>
          <a:bodyPr/>
          <a:lstStyle/>
          <a:p>
            <a:pPr lvl="0" algn="ctr" rtl="0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  <a:t/>
            </a:r>
            <a:b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</a:br>
            <a: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</a:br>
            <a:r>
              <a:rPr lang="en-GB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AU Actions</a:t>
            </a:r>
            <a:br>
              <a:rPr lang="en-GB" sz="28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endParaRPr lang="en-US" sz="3200" dirty="0"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276872"/>
            <a:ext cx="7772400" cy="3240360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Preparing a training programme based on project’s themes and overarching aims &amp; schools’ specific needs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Assigning roles and responsibilities to team members for material development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Initiating communications with schools to agree on a work plan during July- September 2018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333399">
                    <a:lumMod val="75000"/>
                  </a:srgbClr>
                </a:solidFill>
                <a:latin typeface="Calibri" panose="020F0502020204030204" pitchFamily="34" charset="0"/>
              </a:rPr>
              <a:t>Initiating communication with the Directorate in Alexandria to get clearances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GB" sz="2400" dirty="0">
              <a:solidFill>
                <a:srgbClr val="333399">
                  <a:lumMod val="75000"/>
                </a:srgbClr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4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12633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  <a:t/>
            </a:r>
            <a:b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</a:br>
            <a: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</a:br>
            <a:endParaRPr lang="en-US" sz="3200" dirty="0"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86C9695-2515-41A7-A717-71BF4DC1A0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628800"/>
            <a:ext cx="7920880" cy="4657700"/>
          </a:xfrm>
          <a:prstGeom prst="rect">
            <a:avLst/>
          </a:prstGeom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201428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235" y="928687"/>
            <a:ext cx="7793037" cy="862280"/>
          </a:xfrm>
        </p:spPr>
        <p:txBody>
          <a:bodyPr/>
          <a:lstStyle/>
          <a:p>
            <a:pPr lvl="0" algn="ctr" rtl="0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  <a:t/>
            </a:r>
            <a:b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</a:br>
            <a: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</a:br>
            <a:r>
              <a:rPr lang="en-GB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Next Steps</a:t>
            </a:r>
            <a:endParaRPr lang="en-US" sz="3200" dirty="0"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148154"/>
            <a:ext cx="7772400" cy="364362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Setting plans for involving supervisors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Using incentives for teachers and schools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Brainstorming ideas for effective clustering techniques / models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Handling challenges (e.g. </a:t>
            </a:r>
            <a:r>
              <a:rPr lang="en-GB" sz="2400" dirty="0" err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Nabawya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 Moussa school)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76566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 txBox="1">
            <a:spLocks/>
          </p:cNvSpPr>
          <p:nvPr/>
        </p:nvSpPr>
        <p:spPr>
          <a:xfrm>
            <a:off x="684213" y="1916113"/>
            <a:ext cx="7775575" cy="41052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sz="1400" b="1" kern="0" dirty="0">
              <a:solidFill>
                <a:srgbClr val="002060"/>
              </a:solidFill>
              <a:ea typeface="Calibri"/>
            </a:endParaRPr>
          </a:p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en-US" sz="4000" i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Thank You</a:t>
            </a:r>
          </a:p>
          <a:p>
            <a:pPr marL="0" indent="0" algn="l" rtl="0">
              <a:buClr>
                <a:srgbClr val="3333CC"/>
              </a:buClr>
              <a:buNone/>
              <a:defRPr/>
            </a:pPr>
            <a:endParaRPr lang="en-US" sz="2400" b="1" kern="0" dirty="0">
              <a:solidFill>
                <a:srgbClr val="002060"/>
              </a:solidFill>
              <a:latin typeface="Calibri" panose="020F0502020204030204" pitchFamily="34" charset="0"/>
              <a:ea typeface="Calibri"/>
            </a:endParaRP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7776C7A1-65E7-492A-BC69-324232C937FF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6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686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lnDef>
    <a:txDef>
      <a:spPr bwMode="gray">
        <a:noFill/>
        <a:ln w="9525" algn="ctr">
          <a:noFill/>
          <a:miter lim="800000"/>
          <a:headEnd/>
          <a:tailEnd/>
        </a:ln>
      </a:spPr>
      <a:bodyPr wrap="square">
        <a:spAutoFit/>
      </a:bodyPr>
      <a:lstStyle>
        <a:defPPr algn="ctr" eaLnBrk="0" hangingPunct="0">
          <a:spcBef>
            <a:spcPts val="1000"/>
          </a:spcBef>
          <a:defRPr sz="2400" b="1" dirty="0" smtClean="0">
            <a:latin typeface="Simplified Arabic" pitchFamily="18" charset="-78"/>
            <a:ea typeface="AL-Mateen"/>
            <a:cs typeface="Simplified Arabic" pitchFamily="18" charset="-78"/>
          </a:defRPr>
        </a:defPPr>
      </a:lstStyle>
    </a:tx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2411</TotalTime>
  <Words>186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Wingdings</vt:lpstr>
      <vt:lpstr>Blends</vt:lpstr>
      <vt:lpstr>PowerPoint Presentation</vt:lpstr>
      <vt:lpstr>    AU Schools’ Clustering Requirements </vt:lpstr>
      <vt:lpstr>    AU Actions  </vt:lpstr>
      <vt:lpstr>    </vt:lpstr>
      <vt:lpstr>    Next Steps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centra</dc:creator>
  <cp:lastModifiedBy>centra</cp:lastModifiedBy>
  <cp:revision>274</cp:revision>
  <cp:lastPrinted>2016-01-19T18:11:24Z</cp:lastPrinted>
  <dcterms:created xsi:type="dcterms:W3CDTF">2006-08-16T00:00:00Z</dcterms:created>
  <dcterms:modified xsi:type="dcterms:W3CDTF">2018-06-26T05:29:11Z</dcterms:modified>
</cp:coreProperties>
</file>