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5" r:id="rId4"/>
    <p:sldId id="276" r:id="rId5"/>
    <p:sldId id="278" r:id="rId6"/>
    <p:sldId id="277" r:id="rId7"/>
    <p:sldId id="279" r:id="rId8"/>
    <p:sldId id="280" r:id="rId9"/>
    <p:sldId id="281" r:id="rId10"/>
    <p:sldId id="28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62" r:id="rId19"/>
    <p:sldId id="263" r:id="rId20"/>
    <p:sldId id="260" r:id="rId21"/>
    <p:sldId id="264" r:id="rId22"/>
    <p:sldId id="283" r:id="rId23"/>
    <p:sldId id="284" r:id="rId24"/>
    <p:sldId id="285" r:id="rId25"/>
    <p:sldId id="286" r:id="rId26"/>
    <p:sldId id="287" r:id="rId27"/>
    <p:sldId id="261" r:id="rId28"/>
    <p:sldId id="273" r:id="rId29"/>
    <p:sldId id="274" r:id="rId30"/>
    <p:sldId id="288" r:id="rId31"/>
    <p:sldId id="275" r:id="rId32"/>
    <p:sldId id="289" r:id="rId33"/>
    <p:sldId id="290" r:id="rId34"/>
    <p:sldId id="291" r:id="rId35"/>
    <p:sldId id="292" r:id="rId36"/>
    <p:sldId id="293" r:id="rId37"/>
    <p:sldId id="299" r:id="rId38"/>
    <p:sldId id="294" r:id="rId39"/>
    <p:sldId id="295" r:id="rId40"/>
    <p:sldId id="296" r:id="rId41"/>
    <p:sldId id="297" r:id="rId42"/>
    <p:sldId id="298" r:id="rId43"/>
    <p:sldId id="30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7E1E0-ECBF-4271-964F-6D385D4B9D7A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EG"/>
        </a:p>
      </dgm:t>
    </dgm:pt>
    <dgm:pt modelId="{205EC7D8-D7AF-4521-A299-E0FB46D9C5B2}">
      <dgm:prSet phldrT="[Text]" custT="1"/>
      <dgm:spPr/>
      <dgm:t>
        <a:bodyPr/>
        <a:lstStyle/>
        <a:p>
          <a:pPr rtl="1"/>
          <a:r>
            <a:rPr lang="en-US" sz="2400" b="1" dirty="0" smtClean="0">
              <a:solidFill>
                <a:schemeClr val="tx1"/>
              </a:solidFill>
            </a:rPr>
            <a:t>Leadership Style</a:t>
          </a:r>
          <a:endParaRPr lang="ar-EG" sz="2400" b="1" dirty="0">
            <a:solidFill>
              <a:schemeClr val="tx1"/>
            </a:solidFill>
          </a:endParaRPr>
        </a:p>
      </dgm:t>
    </dgm:pt>
    <dgm:pt modelId="{E6F7D7FB-E35C-49C2-B013-C56FF1D97482}" type="parTrans" cxnId="{2F85E851-10F6-4902-A81C-3F13A3E30B45}">
      <dgm:prSet/>
      <dgm:spPr/>
      <dgm:t>
        <a:bodyPr/>
        <a:lstStyle/>
        <a:p>
          <a:pPr rtl="1"/>
          <a:endParaRPr lang="ar-EG"/>
        </a:p>
      </dgm:t>
    </dgm:pt>
    <dgm:pt modelId="{F31F5899-7A8D-4CCA-B1B4-27F3D58ABDB7}" type="sibTrans" cxnId="{2F85E851-10F6-4902-A81C-3F13A3E30B45}">
      <dgm:prSet/>
      <dgm:spPr/>
      <dgm:t>
        <a:bodyPr/>
        <a:lstStyle/>
        <a:p>
          <a:pPr rtl="1"/>
          <a:endParaRPr lang="ar-EG"/>
        </a:p>
      </dgm:t>
    </dgm:pt>
    <dgm:pt modelId="{9240EB55-8D50-40D8-93B3-F483253A5FA6}">
      <dgm:prSet phldrT="[Text]" custT="1"/>
      <dgm:spPr/>
      <dgm:t>
        <a:bodyPr/>
        <a:lstStyle/>
        <a:p>
          <a:pPr rtl="1"/>
          <a:r>
            <a:rPr lang="en-US" sz="2000" b="1" dirty="0" smtClean="0">
              <a:solidFill>
                <a:schemeClr val="tx1"/>
              </a:solidFill>
            </a:rPr>
            <a:t>Mentorship</a:t>
          </a:r>
          <a:endParaRPr lang="ar-EG" sz="2000" b="1" dirty="0">
            <a:solidFill>
              <a:schemeClr val="tx1"/>
            </a:solidFill>
          </a:endParaRPr>
        </a:p>
      </dgm:t>
    </dgm:pt>
    <dgm:pt modelId="{EA6D8D18-C8BF-4F4B-AED4-BBE51D938662}" type="parTrans" cxnId="{F9A55EDA-FCD6-4E80-A050-A1F34C35E9EF}">
      <dgm:prSet/>
      <dgm:spPr/>
      <dgm:t>
        <a:bodyPr/>
        <a:lstStyle/>
        <a:p>
          <a:pPr rtl="1"/>
          <a:endParaRPr lang="ar-EG"/>
        </a:p>
      </dgm:t>
    </dgm:pt>
    <dgm:pt modelId="{256823DE-1ACC-4AC2-AF76-63077DC707B7}" type="sibTrans" cxnId="{F9A55EDA-FCD6-4E80-A050-A1F34C35E9EF}">
      <dgm:prSet/>
      <dgm:spPr/>
      <dgm:t>
        <a:bodyPr/>
        <a:lstStyle/>
        <a:p>
          <a:pPr rtl="1"/>
          <a:endParaRPr lang="ar-EG"/>
        </a:p>
      </dgm:t>
    </dgm:pt>
    <dgm:pt modelId="{D0DB2D77-E904-492A-A80C-C69A412CDF9F}">
      <dgm:prSet phldrT="[Text]" custT="1"/>
      <dgm:spPr/>
      <dgm:t>
        <a:bodyPr/>
        <a:lstStyle/>
        <a:p>
          <a:pPr rtl="1"/>
          <a:r>
            <a:rPr lang="en-US" sz="2000" b="1" dirty="0" smtClean="0">
              <a:solidFill>
                <a:schemeClr val="tx1"/>
              </a:solidFill>
            </a:rPr>
            <a:t>Organizational Culture</a:t>
          </a:r>
          <a:endParaRPr lang="ar-EG" sz="2000" b="1" dirty="0">
            <a:solidFill>
              <a:schemeClr val="tx1"/>
            </a:solidFill>
          </a:endParaRPr>
        </a:p>
      </dgm:t>
    </dgm:pt>
    <dgm:pt modelId="{6C0299E9-B0E8-406D-AD34-C042DB535EE6}" type="parTrans" cxnId="{96ED7F16-86F0-41E8-8A0D-328D4E705D55}">
      <dgm:prSet/>
      <dgm:spPr/>
      <dgm:t>
        <a:bodyPr/>
        <a:lstStyle/>
        <a:p>
          <a:pPr rtl="1"/>
          <a:endParaRPr lang="ar-EG"/>
        </a:p>
      </dgm:t>
    </dgm:pt>
    <dgm:pt modelId="{905A00D0-B357-4198-96C8-9929B0FED1E7}" type="sibTrans" cxnId="{96ED7F16-86F0-41E8-8A0D-328D4E705D55}">
      <dgm:prSet/>
      <dgm:spPr/>
      <dgm:t>
        <a:bodyPr/>
        <a:lstStyle/>
        <a:p>
          <a:pPr rtl="1"/>
          <a:endParaRPr lang="ar-EG"/>
        </a:p>
      </dgm:t>
    </dgm:pt>
    <dgm:pt modelId="{4898C764-FD84-4653-A858-27F97D8BF87E}">
      <dgm:prSet phldrT="[Text]" custT="1"/>
      <dgm:spPr/>
      <dgm:t>
        <a:bodyPr/>
        <a:lstStyle/>
        <a:p>
          <a:pPr rtl="1"/>
          <a:r>
            <a:rPr lang="en-US" sz="2800" dirty="0" smtClean="0">
              <a:solidFill>
                <a:schemeClr val="tx1"/>
              </a:solidFill>
            </a:rPr>
            <a:t>Developing PCLs</a:t>
          </a:r>
          <a:endParaRPr lang="ar-EG" sz="2800" dirty="0">
            <a:solidFill>
              <a:schemeClr val="tx1"/>
            </a:solidFill>
          </a:endParaRPr>
        </a:p>
      </dgm:t>
    </dgm:pt>
    <dgm:pt modelId="{B743AC72-6444-4AA5-97FA-E3B3935EB673}" type="parTrans" cxnId="{B57D4E2E-EC6A-49F6-AA18-01D206FE9847}">
      <dgm:prSet/>
      <dgm:spPr/>
      <dgm:t>
        <a:bodyPr/>
        <a:lstStyle/>
        <a:p>
          <a:pPr rtl="1"/>
          <a:endParaRPr lang="ar-EG"/>
        </a:p>
      </dgm:t>
    </dgm:pt>
    <dgm:pt modelId="{B68B0646-18A8-4EDF-97EB-A0C05BD1E243}" type="sibTrans" cxnId="{B57D4E2E-EC6A-49F6-AA18-01D206FE9847}">
      <dgm:prSet/>
      <dgm:spPr/>
      <dgm:t>
        <a:bodyPr/>
        <a:lstStyle/>
        <a:p>
          <a:pPr rtl="1"/>
          <a:endParaRPr lang="ar-EG"/>
        </a:p>
      </dgm:t>
    </dgm:pt>
    <dgm:pt modelId="{0801DB39-D133-4C7E-9EF4-BD8794505F15}">
      <dgm:prSet phldrT="[Text]" custT="1"/>
      <dgm:spPr/>
      <dgm:t>
        <a:bodyPr/>
        <a:lstStyle/>
        <a:p>
          <a:pPr rtl="1"/>
          <a:r>
            <a:rPr lang="en-US" sz="2000" b="1" dirty="0" smtClean="0">
              <a:solidFill>
                <a:schemeClr val="tx1"/>
              </a:solidFill>
            </a:rPr>
            <a:t>Quality Assurance Culture</a:t>
          </a:r>
          <a:endParaRPr lang="ar-EG" sz="2000" b="1" dirty="0">
            <a:solidFill>
              <a:schemeClr val="tx1"/>
            </a:solidFill>
          </a:endParaRPr>
        </a:p>
      </dgm:t>
    </dgm:pt>
    <dgm:pt modelId="{DCE3DDE5-78DC-4689-B608-F90451F6B39A}" type="parTrans" cxnId="{77EC7CE8-0BCC-4CF3-B1A2-F2626DCD4011}">
      <dgm:prSet/>
      <dgm:spPr/>
      <dgm:t>
        <a:bodyPr/>
        <a:lstStyle/>
        <a:p>
          <a:pPr rtl="1"/>
          <a:endParaRPr lang="ar-EG"/>
        </a:p>
      </dgm:t>
    </dgm:pt>
    <dgm:pt modelId="{9CD57DA1-40BC-4F6D-AB00-BB4EDB7EE858}" type="sibTrans" cxnId="{77EC7CE8-0BCC-4CF3-B1A2-F2626DCD4011}">
      <dgm:prSet/>
      <dgm:spPr/>
      <dgm:t>
        <a:bodyPr/>
        <a:lstStyle/>
        <a:p>
          <a:pPr rtl="1"/>
          <a:endParaRPr lang="ar-EG"/>
        </a:p>
      </dgm:t>
    </dgm:pt>
    <dgm:pt modelId="{901E02A8-71EA-476A-ABF6-7D92182B2096}" type="pres">
      <dgm:prSet presAssocID="{DAF7E1E0-ECBF-4271-964F-6D385D4B9D7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FC3F74D7-1646-4308-8867-476D847A52C4}" type="pres">
      <dgm:prSet presAssocID="{205EC7D8-D7AF-4521-A299-E0FB46D9C5B2}" presName="node" presStyleLbl="node1" presStyleIdx="0" presStyleCnt="5" custScaleX="167320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BA70BE0-9156-48D0-B508-6D20189593C3}" type="pres">
      <dgm:prSet presAssocID="{F31F5899-7A8D-4CCA-B1B4-27F3D58ABDB7}" presName="sibTrans" presStyleLbl="sibTrans2D1" presStyleIdx="0" presStyleCnt="5"/>
      <dgm:spPr/>
      <dgm:t>
        <a:bodyPr/>
        <a:lstStyle/>
        <a:p>
          <a:pPr rtl="1"/>
          <a:endParaRPr lang="ar-EG"/>
        </a:p>
      </dgm:t>
    </dgm:pt>
    <dgm:pt modelId="{D537DCC2-AB90-483C-BDF1-DC1A7A0121A4}" type="pres">
      <dgm:prSet presAssocID="{F31F5899-7A8D-4CCA-B1B4-27F3D58ABDB7}" presName="connectorText" presStyleLbl="sibTrans2D1" presStyleIdx="0" presStyleCnt="5"/>
      <dgm:spPr/>
      <dgm:t>
        <a:bodyPr/>
        <a:lstStyle/>
        <a:p>
          <a:pPr rtl="1"/>
          <a:endParaRPr lang="ar-EG"/>
        </a:p>
      </dgm:t>
    </dgm:pt>
    <dgm:pt modelId="{09710DD8-306F-4944-862F-52EFE50B39B0}" type="pres">
      <dgm:prSet presAssocID="{9240EB55-8D50-40D8-93B3-F483253A5FA6}" presName="node" presStyleLbl="node1" presStyleIdx="1" presStyleCnt="5" custScaleX="16957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F3F63E4-5AF6-4437-B81C-632C6B799325}" type="pres">
      <dgm:prSet presAssocID="{256823DE-1ACC-4AC2-AF76-63077DC707B7}" presName="sibTrans" presStyleLbl="sibTrans2D1" presStyleIdx="1" presStyleCnt="5"/>
      <dgm:spPr/>
      <dgm:t>
        <a:bodyPr/>
        <a:lstStyle/>
        <a:p>
          <a:pPr rtl="1"/>
          <a:endParaRPr lang="ar-EG"/>
        </a:p>
      </dgm:t>
    </dgm:pt>
    <dgm:pt modelId="{27B9D2FA-19F6-4772-865B-DF5D8D0F27B3}" type="pres">
      <dgm:prSet presAssocID="{256823DE-1ACC-4AC2-AF76-63077DC707B7}" presName="connectorText" presStyleLbl="sibTrans2D1" presStyleIdx="1" presStyleCnt="5"/>
      <dgm:spPr/>
      <dgm:t>
        <a:bodyPr/>
        <a:lstStyle/>
        <a:p>
          <a:pPr rtl="1"/>
          <a:endParaRPr lang="ar-EG"/>
        </a:p>
      </dgm:t>
    </dgm:pt>
    <dgm:pt modelId="{0B77D88B-B835-487C-8C2B-869AD4A8BF71}" type="pres">
      <dgm:prSet presAssocID="{D0DB2D77-E904-492A-A80C-C69A412CDF9F}" presName="node" presStyleLbl="node1" presStyleIdx="2" presStyleCnt="5" custScaleX="185027" custScaleY="130476" custRadScaleRad="113860" custRadScaleInc="-35661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A8532CC-38D3-4C78-819A-7A3D6B31A3AE}" type="pres">
      <dgm:prSet presAssocID="{905A00D0-B357-4198-96C8-9929B0FED1E7}" presName="sibTrans" presStyleLbl="sibTrans2D1" presStyleIdx="2" presStyleCnt="5"/>
      <dgm:spPr/>
      <dgm:t>
        <a:bodyPr/>
        <a:lstStyle/>
        <a:p>
          <a:pPr rtl="1"/>
          <a:endParaRPr lang="ar-EG"/>
        </a:p>
      </dgm:t>
    </dgm:pt>
    <dgm:pt modelId="{7419C1B2-C9E9-40BA-9AD0-5615F1373A7B}" type="pres">
      <dgm:prSet presAssocID="{905A00D0-B357-4198-96C8-9929B0FED1E7}" presName="connectorText" presStyleLbl="sibTrans2D1" presStyleIdx="2" presStyleCnt="5"/>
      <dgm:spPr/>
      <dgm:t>
        <a:bodyPr/>
        <a:lstStyle/>
        <a:p>
          <a:pPr rtl="1"/>
          <a:endParaRPr lang="ar-EG"/>
        </a:p>
      </dgm:t>
    </dgm:pt>
    <dgm:pt modelId="{F9666317-D1AE-473F-A7D6-172FBF31BBC2}" type="pres">
      <dgm:prSet presAssocID="{4898C764-FD84-4653-A858-27F97D8BF87E}" presName="node" presStyleLbl="node1" presStyleIdx="3" presStyleCnt="5" custScaleX="200393" custRadScaleRad="118625" custRadScaleInc="31341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6B22F8D-C840-4A56-B024-E77A602855ED}" type="pres">
      <dgm:prSet presAssocID="{B68B0646-18A8-4EDF-97EB-A0C05BD1E243}" presName="sibTrans" presStyleLbl="sibTrans2D1" presStyleIdx="3" presStyleCnt="5"/>
      <dgm:spPr/>
      <dgm:t>
        <a:bodyPr/>
        <a:lstStyle/>
        <a:p>
          <a:pPr rtl="1"/>
          <a:endParaRPr lang="ar-EG"/>
        </a:p>
      </dgm:t>
    </dgm:pt>
    <dgm:pt modelId="{F6DBCD60-76F4-4C46-8B5A-CF93D45C73C5}" type="pres">
      <dgm:prSet presAssocID="{B68B0646-18A8-4EDF-97EB-A0C05BD1E243}" presName="connectorText" presStyleLbl="sibTrans2D1" presStyleIdx="3" presStyleCnt="5"/>
      <dgm:spPr/>
      <dgm:t>
        <a:bodyPr/>
        <a:lstStyle/>
        <a:p>
          <a:pPr rtl="1"/>
          <a:endParaRPr lang="ar-EG"/>
        </a:p>
      </dgm:t>
    </dgm:pt>
    <dgm:pt modelId="{2D612EDD-31CB-4136-B13A-232DCC24C490}" type="pres">
      <dgm:prSet presAssocID="{0801DB39-D133-4C7E-9EF4-BD8794505F15}" presName="node" presStyleLbl="node1" presStyleIdx="4" presStyleCnt="5" custScaleX="168250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7639BDD-3833-4913-86F9-E477599C9423}" type="pres">
      <dgm:prSet presAssocID="{9CD57DA1-40BC-4F6D-AB00-BB4EDB7EE858}" presName="sibTrans" presStyleLbl="sibTrans2D1" presStyleIdx="4" presStyleCnt="5"/>
      <dgm:spPr/>
      <dgm:t>
        <a:bodyPr/>
        <a:lstStyle/>
        <a:p>
          <a:pPr rtl="1"/>
          <a:endParaRPr lang="ar-EG"/>
        </a:p>
      </dgm:t>
    </dgm:pt>
    <dgm:pt modelId="{EDBC0757-8487-4757-913C-ED851F5B99A2}" type="pres">
      <dgm:prSet presAssocID="{9CD57DA1-40BC-4F6D-AB00-BB4EDB7EE858}" presName="connectorText" presStyleLbl="sibTrans2D1" presStyleIdx="4" presStyleCnt="5"/>
      <dgm:spPr/>
      <dgm:t>
        <a:bodyPr/>
        <a:lstStyle/>
        <a:p>
          <a:pPr rtl="1"/>
          <a:endParaRPr lang="ar-EG"/>
        </a:p>
      </dgm:t>
    </dgm:pt>
  </dgm:ptLst>
  <dgm:cxnLst>
    <dgm:cxn modelId="{CC191A05-1F40-49AD-807B-37329D6A1BE2}" type="presOf" srcId="{DAF7E1E0-ECBF-4271-964F-6D385D4B9D7A}" destId="{901E02A8-71EA-476A-ABF6-7D92182B2096}" srcOrd="0" destOrd="0" presId="urn:microsoft.com/office/officeart/2005/8/layout/cycle2"/>
    <dgm:cxn modelId="{C77335F7-1002-4619-B010-35AF2C7FB2AF}" type="presOf" srcId="{D0DB2D77-E904-492A-A80C-C69A412CDF9F}" destId="{0B77D88B-B835-487C-8C2B-869AD4A8BF71}" srcOrd="0" destOrd="0" presId="urn:microsoft.com/office/officeart/2005/8/layout/cycle2"/>
    <dgm:cxn modelId="{96ED7F16-86F0-41E8-8A0D-328D4E705D55}" srcId="{DAF7E1E0-ECBF-4271-964F-6D385D4B9D7A}" destId="{D0DB2D77-E904-492A-A80C-C69A412CDF9F}" srcOrd="2" destOrd="0" parTransId="{6C0299E9-B0E8-406D-AD34-C042DB535EE6}" sibTransId="{905A00D0-B357-4198-96C8-9929B0FED1E7}"/>
    <dgm:cxn modelId="{40CDD08C-FDBC-4BD5-8423-78B22C34A4D4}" type="presOf" srcId="{905A00D0-B357-4198-96C8-9929B0FED1E7}" destId="{7419C1B2-C9E9-40BA-9AD0-5615F1373A7B}" srcOrd="1" destOrd="0" presId="urn:microsoft.com/office/officeart/2005/8/layout/cycle2"/>
    <dgm:cxn modelId="{A996AF96-72F7-457A-90B8-6FE72FE395F8}" type="presOf" srcId="{9CD57DA1-40BC-4F6D-AB00-BB4EDB7EE858}" destId="{07639BDD-3833-4913-86F9-E477599C9423}" srcOrd="0" destOrd="0" presId="urn:microsoft.com/office/officeart/2005/8/layout/cycle2"/>
    <dgm:cxn modelId="{EBC24BF7-2CF5-4FF2-9539-D5A905211055}" type="presOf" srcId="{905A00D0-B357-4198-96C8-9929B0FED1E7}" destId="{4A8532CC-38D3-4C78-819A-7A3D6B31A3AE}" srcOrd="0" destOrd="0" presId="urn:microsoft.com/office/officeart/2005/8/layout/cycle2"/>
    <dgm:cxn modelId="{284BF8D7-3D46-45AC-A9D1-693B33E28969}" type="presOf" srcId="{9240EB55-8D50-40D8-93B3-F483253A5FA6}" destId="{09710DD8-306F-4944-862F-52EFE50B39B0}" srcOrd="0" destOrd="0" presId="urn:microsoft.com/office/officeart/2005/8/layout/cycle2"/>
    <dgm:cxn modelId="{2F85E851-10F6-4902-A81C-3F13A3E30B45}" srcId="{DAF7E1E0-ECBF-4271-964F-6D385D4B9D7A}" destId="{205EC7D8-D7AF-4521-A299-E0FB46D9C5B2}" srcOrd="0" destOrd="0" parTransId="{E6F7D7FB-E35C-49C2-B013-C56FF1D97482}" sibTransId="{F31F5899-7A8D-4CCA-B1B4-27F3D58ABDB7}"/>
    <dgm:cxn modelId="{65E77DA6-A70C-443C-B9A0-6235F3A43044}" type="presOf" srcId="{B68B0646-18A8-4EDF-97EB-A0C05BD1E243}" destId="{F6DBCD60-76F4-4C46-8B5A-CF93D45C73C5}" srcOrd="1" destOrd="0" presId="urn:microsoft.com/office/officeart/2005/8/layout/cycle2"/>
    <dgm:cxn modelId="{41669CAE-2309-4963-841E-2623BC25010E}" type="presOf" srcId="{256823DE-1ACC-4AC2-AF76-63077DC707B7}" destId="{1F3F63E4-5AF6-4437-B81C-632C6B799325}" srcOrd="0" destOrd="0" presId="urn:microsoft.com/office/officeart/2005/8/layout/cycle2"/>
    <dgm:cxn modelId="{E0D49F30-D147-4E70-8993-7F5F655DD4ED}" type="presOf" srcId="{205EC7D8-D7AF-4521-A299-E0FB46D9C5B2}" destId="{FC3F74D7-1646-4308-8867-476D847A52C4}" srcOrd="0" destOrd="0" presId="urn:microsoft.com/office/officeart/2005/8/layout/cycle2"/>
    <dgm:cxn modelId="{8B8B3D89-898E-4F6F-A0D9-6A7807B57577}" type="presOf" srcId="{0801DB39-D133-4C7E-9EF4-BD8794505F15}" destId="{2D612EDD-31CB-4136-B13A-232DCC24C490}" srcOrd="0" destOrd="0" presId="urn:microsoft.com/office/officeart/2005/8/layout/cycle2"/>
    <dgm:cxn modelId="{E2E96DB9-6F20-458C-BE4F-BDA6EDD9D0AE}" type="presOf" srcId="{256823DE-1ACC-4AC2-AF76-63077DC707B7}" destId="{27B9D2FA-19F6-4772-865B-DF5D8D0F27B3}" srcOrd="1" destOrd="0" presId="urn:microsoft.com/office/officeart/2005/8/layout/cycle2"/>
    <dgm:cxn modelId="{2FBFFCA1-0814-4E21-A732-953491370613}" type="presOf" srcId="{9CD57DA1-40BC-4F6D-AB00-BB4EDB7EE858}" destId="{EDBC0757-8487-4757-913C-ED851F5B99A2}" srcOrd="1" destOrd="0" presId="urn:microsoft.com/office/officeart/2005/8/layout/cycle2"/>
    <dgm:cxn modelId="{B57D4E2E-EC6A-49F6-AA18-01D206FE9847}" srcId="{DAF7E1E0-ECBF-4271-964F-6D385D4B9D7A}" destId="{4898C764-FD84-4653-A858-27F97D8BF87E}" srcOrd="3" destOrd="0" parTransId="{B743AC72-6444-4AA5-97FA-E3B3935EB673}" sibTransId="{B68B0646-18A8-4EDF-97EB-A0C05BD1E243}"/>
    <dgm:cxn modelId="{B40B081C-9960-4987-8E52-5D7910CBD22D}" type="presOf" srcId="{F31F5899-7A8D-4CCA-B1B4-27F3D58ABDB7}" destId="{DBA70BE0-9156-48D0-B508-6D20189593C3}" srcOrd="0" destOrd="0" presId="urn:microsoft.com/office/officeart/2005/8/layout/cycle2"/>
    <dgm:cxn modelId="{EAF783A7-33E1-4E0C-B239-49EAB88AE5B7}" type="presOf" srcId="{4898C764-FD84-4653-A858-27F97D8BF87E}" destId="{F9666317-D1AE-473F-A7D6-172FBF31BBC2}" srcOrd="0" destOrd="0" presId="urn:microsoft.com/office/officeart/2005/8/layout/cycle2"/>
    <dgm:cxn modelId="{F9A55EDA-FCD6-4E80-A050-A1F34C35E9EF}" srcId="{DAF7E1E0-ECBF-4271-964F-6D385D4B9D7A}" destId="{9240EB55-8D50-40D8-93B3-F483253A5FA6}" srcOrd="1" destOrd="0" parTransId="{EA6D8D18-C8BF-4F4B-AED4-BBE51D938662}" sibTransId="{256823DE-1ACC-4AC2-AF76-63077DC707B7}"/>
    <dgm:cxn modelId="{611F9BBF-28E3-42C8-B4EF-DA6F886C644E}" type="presOf" srcId="{B68B0646-18A8-4EDF-97EB-A0C05BD1E243}" destId="{D6B22F8D-C840-4A56-B024-E77A602855ED}" srcOrd="0" destOrd="0" presId="urn:microsoft.com/office/officeart/2005/8/layout/cycle2"/>
    <dgm:cxn modelId="{3A812ADE-1902-4A16-8574-A3F6EBD2E658}" type="presOf" srcId="{F31F5899-7A8D-4CCA-B1B4-27F3D58ABDB7}" destId="{D537DCC2-AB90-483C-BDF1-DC1A7A0121A4}" srcOrd="1" destOrd="0" presId="urn:microsoft.com/office/officeart/2005/8/layout/cycle2"/>
    <dgm:cxn modelId="{77EC7CE8-0BCC-4CF3-B1A2-F2626DCD4011}" srcId="{DAF7E1E0-ECBF-4271-964F-6D385D4B9D7A}" destId="{0801DB39-D133-4C7E-9EF4-BD8794505F15}" srcOrd="4" destOrd="0" parTransId="{DCE3DDE5-78DC-4689-B608-F90451F6B39A}" sibTransId="{9CD57DA1-40BC-4F6D-AB00-BB4EDB7EE858}"/>
    <dgm:cxn modelId="{72F5158D-7F9C-4FE7-B7F3-7F41F98AA3FF}" type="presParOf" srcId="{901E02A8-71EA-476A-ABF6-7D92182B2096}" destId="{FC3F74D7-1646-4308-8867-476D847A52C4}" srcOrd="0" destOrd="0" presId="urn:microsoft.com/office/officeart/2005/8/layout/cycle2"/>
    <dgm:cxn modelId="{B4CB8955-B200-4274-9CAD-8471B179FFCF}" type="presParOf" srcId="{901E02A8-71EA-476A-ABF6-7D92182B2096}" destId="{DBA70BE0-9156-48D0-B508-6D20189593C3}" srcOrd="1" destOrd="0" presId="urn:microsoft.com/office/officeart/2005/8/layout/cycle2"/>
    <dgm:cxn modelId="{5B44F491-2700-4CF9-81A8-1ADD3B82858E}" type="presParOf" srcId="{DBA70BE0-9156-48D0-B508-6D20189593C3}" destId="{D537DCC2-AB90-483C-BDF1-DC1A7A0121A4}" srcOrd="0" destOrd="0" presId="urn:microsoft.com/office/officeart/2005/8/layout/cycle2"/>
    <dgm:cxn modelId="{0CD36576-96A2-432E-889F-1CE5C9986763}" type="presParOf" srcId="{901E02A8-71EA-476A-ABF6-7D92182B2096}" destId="{09710DD8-306F-4944-862F-52EFE50B39B0}" srcOrd="2" destOrd="0" presId="urn:microsoft.com/office/officeart/2005/8/layout/cycle2"/>
    <dgm:cxn modelId="{7DDA5324-13F7-4428-AC38-2492E0A79486}" type="presParOf" srcId="{901E02A8-71EA-476A-ABF6-7D92182B2096}" destId="{1F3F63E4-5AF6-4437-B81C-632C6B799325}" srcOrd="3" destOrd="0" presId="urn:microsoft.com/office/officeart/2005/8/layout/cycle2"/>
    <dgm:cxn modelId="{0218AEE7-C997-40C3-8930-A97E17D61FA8}" type="presParOf" srcId="{1F3F63E4-5AF6-4437-B81C-632C6B799325}" destId="{27B9D2FA-19F6-4772-865B-DF5D8D0F27B3}" srcOrd="0" destOrd="0" presId="urn:microsoft.com/office/officeart/2005/8/layout/cycle2"/>
    <dgm:cxn modelId="{77B35D9D-BA59-40AB-9A8B-768247A247B4}" type="presParOf" srcId="{901E02A8-71EA-476A-ABF6-7D92182B2096}" destId="{0B77D88B-B835-487C-8C2B-869AD4A8BF71}" srcOrd="4" destOrd="0" presId="urn:microsoft.com/office/officeart/2005/8/layout/cycle2"/>
    <dgm:cxn modelId="{ED29B26B-9F65-4688-B35A-D42AFE91E300}" type="presParOf" srcId="{901E02A8-71EA-476A-ABF6-7D92182B2096}" destId="{4A8532CC-38D3-4C78-819A-7A3D6B31A3AE}" srcOrd="5" destOrd="0" presId="urn:microsoft.com/office/officeart/2005/8/layout/cycle2"/>
    <dgm:cxn modelId="{93E50D93-14BC-44BC-B93E-9E2F6E73E4E7}" type="presParOf" srcId="{4A8532CC-38D3-4C78-819A-7A3D6B31A3AE}" destId="{7419C1B2-C9E9-40BA-9AD0-5615F1373A7B}" srcOrd="0" destOrd="0" presId="urn:microsoft.com/office/officeart/2005/8/layout/cycle2"/>
    <dgm:cxn modelId="{D83FFA1B-34C3-43A0-BED1-5A8D830AD434}" type="presParOf" srcId="{901E02A8-71EA-476A-ABF6-7D92182B2096}" destId="{F9666317-D1AE-473F-A7D6-172FBF31BBC2}" srcOrd="6" destOrd="0" presId="urn:microsoft.com/office/officeart/2005/8/layout/cycle2"/>
    <dgm:cxn modelId="{351CA350-7D8D-4337-AE0A-45335DACF581}" type="presParOf" srcId="{901E02A8-71EA-476A-ABF6-7D92182B2096}" destId="{D6B22F8D-C840-4A56-B024-E77A602855ED}" srcOrd="7" destOrd="0" presId="urn:microsoft.com/office/officeart/2005/8/layout/cycle2"/>
    <dgm:cxn modelId="{427A3F06-DD6C-4A38-A028-8485ECC37EC0}" type="presParOf" srcId="{D6B22F8D-C840-4A56-B024-E77A602855ED}" destId="{F6DBCD60-76F4-4C46-8B5A-CF93D45C73C5}" srcOrd="0" destOrd="0" presId="urn:microsoft.com/office/officeart/2005/8/layout/cycle2"/>
    <dgm:cxn modelId="{6E21786C-4467-413E-8FF4-90DED136DCE3}" type="presParOf" srcId="{901E02A8-71EA-476A-ABF6-7D92182B2096}" destId="{2D612EDD-31CB-4136-B13A-232DCC24C490}" srcOrd="8" destOrd="0" presId="urn:microsoft.com/office/officeart/2005/8/layout/cycle2"/>
    <dgm:cxn modelId="{72EEB10D-E054-44F0-98E9-EBB12A3B5351}" type="presParOf" srcId="{901E02A8-71EA-476A-ABF6-7D92182B2096}" destId="{07639BDD-3833-4913-86F9-E477599C9423}" srcOrd="9" destOrd="0" presId="urn:microsoft.com/office/officeart/2005/8/layout/cycle2"/>
    <dgm:cxn modelId="{9A2A4363-D6D0-4027-B338-8550CD21DBD6}" type="presParOf" srcId="{07639BDD-3833-4913-86F9-E477599C9423}" destId="{EDBC0757-8487-4757-913C-ED851F5B99A2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03388"/>
            <a:ext cx="6027737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0850" y="1919288"/>
            <a:ext cx="238125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DE002A"/>
                </a:solidFill>
                <a:latin typeface="Book Antiqua" panose="02040602050305030304" pitchFamily="18" charset="0"/>
                <a:cs typeface="+mj-cs"/>
              </a:rPr>
              <a:t>H</a:t>
            </a:r>
            <a:endParaRPr lang="ar-EG" sz="2000" b="1" dirty="0">
              <a:solidFill>
                <a:srgbClr val="DE002A"/>
              </a:solidFill>
              <a:latin typeface="Book Antiqua" panose="02040602050305030304" pitchFamily="18" charset="0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75" y="3055938"/>
            <a:ext cx="238125" cy="13239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DE002A"/>
                </a:solidFill>
                <a:latin typeface="Book Antiqua" panose="02040602050305030304" pitchFamily="18" charset="0"/>
                <a:cs typeface="+mj-cs"/>
              </a:rPr>
              <a:t>L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DE002A"/>
                </a:solidFill>
                <a:latin typeface="Book Antiqua" panose="02040602050305030304" pitchFamily="18" charset="0"/>
                <a:cs typeface="+mj-cs"/>
              </a:rPr>
              <a:t>W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DE002A"/>
                </a:solidFill>
                <a:latin typeface="Book Antiqua" panose="02040602050305030304" pitchFamily="18" charset="0"/>
                <a:cs typeface="+mj-cs"/>
              </a:rPr>
              <a:t>A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DE002A"/>
                </a:solidFill>
                <a:latin typeface="Book Antiqua" panose="02040602050305030304" pitchFamily="18" charset="0"/>
                <a:cs typeface="+mj-cs"/>
              </a:rPr>
              <a:t>N</a:t>
            </a:r>
            <a:endParaRPr lang="ar-EG" sz="2000" b="1" dirty="0">
              <a:solidFill>
                <a:srgbClr val="DE002A"/>
              </a:solidFill>
              <a:latin typeface="Book Antiqua" panose="02040602050305030304" pitchFamily="18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6175" y="130175"/>
            <a:ext cx="238125" cy="22463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latin typeface="Book Antiqua" panose="02040602050305030304" pitchFamily="18" charset="0"/>
                <a:cs typeface="+mj-cs"/>
              </a:rPr>
              <a:t>L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latin typeface="Book Antiqua" panose="02040602050305030304" pitchFamily="18" charset="0"/>
                <a:cs typeface="+mj-cs"/>
              </a:rPr>
              <a:t>E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latin typeface="Book Antiqua" panose="02040602050305030304" pitchFamily="18" charset="0"/>
                <a:cs typeface="+mj-cs"/>
              </a:rPr>
              <a:t>I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latin typeface="Book Antiqua" panose="02040602050305030304" pitchFamily="18" charset="0"/>
                <a:cs typeface="+mj-cs"/>
              </a:rPr>
              <a:t>C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latin typeface="Book Antiqua" panose="02040602050305030304" pitchFamily="18" charset="0"/>
                <a:cs typeface="+mj-cs"/>
              </a:rPr>
              <a:t>E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latin typeface="Book Antiqua" panose="02040602050305030304" pitchFamily="18" charset="0"/>
                <a:cs typeface="+mj-cs"/>
              </a:rPr>
              <a:t>T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latin typeface="Book Antiqua" panose="02040602050305030304" pitchFamily="18" charset="0"/>
                <a:cs typeface="+mj-cs"/>
              </a:rPr>
              <a:t>E</a:t>
            </a:r>
            <a:endParaRPr lang="ar-EG" sz="2000" b="1" dirty="0">
              <a:solidFill>
                <a:srgbClr val="0070C0"/>
              </a:solidFill>
              <a:latin typeface="Book Antiqua" panose="02040602050305030304" pitchFamily="18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5213" y="3055938"/>
            <a:ext cx="238125" cy="286226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CCC00"/>
                </a:solidFill>
                <a:latin typeface="Book Antiqua" panose="02040602050305030304" pitchFamily="18" charset="0"/>
                <a:cs typeface="+mj-cs"/>
              </a:rPr>
              <a:t>L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CCCC00"/>
                </a:solidFill>
                <a:latin typeface="Book Antiqua" panose="02040602050305030304" pitchFamily="18" charset="0"/>
                <a:cs typeface="+mj-cs"/>
              </a:rPr>
              <a:t>E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CCCC00"/>
                </a:solidFill>
                <a:latin typeface="Book Antiqua" panose="02040602050305030304" pitchFamily="18" charset="0"/>
                <a:cs typeface="+mj-cs"/>
              </a:rPr>
              <a:t>X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CCCC00"/>
                </a:solidFill>
                <a:latin typeface="Book Antiqua" panose="02040602050305030304" pitchFamily="18" charset="0"/>
                <a:cs typeface="+mj-cs"/>
              </a:rPr>
              <a:t>A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CCCC00"/>
                </a:solidFill>
                <a:latin typeface="Book Antiqua" panose="02040602050305030304" pitchFamily="18" charset="0"/>
                <a:cs typeface="+mj-cs"/>
              </a:rPr>
              <a:t>N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CCCC00"/>
                </a:solidFill>
                <a:latin typeface="Book Antiqua" panose="02040602050305030304" pitchFamily="18" charset="0"/>
                <a:cs typeface="+mj-cs"/>
              </a:rPr>
              <a:t>D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CCCC00"/>
                </a:solidFill>
                <a:latin typeface="Book Antiqua" panose="02040602050305030304" pitchFamily="18" charset="0"/>
                <a:cs typeface="+mj-cs"/>
              </a:rPr>
              <a:t>R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CCCC00"/>
                </a:solidFill>
                <a:latin typeface="Book Antiqua" panose="02040602050305030304" pitchFamily="18" charset="0"/>
                <a:cs typeface="+mj-cs"/>
              </a:rPr>
              <a:t>I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CCCC00"/>
                </a:solidFill>
                <a:latin typeface="Book Antiqua" panose="02040602050305030304" pitchFamily="18" charset="0"/>
                <a:cs typeface="+mj-cs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97575" y="1463675"/>
            <a:ext cx="460375" cy="7143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4050" b="1" dirty="0">
                <a:solidFill>
                  <a:srgbClr val="FFC000"/>
                </a:solidFill>
                <a:latin typeface="Book Antiqua" panose="02040602050305030304" pitchFamily="18" charset="0"/>
                <a:cs typeface="+mj-cs"/>
              </a:rPr>
              <a:t>A</a:t>
            </a:r>
            <a:endParaRPr lang="ar-EG" sz="4050" b="1" dirty="0">
              <a:solidFill>
                <a:srgbClr val="FFC000"/>
              </a:solidFill>
              <a:latin typeface="Book Antiqua" panose="02040602050305030304" pitchFamily="18" charset="0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2813" y="3182938"/>
            <a:ext cx="434975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C000"/>
                </a:solidFill>
                <a:latin typeface="Book Antiqua" panose="02040602050305030304" pitchFamily="18" charset="0"/>
                <a:cs typeface="+mj-cs"/>
              </a:rPr>
              <a:t>C</a:t>
            </a:r>
            <a:endParaRPr lang="ar-EG" sz="2100" b="1" dirty="0">
              <a:solidFill>
                <a:srgbClr val="FFC000"/>
              </a:solidFill>
              <a:latin typeface="Book Antiqua" panose="02040602050305030304" pitchFamily="18" charset="0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4050" y="3038475"/>
            <a:ext cx="239713" cy="13239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6600CC"/>
                </a:solidFill>
                <a:latin typeface="Book Antiqua" panose="02040602050305030304" pitchFamily="18" charset="0"/>
                <a:cs typeface="+mj-cs"/>
              </a:rPr>
              <a:t>H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6600CC"/>
                </a:solidFill>
                <a:latin typeface="Book Antiqua" panose="02040602050305030304" pitchFamily="18" charset="0"/>
                <a:cs typeface="+mj-cs"/>
              </a:rPr>
              <a:t>A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6600CC"/>
                </a:solidFill>
                <a:latin typeface="Book Antiqua" panose="02040602050305030304" pitchFamily="18" charset="0"/>
                <a:cs typeface="+mj-cs"/>
              </a:rPr>
              <a:t>M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6600CC"/>
                </a:solidFill>
                <a:latin typeface="Book Antiqua" panose="02040602050305030304" pitchFamily="18" charset="0"/>
                <a:cs typeface="+mj-cs"/>
              </a:rPr>
              <a:t>S</a:t>
            </a:r>
            <a:endParaRPr lang="ar-EG" sz="2000" b="1" dirty="0">
              <a:solidFill>
                <a:srgbClr val="6600CC"/>
              </a:solidFill>
              <a:latin typeface="Book Antiqua" panose="02040602050305030304" pitchFamily="18" charset="0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1825" y="1322388"/>
            <a:ext cx="239713" cy="10144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6600CC"/>
                </a:solidFill>
                <a:latin typeface="Book Antiqua" panose="02040602050305030304" pitchFamily="18" charset="0"/>
                <a:cs typeface="+mj-cs"/>
              </a:rPr>
              <a:t>A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6600CC"/>
                </a:solidFill>
                <a:latin typeface="Book Antiqua" panose="02040602050305030304" pitchFamily="18" charset="0"/>
                <a:cs typeface="+mj-cs"/>
              </a:rPr>
              <a:t>I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6600CC"/>
                </a:solidFill>
                <a:latin typeface="Book Antiqua" panose="02040602050305030304" pitchFamily="18" charset="0"/>
                <a:cs typeface="+mj-cs"/>
              </a:rPr>
              <a:t>N</a:t>
            </a:r>
            <a:endParaRPr lang="ar-EG" sz="2000" b="1" dirty="0">
              <a:solidFill>
                <a:srgbClr val="6600CC"/>
              </a:solidFill>
              <a:latin typeface="Book Antiqua" panose="02040602050305030304" pitchFamily="18" charset="0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40050" y="1633538"/>
            <a:ext cx="238125" cy="10160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70C0"/>
                </a:solidFill>
                <a:latin typeface="Book Antiqua" panose="02040602050305030304" pitchFamily="18" charset="0"/>
                <a:cs typeface="+mj-cs"/>
              </a:rPr>
              <a:t>N</a:t>
            </a:r>
          </a:p>
          <a:p>
            <a:pPr>
              <a:defRPr/>
            </a:pPr>
            <a:r>
              <a:rPr lang="en-US" sz="2000" b="1" dirty="0">
                <a:solidFill>
                  <a:srgbClr val="0070C0"/>
                </a:solidFill>
                <a:latin typeface="Book Antiqua" panose="02040602050305030304" pitchFamily="18" charset="0"/>
                <a:cs typeface="+mj-cs"/>
              </a:rPr>
              <a:t>R</a:t>
            </a:r>
          </a:p>
          <a:p>
            <a:pPr>
              <a:defRPr/>
            </a:pPr>
            <a:endParaRPr lang="ar-EG" sz="2000" b="1" dirty="0">
              <a:solidFill>
                <a:srgbClr val="E65D00"/>
              </a:solidFill>
              <a:latin typeface="Book Antiqua" panose="02040602050305030304" pitchFamily="18" charset="0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4800" y="2439988"/>
            <a:ext cx="239713" cy="317023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endParaRPr lang="en-US" sz="2000" b="1" dirty="0">
              <a:solidFill>
                <a:srgbClr val="0070C0"/>
              </a:solidFill>
              <a:latin typeface="Book Antiqua" panose="02040602050305030304" pitchFamily="18" charset="0"/>
              <a:cs typeface="+mj-cs"/>
            </a:endParaRPr>
          </a:p>
          <a:p>
            <a:pPr algn="ctr">
              <a:defRPr/>
            </a:pPr>
            <a:endParaRPr lang="en-US" sz="2000" b="1" dirty="0">
              <a:solidFill>
                <a:srgbClr val="0070C0"/>
              </a:solidFill>
              <a:latin typeface="Book Antiqua" panose="02040602050305030304" pitchFamily="18" charset="0"/>
              <a:cs typeface="+mj-cs"/>
            </a:endParaRPr>
          </a:p>
          <a:p>
            <a:pPr>
              <a:defRPr/>
            </a:pPr>
            <a:r>
              <a:rPr lang="en-US" sz="2000" b="1" dirty="0">
                <a:solidFill>
                  <a:srgbClr val="0070C0"/>
                </a:solidFill>
                <a:latin typeface="Book Antiqua" panose="02040602050305030304" pitchFamily="18" charset="0"/>
              </a:rPr>
              <a:t>T</a:t>
            </a:r>
          </a:p>
          <a:p>
            <a:pPr>
              <a:defRPr/>
            </a:pPr>
            <a:r>
              <a:rPr lang="en-US" sz="2000" b="1" dirty="0">
                <a:solidFill>
                  <a:srgbClr val="0070C0"/>
                </a:solidFill>
                <a:latin typeface="Book Antiqua" panose="02040602050305030304" pitchFamily="18" charset="0"/>
              </a:rPr>
              <a:t>H</a:t>
            </a:r>
          </a:p>
          <a:p>
            <a:pPr>
              <a:defRPr/>
            </a:pPr>
            <a:r>
              <a:rPr lang="en-US" sz="2000" b="1" dirty="0">
                <a:solidFill>
                  <a:srgbClr val="0070C0"/>
                </a:solidFill>
                <a:latin typeface="Book Antiqua" panose="02040602050305030304" pitchFamily="18" charset="0"/>
              </a:rPr>
              <a:t>A</a:t>
            </a:r>
            <a:endParaRPr lang="en-US" sz="2000" b="1" dirty="0">
              <a:solidFill>
                <a:srgbClr val="0070C0"/>
              </a:solidFill>
              <a:latin typeface="Book Antiqua" panose="02040602050305030304" pitchFamily="18" charset="0"/>
              <a:cs typeface="+mj-cs"/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latin typeface="Book Antiqua" panose="02040602050305030304" pitchFamily="18" charset="0"/>
                <a:cs typeface="+mj-cs"/>
              </a:rPr>
              <a:t>P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latin typeface="Book Antiqua" panose="02040602050305030304" pitchFamily="18" charset="0"/>
                <a:cs typeface="+mj-cs"/>
              </a:rPr>
              <a:t>T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latin typeface="Book Antiqua" panose="02040602050305030304" pitchFamily="18" charset="0"/>
                <a:cs typeface="+mj-cs"/>
              </a:rPr>
              <a:t>O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latin typeface="Book Antiqua" panose="02040602050305030304" pitchFamily="18" charset="0"/>
                <a:cs typeface="+mj-cs"/>
              </a:rPr>
              <a:t>N</a:t>
            </a:r>
          </a:p>
          <a:p>
            <a:pPr algn="ctr">
              <a:defRPr/>
            </a:pPr>
            <a:endParaRPr lang="ar-EG" sz="2000" b="1" dirty="0">
              <a:solidFill>
                <a:srgbClr val="E65D00"/>
              </a:solidFill>
              <a:latin typeface="Book Antiqua" panose="02040602050305030304" pitchFamily="18" charset="0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1135063"/>
            <a:ext cx="239713" cy="15684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DE002A"/>
                </a:solidFill>
                <a:latin typeface="Book Antiqua" panose="02040602050305030304" pitchFamily="18" charset="0"/>
                <a:cs typeface="+mj-cs"/>
              </a:rPr>
              <a:t>PLU</a:t>
            </a:r>
          </a:p>
          <a:p>
            <a:pPr algn="ctr">
              <a:defRPr/>
            </a:pPr>
            <a:endParaRPr lang="ar-EG" sz="2400" b="1" dirty="0">
              <a:solidFill>
                <a:srgbClr val="DE002A"/>
              </a:solidFill>
              <a:latin typeface="Book Antiqua" panose="02040602050305030304" pitchFamily="18" charset="0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2875" y="1028700"/>
            <a:ext cx="288925" cy="13239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latin typeface="Book Antiqua" panose="02040602050305030304" pitchFamily="18" charset="0"/>
                <a:cs typeface="+mj-cs"/>
              </a:rPr>
              <a:t>L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latin typeface="Book Antiqua" panose="02040602050305030304" pitchFamily="18" charset="0"/>
                <a:cs typeface="+mj-cs"/>
              </a:rPr>
              <a:t>I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latin typeface="Book Antiqua" panose="02040602050305030304" pitchFamily="18" charset="0"/>
                <a:cs typeface="+mj-cs"/>
              </a:rPr>
              <a:t>E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latin typeface="Book Antiqua" panose="02040602050305030304" pitchFamily="18" charset="0"/>
                <a:cs typeface="+mj-cs"/>
              </a:rPr>
              <a:t>M</a:t>
            </a:r>
            <a:endParaRPr lang="ar-EG" sz="2000" b="1" dirty="0">
              <a:solidFill>
                <a:srgbClr val="0070C0"/>
              </a:solidFill>
              <a:latin typeface="Book Antiqua" panose="02040602050305030304" pitchFamily="18" charset="0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4300" y="3049588"/>
            <a:ext cx="239713" cy="10160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latin typeface="Book Antiqua" panose="02040602050305030304" pitchFamily="18" charset="0"/>
                <a:cs typeface="+mj-cs"/>
              </a:rPr>
              <a:t>I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latin typeface="Book Antiqua" panose="02040602050305030304" pitchFamily="18" charset="0"/>
                <a:cs typeface="+mj-cs"/>
              </a:rPr>
              <a:t>C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latin typeface="Book Antiqua" panose="02040602050305030304" pitchFamily="18" charset="0"/>
                <a:cs typeface="+mj-cs"/>
              </a:rPr>
              <a:t>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21300" y="3028950"/>
            <a:ext cx="238125" cy="40941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E65D00"/>
                </a:solidFill>
                <a:latin typeface="Book Antiqua" panose="02040602050305030304" pitchFamily="18" charset="0"/>
                <a:cs typeface="+mj-cs"/>
              </a:rPr>
              <a:t>A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E65D00"/>
                </a:solidFill>
                <a:latin typeface="Book Antiqua" panose="02040602050305030304" pitchFamily="18" charset="0"/>
                <a:cs typeface="+mj-cs"/>
              </a:rPr>
              <a:t>RT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E65D00"/>
                </a:solidFill>
                <a:latin typeface="Book Antiqua" panose="02040602050305030304" pitchFamily="18" charset="0"/>
                <a:cs typeface="+mj-cs"/>
              </a:rPr>
              <a:t>A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E65D00"/>
                </a:solidFill>
                <a:latin typeface="Book Antiqua" panose="02040602050305030304" pitchFamily="18" charset="0"/>
                <a:cs typeface="+mj-cs"/>
              </a:rPr>
              <a:t>I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E65D00"/>
                </a:solidFill>
                <a:latin typeface="Book Antiqua" panose="02040602050305030304" pitchFamily="18" charset="0"/>
                <a:cs typeface="+mj-cs"/>
              </a:rPr>
              <a:t>N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E65D00"/>
                </a:solidFill>
                <a:latin typeface="Book Antiqua" panose="02040602050305030304" pitchFamily="18" charset="0"/>
                <a:cs typeface="+mj-cs"/>
              </a:rPr>
              <a:t>L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E65D00"/>
                </a:solidFill>
                <a:latin typeface="Book Antiqua" panose="02040602050305030304" pitchFamily="18" charset="0"/>
                <a:cs typeface="+mj-cs"/>
              </a:rPr>
              <a:t>U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E65D00"/>
                </a:solidFill>
                <a:latin typeface="Book Antiqua" panose="02040602050305030304" pitchFamily="18" charset="0"/>
                <a:cs typeface="+mj-cs"/>
              </a:rPr>
              <a:t>T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E65D00"/>
                </a:solidFill>
                <a:latin typeface="Book Antiqua" panose="02040602050305030304" pitchFamily="18" charset="0"/>
                <a:cs typeface="+mj-cs"/>
              </a:rPr>
              <a:t>H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E65D00"/>
                </a:solidFill>
                <a:latin typeface="Book Antiqua" panose="02040602050305030304" pitchFamily="18" charset="0"/>
                <a:cs typeface="+mj-cs"/>
              </a:rPr>
              <a:t>E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E65D00"/>
                </a:solidFill>
                <a:latin typeface="Book Antiqua" panose="02040602050305030304" pitchFamily="18" charset="0"/>
                <a:cs typeface="+mj-cs"/>
              </a:rPr>
              <a:t>R</a:t>
            </a:r>
          </a:p>
          <a:p>
            <a:pPr algn="ctr">
              <a:defRPr/>
            </a:pPr>
            <a:endParaRPr lang="ar-EG" sz="2000" b="1" dirty="0">
              <a:solidFill>
                <a:srgbClr val="E65D00"/>
              </a:solidFill>
              <a:latin typeface="Book Antiqua" panose="02040602050305030304" pitchFamily="18" charset="0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08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b="1" dirty="0" smtClean="0"/>
              <a:t>Each school team developed work plan for developing the PCLs and managing the case studies.</a:t>
            </a:r>
          </a:p>
          <a:p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Om El- </a:t>
            </a:r>
            <a:r>
              <a:rPr lang="en-US" b="1" u="sng" dirty="0" err="1" smtClean="0">
                <a:solidFill>
                  <a:srgbClr val="FF0000"/>
                </a:solidFill>
              </a:rPr>
              <a:t>Abtal</a:t>
            </a:r>
            <a:r>
              <a:rPr lang="en-US" b="1" u="sng" dirty="0" smtClean="0">
                <a:solidFill>
                  <a:srgbClr val="FF0000"/>
                </a:solidFill>
              </a:rPr>
              <a:t> Summer Work Plan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 PLC started with 4 members of the Faculty of Education, </a:t>
            </a:r>
            <a:r>
              <a:rPr lang="en-US" dirty="0" err="1" smtClean="0"/>
              <a:t>Helwan</a:t>
            </a:r>
            <a:r>
              <a:rPr lang="en-US" dirty="0" smtClean="0"/>
              <a:t> University, and became 10 members (4 from the </a:t>
            </a:r>
            <a:r>
              <a:rPr lang="en-US" dirty="0" err="1" smtClean="0"/>
              <a:t>Helwan</a:t>
            </a:r>
            <a:r>
              <a:rPr lang="en-US" dirty="0" smtClean="0"/>
              <a:t> University team and 6 from the school teachers and administrators.</a:t>
            </a:r>
          </a:p>
          <a:p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Action Plan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 smtClean="0"/>
              <a:t>school visits by HU team twice a month.</a:t>
            </a:r>
          </a:p>
          <a:p>
            <a:r>
              <a:rPr lang="en-US" sz="3800" dirty="0" smtClean="0"/>
              <a:t>Organize meetings with school team to make sure that they use the template of lesson preparation in the right way.</a:t>
            </a:r>
          </a:p>
          <a:p>
            <a:r>
              <a:rPr lang="en-US" sz="3800" dirty="0" smtClean="0"/>
              <a:t> Follow-up of peer- learning  Community among school teachers.</a:t>
            </a:r>
          </a:p>
          <a:p>
            <a:r>
              <a:rPr lang="en-US" sz="3800" dirty="0" smtClean="0"/>
              <a:t>Follow- up  the collaboration between teachers from different subjects  to work together using  STEM approach.</a:t>
            </a:r>
          </a:p>
          <a:p>
            <a:r>
              <a:rPr lang="en-US" sz="3800" dirty="0" smtClean="0"/>
              <a:t> Organize meeting with those responsible for quality assurance to make sure that the PCLs activities help in their standards. </a:t>
            </a:r>
            <a:endParaRPr lang="ar-EG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 school teachers on the following :  effective presentation , communication skills )</a:t>
            </a:r>
          </a:p>
          <a:p>
            <a:r>
              <a:rPr lang="en-US" dirty="0" smtClean="0"/>
              <a:t>Follow their use of </a:t>
            </a:r>
            <a:r>
              <a:rPr lang="en-US" dirty="0" err="1" smtClean="0"/>
              <a:t>Edmodo</a:t>
            </a:r>
            <a:r>
              <a:rPr lang="en-US" dirty="0" smtClean="0"/>
              <a:t>  in uploading their work .</a:t>
            </a:r>
          </a:p>
          <a:p>
            <a:endParaRPr lang="en-US" dirty="0" smtClean="0"/>
          </a:p>
          <a:p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Zamalek</a:t>
            </a:r>
            <a:r>
              <a:rPr lang="en-US" dirty="0" smtClean="0">
                <a:solidFill>
                  <a:srgbClr val="FF0000"/>
                </a:solidFill>
              </a:rPr>
              <a:t> Girls School Action Plan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ar-EG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63880" y="1600200"/>
          <a:ext cx="8122920" cy="457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539240"/>
              </a:tblGrid>
              <a:tr h="53340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Timeline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Mechanisms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Team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Activity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 main objective</a:t>
                      </a:r>
                      <a:endParaRPr lang="ar-EG" dirty="0"/>
                    </a:p>
                  </a:txBody>
                  <a:tcPr/>
                </a:tc>
              </a:tr>
              <a:tr h="262890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2018- 2019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 data and apply a questionnaire to school teachers</a:t>
                      </a:r>
                    </a:p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 team in collaboration with the school and management team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Identify the team of teachers for training / trainers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Build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the previous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quality activities 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Regular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assessment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training needs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Provide some training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Development of quality units (there is no quality unit in the school and in this case can be replaced by training unit</a:t>
                      </a:r>
                      <a:endParaRPr lang="ar-EG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15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0960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2628900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data collection</a:t>
                      </a:r>
                    </a:p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Edmodo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program and electronic communication sites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meetings at the school or the Faculty of Education in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Helwan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HU team in collaboration with the school team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Regular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meetings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doption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 model of learning communities (training workshop)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Create a team of learning communities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Using the ICT  to develop learning communities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Developing learning communities</a:t>
                      </a:r>
                      <a:endParaRPr lang="ar-EG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86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8559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900410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Interviews</a:t>
                      </a:r>
                    </a:p>
                    <a:p>
                      <a:pPr rtl="1"/>
                      <a:r>
                        <a:rPr lang="en-US" dirty="0" smtClean="0"/>
                        <a:t>With teachers and the principal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HU team and school management team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Its activities will be included with training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Leadership style and management support</a:t>
                      </a:r>
                    </a:p>
                    <a:p>
                      <a:pPr rtl="1"/>
                      <a:endParaRPr lang="ar-EG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75859"/>
          <a:ext cx="8229600" cy="658214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187181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621089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Cooperation through meetings and the specific website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faculty team and the school team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of a team from the school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Publish the template on the website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Monitoring of the work of the panel</a:t>
                      </a:r>
                    </a:p>
                    <a:p>
                      <a:pPr rtl="1"/>
                      <a:endParaRPr lang="ar-EG" dirty="0"/>
                    </a:p>
                  </a:txBody>
                  <a:tcPr/>
                </a:tc>
              </a:tr>
              <a:tr h="3287730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data collection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Edmodo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program and electronic communication sites</a:t>
                      </a:r>
                    </a:p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Dissemination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culture of scientific research among teachers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Follow-up and guidance of teachers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Prepare a report on research and activities 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Developing school-based research</a:t>
                      </a:r>
                      <a:endParaRPr lang="ar-EG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Meetings and Workshops at HU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 team organized three meetings and training workshops for school PCLs :</a:t>
            </a:r>
          </a:p>
          <a:p>
            <a:r>
              <a:rPr lang="en-US" dirty="0" smtClean="0"/>
              <a:t>The outcomes of those meetings and workshops will help in development of: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3197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cs typeface="Times New Roman" pitchFamily="18" charset="0"/>
              </a:rPr>
              <a:t/>
            </a:r>
            <a:br>
              <a:rPr lang="en-US" sz="4000" b="1" dirty="0">
                <a:cs typeface="Times New Roman" pitchFamily="18" charset="0"/>
              </a:rPr>
            </a:b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School and University Partnership for Peer Communities of learners (SUP4PCL)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 </a:t>
            </a:r>
            <a:br>
              <a:rPr lang="en-US" sz="3600" dirty="0" smtClean="0"/>
            </a:br>
            <a:r>
              <a:rPr lang="en-US" sz="3600" dirty="0" smtClean="0"/>
              <a:t>Project number: 573660-EPP-1-2016-1-EG-EPPKA2-CBHE-JP (2016-2516/001-001)</a:t>
            </a:r>
            <a:br>
              <a:rPr lang="en-US" sz="3600" dirty="0" smtClean="0"/>
            </a:br>
            <a:r>
              <a:rPr lang="en-US" sz="3600" dirty="0" smtClean="0"/>
              <a:t> </a:t>
            </a:r>
            <a:br>
              <a:rPr lang="en-US" sz="3600" dirty="0" smtClean="0"/>
            </a:br>
            <a:r>
              <a:rPr lang="en-US" sz="3600" b="1" i="1" dirty="0" smtClean="0"/>
              <a:t>Fifth Local Management Meeting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i="1" dirty="0" smtClean="0"/>
              <a:t>Tuesday June26</a:t>
            </a:r>
            <a:r>
              <a:rPr lang="en-US" sz="3600" b="1" i="1" baseline="30000" dirty="0" smtClean="0"/>
              <a:t>th</a:t>
            </a:r>
            <a:r>
              <a:rPr lang="en-US" sz="3600" b="1" i="1" dirty="0" smtClean="0"/>
              <a:t>, 2018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i="1" dirty="0" smtClean="0"/>
              <a:t> 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ar-EG" dirty="0"/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" y="331979"/>
            <a:ext cx="22399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كلية التربية1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89212"/>
            <a:ext cx="1196340" cy="898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224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First: The Use of ICT in enhancing PCLs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ar-EG" dirty="0"/>
          </a:p>
        </p:txBody>
      </p:sp>
      <p:pic>
        <p:nvPicPr>
          <p:cNvPr id="4" name="Picture 3" descr="IMG_20180322_123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33800"/>
            <a:ext cx="4165600" cy="3124200"/>
          </a:xfrm>
          <a:prstGeom prst="rect">
            <a:avLst/>
          </a:prstGeom>
        </p:spPr>
      </p:pic>
      <p:pic>
        <p:nvPicPr>
          <p:cNvPr id="6" name="Picture 5" descr="received_1015567393173926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352800"/>
            <a:ext cx="43434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Outcomes</a:t>
            </a:r>
            <a:endParaRPr lang="ar-EG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MG_20180624_2344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00200"/>
            <a:ext cx="75438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IMG_20180624_2345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1" y="457200"/>
            <a:ext cx="75438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IMG_20180624_2346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457200"/>
            <a:ext cx="7924800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IMG_20180624_2346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57200"/>
            <a:ext cx="7848600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IMG_20180624_2346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533400"/>
            <a:ext cx="7924800" cy="5592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IMG_20180624_2347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533400"/>
            <a:ext cx="6781800" cy="5592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Second: Dissemination of Quality Assurance and Accreditation Culture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 invited the school teachers and those responsible for quality assurance and training units to participate in NAQAEE accreditation visit in HU.</a:t>
            </a:r>
          </a:p>
          <a:p>
            <a:r>
              <a:rPr lang="en-US" dirty="0" smtClean="0"/>
              <a:t>Also, HU team will help the schools to support quality activities.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IMG_20180322_1242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685800"/>
            <a:ext cx="3860800" cy="2895600"/>
          </a:xfrm>
        </p:spPr>
      </p:pic>
      <p:pic>
        <p:nvPicPr>
          <p:cNvPr id="5" name="Picture 4" descr="IMG_20180322_1242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838200"/>
            <a:ext cx="4267200" cy="6019800"/>
          </a:xfrm>
          <a:prstGeom prst="rect">
            <a:avLst/>
          </a:prstGeom>
        </p:spPr>
      </p:pic>
      <p:pic>
        <p:nvPicPr>
          <p:cNvPr id="6" name="Picture 5" descr="IMG-20180322-WA0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714750"/>
            <a:ext cx="41910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" name="Picture 4" descr="IMG-20180417-WA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7848600" cy="51816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Progress of Case Studies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 management team developed a framework for the FOE case study in collaboration with MLU.</a:t>
            </a:r>
            <a:endParaRPr lang="ar-EG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Each school team developed work plan for developing the PCLs and managing the case studies.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Third: Foreign Experiences in Developing PCLs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 visits experiences.</a:t>
            </a:r>
          </a:p>
          <a:p>
            <a:r>
              <a:rPr lang="en-US" dirty="0" smtClean="0"/>
              <a:t>Selection of the most suitable experiences that suit the Egyptian context.</a:t>
            </a:r>
          </a:p>
          <a:p>
            <a:r>
              <a:rPr lang="en-US" dirty="0" smtClean="0"/>
              <a:t>Teachers were attracted to the experiences that help in solving school problems( action research).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Skype Meeting with Teachers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MLU invited school teachers to join their discussions on </a:t>
            </a:r>
            <a:r>
              <a:rPr lang="en-US" dirty="0" err="1" smtClean="0"/>
              <a:t>skype</a:t>
            </a:r>
            <a:r>
              <a:rPr lang="en-US" dirty="0" smtClean="0"/>
              <a:t> meetings to exchange experiences of PCLs. </a:t>
            </a:r>
          </a:p>
          <a:p>
            <a:endParaRPr lang="ar-EG" dirty="0"/>
          </a:p>
        </p:txBody>
      </p:sp>
      <p:pic>
        <p:nvPicPr>
          <p:cNvPr id="4" name="Picture 3" descr="IMG_20180625_153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9867"/>
            <a:ext cx="9144000" cy="3268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Schedule of AUC visit </a:t>
            </a:r>
            <a:endParaRPr lang="ar-EG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MG_20180625_1230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524000"/>
            <a:ext cx="79248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School Clustering</a:t>
            </a:r>
            <a:endParaRPr lang="ar-EG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MG_20180625_1411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6711"/>
            <a:ext cx="8229600" cy="44729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Communication with Cairo Educational Directorate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five schools will support 10 schools.</a:t>
            </a:r>
          </a:p>
          <a:p>
            <a:r>
              <a:rPr lang="en-US" dirty="0" smtClean="0"/>
              <a:t>Organize meetings with heads of educational administrations:</a:t>
            </a:r>
          </a:p>
          <a:p>
            <a:pPr>
              <a:buNone/>
            </a:pPr>
            <a:r>
              <a:rPr lang="en-US" dirty="0" smtClean="0"/>
              <a:t>( </a:t>
            </a:r>
            <a:r>
              <a:rPr lang="en-US" dirty="0" err="1" smtClean="0"/>
              <a:t>Helwan</a:t>
            </a:r>
            <a:r>
              <a:rPr lang="en-US" dirty="0" smtClean="0"/>
              <a:t>- El </a:t>
            </a:r>
            <a:r>
              <a:rPr lang="en-US" dirty="0" err="1" smtClean="0"/>
              <a:t>Maasara</a:t>
            </a:r>
            <a:r>
              <a:rPr lang="en-US" dirty="0" smtClean="0"/>
              <a:t>- El </a:t>
            </a:r>
            <a:r>
              <a:rPr lang="en-US" dirty="0" err="1" smtClean="0"/>
              <a:t>Maadi</a:t>
            </a:r>
            <a:r>
              <a:rPr lang="en-US" dirty="0" smtClean="0"/>
              <a:t>- West Cairo)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Content Placeholder 3" descr="IMG-20180416-WA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033630"/>
            <a:ext cx="5791200" cy="2824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School support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 sessions about the project and its goals.</a:t>
            </a:r>
          </a:p>
          <a:p>
            <a:r>
              <a:rPr lang="en-US" dirty="0" smtClean="0"/>
              <a:t>Interviews and assessment of the five schools performance to assess their readiness to support other schools( quality of their performance). </a:t>
            </a:r>
            <a:endParaRPr lang="ar-EG" dirty="0" smtClean="0"/>
          </a:p>
          <a:p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Classification of schools</a:t>
            </a:r>
            <a:endParaRPr lang="ar-EG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MG_20180625_1411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600200"/>
            <a:ext cx="7467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Criteria of Classification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Educational Administration</a:t>
            </a:r>
          </a:p>
          <a:p>
            <a:r>
              <a:rPr lang="en-US" dirty="0" smtClean="0"/>
              <a:t>Location.</a:t>
            </a:r>
          </a:p>
          <a:p>
            <a:r>
              <a:rPr lang="en-US" dirty="0" smtClean="0"/>
              <a:t>Educational stage.</a:t>
            </a:r>
          </a:p>
          <a:p>
            <a:r>
              <a:rPr lang="en-US" dirty="0" smtClean="0"/>
              <a:t>HU team( STEM school).</a:t>
            </a:r>
          </a:p>
          <a:p>
            <a:r>
              <a:rPr lang="en-US" dirty="0" smtClean="0"/>
              <a:t>The school performance in EU workshops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School recommendation.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Helwan</a:t>
            </a:r>
            <a:r>
              <a:rPr lang="en-US" b="1" dirty="0" smtClean="0">
                <a:solidFill>
                  <a:srgbClr val="FF0000"/>
                </a:solidFill>
              </a:rPr>
              <a:t> El </a:t>
            </a:r>
            <a:r>
              <a:rPr lang="en-US" b="1" dirty="0" err="1" smtClean="0">
                <a:solidFill>
                  <a:srgbClr val="FF0000"/>
                </a:solidFill>
              </a:rPr>
              <a:t>Kadima</a:t>
            </a:r>
            <a:r>
              <a:rPr lang="en-US" b="1" dirty="0" smtClean="0">
                <a:solidFill>
                  <a:srgbClr val="FF0000"/>
                </a:solidFill>
              </a:rPr>
              <a:t> Primary School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Omar </a:t>
            </a:r>
            <a:r>
              <a:rPr lang="en-US" dirty="0" err="1" smtClean="0"/>
              <a:t>Ebn</a:t>
            </a:r>
            <a:r>
              <a:rPr lang="en-US" dirty="0" smtClean="0"/>
              <a:t> El </a:t>
            </a:r>
            <a:r>
              <a:rPr lang="en-US" dirty="0" err="1" smtClean="0"/>
              <a:t>Khatab</a:t>
            </a:r>
            <a:r>
              <a:rPr lang="en-US" dirty="0" smtClean="0"/>
              <a:t> Primary School</a:t>
            </a:r>
          </a:p>
          <a:p>
            <a:r>
              <a:rPr lang="en-US" dirty="0" smtClean="0"/>
              <a:t>Mohamed </a:t>
            </a:r>
            <a:r>
              <a:rPr lang="en-US" dirty="0" err="1" smtClean="0"/>
              <a:t>Farid</a:t>
            </a:r>
            <a:r>
              <a:rPr lang="en-US" dirty="0" smtClean="0"/>
              <a:t> </a:t>
            </a:r>
            <a:r>
              <a:rPr lang="en-US" dirty="0" err="1" smtClean="0"/>
              <a:t>Sarhan</a:t>
            </a:r>
            <a:endParaRPr lang="en-US" dirty="0" smtClean="0"/>
          </a:p>
          <a:p>
            <a:r>
              <a:rPr lang="en-US" dirty="0" smtClean="0"/>
              <a:t>Om El </a:t>
            </a:r>
            <a:r>
              <a:rPr lang="en-US" dirty="0" err="1" smtClean="0"/>
              <a:t>Momneen</a:t>
            </a:r>
            <a:r>
              <a:rPr lang="en-US" dirty="0" smtClean="0"/>
              <a:t> Primary </a:t>
            </a:r>
          </a:p>
          <a:p>
            <a:endParaRPr lang="ar-EG" dirty="0"/>
          </a:p>
        </p:txBody>
      </p:sp>
      <p:pic>
        <p:nvPicPr>
          <p:cNvPr id="10" name="Content Placeholder 7" descr="Screenshot_20180625-142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2514600"/>
            <a:ext cx="38100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Helwan</a:t>
            </a:r>
            <a:r>
              <a:rPr lang="en-US" b="1" dirty="0" smtClean="0">
                <a:solidFill>
                  <a:srgbClr val="FF0000"/>
                </a:solidFill>
              </a:rPr>
              <a:t> Preparatory School for Boys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Ahmed </a:t>
            </a:r>
            <a:r>
              <a:rPr lang="en-US" dirty="0" err="1" smtClean="0"/>
              <a:t>Marzouk</a:t>
            </a:r>
            <a:r>
              <a:rPr lang="en-US" dirty="0" smtClean="0"/>
              <a:t> Preparatory </a:t>
            </a:r>
          </a:p>
          <a:p>
            <a:pPr>
              <a:buNone/>
            </a:pPr>
            <a:r>
              <a:rPr lang="en-US" dirty="0" smtClean="0"/>
              <a:t>    School for Girls.</a:t>
            </a:r>
          </a:p>
          <a:p>
            <a:r>
              <a:rPr lang="en-US" dirty="0" smtClean="0"/>
              <a:t>Omar </a:t>
            </a:r>
            <a:r>
              <a:rPr lang="en-US" dirty="0" err="1" smtClean="0"/>
              <a:t>Ebn</a:t>
            </a:r>
            <a:r>
              <a:rPr lang="en-US" dirty="0" smtClean="0"/>
              <a:t> </a:t>
            </a:r>
            <a:r>
              <a:rPr lang="en-US" dirty="0" err="1" smtClean="0"/>
              <a:t>Abd</a:t>
            </a:r>
            <a:r>
              <a:rPr lang="en-US" dirty="0" smtClean="0"/>
              <a:t> El Aziz </a:t>
            </a:r>
          </a:p>
          <a:p>
            <a:pPr>
              <a:buNone/>
            </a:pPr>
            <a:r>
              <a:rPr lang="en-US" dirty="0" smtClean="0"/>
              <a:t>    for Boys.</a:t>
            </a:r>
          </a:p>
          <a:p>
            <a:r>
              <a:rPr lang="en-US" dirty="0" err="1" smtClean="0"/>
              <a:t>Salah</a:t>
            </a:r>
            <a:r>
              <a:rPr lang="en-US" dirty="0" smtClean="0"/>
              <a:t> Salem Secondary </a:t>
            </a:r>
          </a:p>
          <a:p>
            <a:r>
              <a:rPr lang="en-US" dirty="0" smtClean="0"/>
              <a:t>for Boys</a:t>
            </a:r>
          </a:p>
          <a:p>
            <a:endParaRPr lang="ar-EG" dirty="0"/>
          </a:p>
        </p:txBody>
      </p:sp>
      <p:pic>
        <p:nvPicPr>
          <p:cNvPr id="6" name="Content Placeholder 3" descr="IMG_20180625_141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600200"/>
            <a:ext cx="3352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FOE case study in collaboration with MLU</a:t>
            </a:r>
            <a:endParaRPr lang="ar-EG" dirty="0"/>
          </a:p>
        </p:txBody>
      </p:sp>
      <p:pic>
        <p:nvPicPr>
          <p:cNvPr id="5" name="Content Placeholder 4" descr="IMG-20180606-WA0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5943600" cy="2729023"/>
          </a:xfrm>
        </p:spPr>
      </p:pic>
      <p:pic>
        <p:nvPicPr>
          <p:cNvPr id="7" name="Picture 6" descr="IMG_20180624_2107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955384"/>
            <a:ext cx="4572000" cy="2902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Kasr</a:t>
            </a:r>
            <a:r>
              <a:rPr lang="en-US" b="1" dirty="0" smtClean="0">
                <a:solidFill>
                  <a:srgbClr val="FF0000"/>
                </a:solidFill>
              </a:rPr>
              <a:t> El </a:t>
            </a:r>
            <a:r>
              <a:rPr lang="en-US" b="1" dirty="0" err="1" smtClean="0">
                <a:solidFill>
                  <a:srgbClr val="FF0000"/>
                </a:solidFill>
              </a:rPr>
              <a:t>Dobarah</a:t>
            </a:r>
            <a:r>
              <a:rPr lang="en-US" b="1" dirty="0" smtClean="0">
                <a:solidFill>
                  <a:srgbClr val="FF0000"/>
                </a:solidFill>
              </a:rPr>
              <a:t> State School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?????</a:t>
            </a:r>
            <a:endParaRPr lang="ar-EG" dirty="0"/>
          </a:p>
        </p:txBody>
      </p:sp>
      <p:pic>
        <p:nvPicPr>
          <p:cNvPr id="7" name="Picture 6" descr="IMG_20180625_1433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905000"/>
            <a:ext cx="3810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Zamalek</a:t>
            </a:r>
            <a:r>
              <a:rPr lang="en-US" b="1" dirty="0" smtClean="0">
                <a:solidFill>
                  <a:srgbClr val="FF0000"/>
                </a:solidFill>
              </a:rPr>
              <a:t> School for Girls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Gezera</a:t>
            </a:r>
            <a:r>
              <a:rPr lang="en-US" dirty="0" smtClean="0"/>
              <a:t> State Language School.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Zamalek</a:t>
            </a:r>
            <a:r>
              <a:rPr lang="en-US" dirty="0" smtClean="0"/>
              <a:t> primary school.</a:t>
            </a:r>
          </a:p>
          <a:p>
            <a:endParaRPr lang="ar-EG" dirty="0"/>
          </a:p>
        </p:txBody>
      </p:sp>
      <p:pic>
        <p:nvPicPr>
          <p:cNvPr id="6" name="Content Placeholder 3" descr="IMG_20180625_1434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0611" y="1600200"/>
            <a:ext cx="3373389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Om El </a:t>
            </a:r>
            <a:r>
              <a:rPr lang="en-US" b="1" dirty="0" err="1" smtClean="0">
                <a:solidFill>
                  <a:srgbClr val="FF0000"/>
                </a:solidFill>
              </a:rPr>
              <a:t>Abtal</a:t>
            </a:r>
            <a:r>
              <a:rPr lang="en-US" b="1" dirty="0" smtClean="0">
                <a:solidFill>
                  <a:srgbClr val="FF0000"/>
                </a:solidFill>
              </a:rPr>
              <a:t> Preparatory School for Girls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Zahraa</a:t>
            </a:r>
            <a:r>
              <a:rPr lang="en-US" dirty="0" smtClean="0"/>
              <a:t> </a:t>
            </a:r>
            <a:r>
              <a:rPr lang="en-US" dirty="0" err="1" smtClean="0"/>
              <a:t>Helwan</a:t>
            </a:r>
            <a:r>
              <a:rPr lang="en-US" dirty="0" smtClean="0"/>
              <a:t> Secondary </a:t>
            </a:r>
          </a:p>
          <a:p>
            <a:pPr>
              <a:buNone/>
            </a:pPr>
            <a:r>
              <a:rPr lang="en-US" dirty="0" smtClean="0"/>
              <a:t>    School.</a:t>
            </a:r>
          </a:p>
          <a:p>
            <a:r>
              <a:rPr lang="en-US" dirty="0" err="1" smtClean="0"/>
              <a:t>Helwan</a:t>
            </a:r>
            <a:r>
              <a:rPr lang="en-US" dirty="0" smtClean="0"/>
              <a:t> Secondary School </a:t>
            </a:r>
          </a:p>
          <a:p>
            <a:pPr>
              <a:buNone/>
            </a:pPr>
            <a:r>
              <a:rPr lang="en-US" dirty="0" smtClean="0"/>
              <a:t>    for Girls.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Maadi</a:t>
            </a:r>
            <a:r>
              <a:rPr lang="en-US" dirty="0" smtClean="0"/>
              <a:t> Talented school for  </a:t>
            </a:r>
          </a:p>
          <a:p>
            <a:pPr>
              <a:buNone/>
            </a:pPr>
            <a:r>
              <a:rPr lang="en-US" dirty="0" smtClean="0"/>
              <a:t>    Science and Technology.</a:t>
            </a:r>
            <a:endParaRPr lang="ar-EG" dirty="0"/>
          </a:p>
        </p:txBody>
      </p:sp>
      <p:pic>
        <p:nvPicPr>
          <p:cNvPr id="7" name="Picture 6" descr="Screenshot_20180625-1429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600200"/>
            <a:ext cx="3352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Together Towards:</a:t>
            </a:r>
            <a:endParaRPr lang="ar-EG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MG_20180625_1530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229600" cy="42403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BF92336-6EE5-2E4D-9274-648DACF6B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-82378"/>
            <a:ext cx="9296400" cy="1143000"/>
          </a:xfrm>
        </p:spPr>
        <p:txBody>
          <a:bodyPr>
            <a:noAutofit/>
          </a:bodyPr>
          <a:lstStyle/>
          <a:p>
            <a:r>
              <a:rPr lang="de-DE" sz="2800" dirty="0"/>
              <a:t>Case study framework</a:t>
            </a:r>
            <a:br>
              <a:rPr lang="de-DE" sz="2800" dirty="0"/>
            </a:br>
            <a:endParaRPr lang="de-DE" sz="2800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="" xmlns:a16="http://schemas.microsoft.com/office/drawing/2014/main" id="{41AB1439-EBCB-074A-B69A-6101C9A53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64036256"/>
              </p:ext>
            </p:extLst>
          </p:nvPr>
        </p:nvGraphicFramePr>
        <p:xfrm>
          <a:off x="0" y="1066800"/>
          <a:ext cx="9144000" cy="11708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="" xmlns:a16="http://schemas.microsoft.com/office/drawing/2014/main" val="1614235457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271929182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1033941348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3758452297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3930935576"/>
                    </a:ext>
                  </a:extLst>
                </a:gridCol>
              </a:tblGrid>
              <a:tr h="5901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HU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Method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MLU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Method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4799656"/>
                  </a:ext>
                </a:extLst>
              </a:tr>
              <a:tr h="1018553">
                <a:tc>
                  <a:txBody>
                    <a:bodyPr/>
                    <a:lstStyle/>
                    <a:p>
                      <a:r>
                        <a:rPr lang="en-GB"/>
                        <a:t>History etc.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Management team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Data collection</a:t>
                      </a:r>
                    </a:p>
                    <a:p>
                      <a:r>
                        <a:rPr lang="en-GB"/>
                        <a:t>as a word-file, numbers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2030639"/>
                  </a:ext>
                </a:extLst>
              </a:tr>
              <a:tr h="897297">
                <a:tc>
                  <a:txBody>
                    <a:bodyPr/>
                    <a:lstStyle/>
                    <a:p>
                      <a:r>
                        <a:rPr lang="en-GB"/>
                        <a:t>New teaching styles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Faculty staff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Report and answering the questionnaire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Develop a </a:t>
                      </a:r>
                      <a:r>
                        <a:rPr lang="en-GB" dirty="0" smtClean="0"/>
                        <a:t>questionnaire</a:t>
                      </a:r>
                    </a:p>
                    <a:p>
                      <a:r>
                        <a:rPr lang="en-GB" dirty="0" smtClean="0"/>
                        <a:t>Deadline 1</a:t>
                      </a:r>
                      <a:r>
                        <a:rPr lang="en-GB" baseline="30000" dirty="0" smtClean="0"/>
                        <a:t>st </a:t>
                      </a:r>
                      <a:r>
                        <a:rPr lang="en-GB" baseline="0" dirty="0" smtClean="0"/>
                        <a:t> August.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Online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5477583"/>
                  </a:ext>
                </a:extLst>
              </a:tr>
              <a:tr h="701670">
                <a:tc>
                  <a:txBody>
                    <a:bodyPr/>
                    <a:lstStyle/>
                    <a:p>
                      <a:r>
                        <a:rPr lang="en-GB" dirty="0"/>
                        <a:t>New programs / </a:t>
                      </a:r>
                      <a:r>
                        <a:rPr lang="en-GB" dirty="0" smtClean="0"/>
                        <a:t>practices</a:t>
                      </a:r>
                    </a:p>
                    <a:p>
                      <a:r>
                        <a:rPr lang="en-GB" dirty="0" err="1" smtClean="0"/>
                        <a:t>Edmodo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Exchange experiences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Management team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Descriptive</a:t>
                      </a:r>
                      <a:r>
                        <a:rPr lang="en-GB" dirty="0"/>
                        <a:t> </a:t>
                      </a:r>
                      <a:r>
                        <a:rPr lang="en-GB" dirty="0" smtClean="0"/>
                        <a:t>study</a:t>
                      </a:r>
                    </a:p>
                    <a:p>
                      <a:r>
                        <a:rPr lang="en-GB" dirty="0" smtClean="0"/>
                        <a:t>Plan from each team in July, action</a:t>
                      </a:r>
                      <a:r>
                        <a:rPr lang="en-GB" baseline="0" dirty="0" smtClean="0"/>
                        <a:t> plan</a:t>
                      </a:r>
                    </a:p>
                    <a:p>
                      <a:r>
                        <a:rPr lang="en-GB" baseline="0" dirty="0" smtClean="0"/>
                        <a:t>Templates of reports</a:t>
                      </a:r>
                    </a:p>
                    <a:p>
                      <a:r>
                        <a:rPr lang="en-GB" baseline="0" dirty="0" smtClean="0"/>
                        <a:t>Oct. Not before two months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Francesco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Comment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6853310"/>
                  </a:ext>
                </a:extLst>
              </a:tr>
              <a:tr h="590114">
                <a:tc>
                  <a:txBody>
                    <a:bodyPr/>
                    <a:lstStyle/>
                    <a:p>
                      <a:r>
                        <a:rPr lang="en-GB" dirty="0"/>
                        <a:t>New </a:t>
                      </a:r>
                      <a:r>
                        <a:rPr lang="en-GB" dirty="0" smtClean="0"/>
                        <a:t>policies</a:t>
                      </a:r>
                    </a:p>
                    <a:p>
                      <a:r>
                        <a:rPr lang="en-GB" dirty="0" smtClean="0"/>
                        <a:t>FOE</a:t>
                      </a:r>
                      <a:r>
                        <a:rPr lang="en-GB" baseline="0" dirty="0" smtClean="0"/>
                        <a:t> reform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Prof. Hegi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Interview by Martin</a:t>
                      </a:r>
                      <a:r>
                        <a:rPr lang="en-GB" baseline="0" dirty="0" smtClean="0"/>
                        <a:t> sep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Develop of an interview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Interview and description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89996106"/>
                  </a:ext>
                </a:extLst>
              </a:tr>
              <a:tr h="701670">
                <a:tc>
                  <a:txBody>
                    <a:bodyPr/>
                    <a:lstStyle/>
                    <a:p>
                      <a:r>
                        <a:rPr lang="en-GB"/>
                        <a:t>Engagement of students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 MA student and maybe more teachers to research on the </a:t>
                      </a:r>
                      <a:r>
                        <a:rPr lang="en-GB" dirty="0" smtClean="0"/>
                        <a:t>topic</a:t>
                      </a:r>
                    </a:p>
                    <a:p>
                      <a:r>
                        <a:rPr lang="en-GB" dirty="0" smtClean="0"/>
                        <a:t>Ain shams MA researchers</a:t>
                      </a:r>
                    </a:p>
                    <a:p>
                      <a:r>
                        <a:rPr lang="en-GB" dirty="0" smtClean="0"/>
                        <a:t>Visit MLU</a:t>
                      </a:r>
                    </a:p>
                    <a:p>
                      <a:r>
                        <a:rPr lang="en-GB" dirty="0" smtClean="0"/>
                        <a:t>Informal supervision online on </a:t>
                      </a:r>
                      <a:r>
                        <a:rPr lang="en-GB" dirty="0" err="1" smtClean="0"/>
                        <a:t>skype</a:t>
                      </a:r>
                      <a:r>
                        <a:rPr lang="en-GB" baseline="0" dirty="0" smtClean="0"/>
                        <a:t> meeting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Research papers, and also MA thesis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Invitation to MLU for research, paricipatory supervision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Agreements and </a:t>
                      </a:r>
                      <a:r>
                        <a:rPr lang="en-GB" dirty="0" smtClean="0"/>
                        <a:t>protocols </a:t>
                      </a:r>
                      <a:r>
                        <a:rPr lang="en-GB" dirty="0"/>
                        <a:t>(MOUs</a:t>
                      </a:r>
                      <a:r>
                        <a:rPr lang="en-GB" dirty="0" smtClean="0"/>
                        <a:t>)</a:t>
                      </a:r>
                    </a:p>
                    <a:p>
                      <a:r>
                        <a:rPr lang="en-GB" dirty="0" smtClean="0"/>
                        <a:t>Mutual supervision for MA and PHD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13563754"/>
                  </a:ext>
                </a:extLst>
              </a:tr>
              <a:tr h="701670">
                <a:tc>
                  <a:txBody>
                    <a:bodyPr/>
                    <a:lstStyle/>
                    <a:p>
                      <a:r>
                        <a:rPr lang="en-GB"/>
                        <a:t>Human relationship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Project team, coordinators of schools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Interviews between faculty staff and teachers/ principals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MLU </a:t>
                      </a:r>
                      <a:r>
                        <a:rPr lang="en-GB" dirty="0" smtClean="0"/>
                        <a:t>team</a:t>
                      </a:r>
                    </a:p>
                    <a:p>
                      <a:r>
                        <a:rPr lang="en-GB" dirty="0" smtClean="0"/>
                        <a:t>Translators</a:t>
                      </a:r>
                      <a:r>
                        <a:rPr lang="en-GB" baseline="0" dirty="0" smtClean="0"/>
                        <a:t> for </a:t>
                      </a:r>
                      <a:r>
                        <a:rPr lang="en-GB" baseline="0" dirty="0" err="1" smtClean="0"/>
                        <a:t>arabic</a:t>
                      </a:r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Dates: sep 4- 13</a:t>
                      </a:r>
                    </a:p>
                    <a:p>
                      <a:r>
                        <a:rPr lang="en-GB" baseline="0" dirty="0" smtClean="0"/>
                        <a:t>Meet with faculty staff and </a:t>
                      </a:r>
                      <a:r>
                        <a:rPr lang="en-GB" baseline="0" dirty="0" err="1" smtClean="0"/>
                        <a:t>prof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Heggi</a:t>
                      </a:r>
                      <a:r>
                        <a:rPr lang="en-GB" baseline="0" dirty="0" smtClean="0"/>
                        <a:t>(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Interview between faculty staff members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5330576"/>
                  </a:ext>
                </a:extLst>
              </a:tr>
              <a:tr h="5901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9260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590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 and MLU teams discussed the progress of case study through Skype meeting that included the following outcomes:</a:t>
            </a:r>
          </a:p>
          <a:p>
            <a:r>
              <a:rPr lang="en-US" dirty="0" smtClean="0"/>
              <a:t>HU began data collection of HU history, HU profile in numbers, </a:t>
            </a:r>
            <a:r>
              <a:rPr lang="en-GB" dirty="0" smtClean="0"/>
              <a:t>Institutional Strategic Priorities 2015-20, Key International Partnerships. </a:t>
            </a:r>
            <a:endParaRPr lang="en-US" dirty="0" smtClean="0"/>
          </a:p>
          <a:p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1" y="1600200"/>
            <a:ext cx="396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181600" y="1828801"/>
            <a:ext cx="297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We planned to have two files:</a:t>
            </a:r>
          </a:p>
          <a:p>
            <a:pPr>
              <a:buFontTx/>
              <a:buChar char="-"/>
            </a:pPr>
            <a:r>
              <a:rPr lang="en-GB" sz="3600" dirty="0" smtClean="0"/>
              <a:t> HU profile</a:t>
            </a:r>
          </a:p>
          <a:p>
            <a:pPr>
              <a:buFontTx/>
              <a:buChar char="-"/>
            </a:pPr>
            <a:r>
              <a:rPr lang="en-GB" sz="3600" dirty="0" smtClean="0"/>
              <a:t> FOE profile</a:t>
            </a:r>
            <a:r>
              <a:rPr lang="en-GB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Setting timeline and dates for certain tasks:</a:t>
            </a:r>
          </a:p>
          <a:p>
            <a:r>
              <a:rPr lang="en-US" dirty="0" smtClean="0"/>
              <a:t>1 August for designing questionnaire by MLU to be applied at the beginning of the academic year. Sep. 2018</a:t>
            </a:r>
          </a:p>
          <a:p>
            <a:r>
              <a:rPr lang="en-US" dirty="0" smtClean="0"/>
              <a:t>July- Oct. HU will prepare descriptive study of </a:t>
            </a:r>
            <a:r>
              <a:rPr lang="en-GB" dirty="0" smtClean="0"/>
              <a:t>New programs / practices as </a:t>
            </a:r>
            <a:r>
              <a:rPr lang="en-GB" dirty="0" err="1" smtClean="0"/>
              <a:t>Edmodo</a:t>
            </a:r>
            <a:r>
              <a:rPr lang="en-GB" dirty="0" smtClean="0"/>
              <a:t> and methods of exchanging experiences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Sep. 2018: MLU will arrange an interview with Prof. </a:t>
            </a:r>
            <a:r>
              <a:rPr lang="en-US" dirty="0" err="1" smtClean="0"/>
              <a:t>Heggi</a:t>
            </a:r>
            <a:r>
              <a:rPr lang="en-US" dirty="0" smtClean="0"/>
              <a:t> about </a:t>
            </a:r>
            <a:r>
              <a:rPr lang="en-GB" dirty="0" smtClean="0"/>
              <a:t>the new policies and FOE reform.</a:t>
            </a:r>
          </a:p>
          <a:p>
            <a:r>
              <a:rPr lang="en-GB" dirty="0" smtClean="0"/>
              <a:t>Sep. 4- 13: MLU team will arrange different meetings with faculty staff and management team.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1169</Words>
  <Application>Microsoft Office PowerPoint</Application>
  <PresentationFormat>On-screen Show (4:3)</PresentationFormat>
  <Paragraphs>237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    School and University Partnership for Peer Communities of learners (SUP4PCL)   Project number: 573660-EPP-1-2016-1-EG-EPPKA2-CBHE-JP (2016-2516/001-001)   Fifth Local Management Meeting  Tuesday June26th, 2018  </vt:lpstr>
      <vt:lpstr>Progress of Case Studies</vt:lpstr>
      <vt:lpstr>FOE case study in collaboration with MLU</vt:lpstr>
      <vt:lpstr>Case study framework </vt:lpstr>
      <vt:lpstr>Slide 6</vt:lpstr>
      <vt:lpstr>Slide 7</vt:lpstr>
      <vt:lpstr>Slide 8</vt:lpstr>
      <vt:lpstr>Slide 9</vt:lpstr>
      <vt:lpstr>Slide 10</vt:lpstr>
      <vt:lpstr>Om El- Abtal Summer Work Plan</vt:lpstr>
      <vt:lpstr>Action Plan</vt:lpstr>
      <vt:lpstr>Slide 13</vt:lpstr>
      <vt:lpstr>Zamalek Girls School Action Plan </vt:lpstr>
      <vt:lpstr>Slide 15</vt:lpstr>
      <vt:lpstr>Slide 16</vt:lpstr>
      <vt:lpstr>Slide 17</vt:lpstr>
      <vt:lpstr>Meetings and Workshops at HU</vt:lpstr>
      <vt:lpstr>Slide 19</vt:lpstr>
      <vt:lpstr>First: The Use of ICT in enhancing PCLs</vt:lpstr>
      <vt:lpstr>Outcomes</vt:lpstr>
      <vt:lpstr>Slide 22</vt:lpstr>
      <vt:lpstr>Slide 23</vt:lpstr>
      <vt:lpstr>Slide 24</vt:lpstr>
      <vt:lpstr>Slide 25</vt:lpstr>
      <vt:lpstr>Slide 26</vt:lpstr>
      <vt:lpstr>Second: Dissemination of Quality Assurance and Accreditation Culture</vt:lpstr>
      <vt:lpstr>Slide 28</vt:lpstr>
      <vt:lpstr>Slide 29</vt:lpstr>
      <vt:lpstr>Third: Foreign Experiences in Developing PCLs</vt:lpstr>
      <vt:lpstr>Skype Meeting with Teachers</vt:lpstr>
      <vt:lpstr>Schedule of AUC visit </vt:lpstr>
      <vt:lpstr>School Clustering</vt:lpstr>
      <vt:lpstr>Communication with Cairo Educational Directorate</vt:lpstr>
      <vt:lpstr>School support</vt:lpstr>
      <vt:lpstr>Classification of schools</vt:lpstr>
      <vt:lpstr>Criteria of Classification</vt:lpstr>
      <vt:lpstr>Helwan El Kadima Primary School</vt:lpstr>
      <vt:lpstr>Helwan Preparatory School for Boys</vt:lpstr>
      <vt:lpstr>Kasr El Dobarah State School</vt:lpstr>
      <vt:lpstr>Zamalek School for Girls</vt:lpstr>
      <vt:lpstr> Om El Abtal Preparatory School for Girls </vt:lpstr>
      <vt:lpstr>Together Towards: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Dr.Lobna</dc:creator>
  <cp:lastModifiedBy>Windows User</cp:lastModifiedBy>
  <cp:revision>82</cp:revision>
  <dcterms:created xsi:type="dcterms:W3CDTF">2006-08-16T00:00:00Z</dcterms:created>
  <dcterms:modified xsi:type="dcterms:W3CDTF">2018-06-25T21:20:07Z</dcterms:modified>
</cp:coreProperties>
</file>