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3"/>
  </p:notesMasterIdLst>
  <p:sldIdLst>
    <p:sldId id="257" r:id="rId2"/>
    <p:sldId id="448" r:id="rId3"/>
    <p:sldId id="477" r:id="rId4"/>
    <p:sldId id="447" r:id="rId5"/>
    <p:sldId id="450" r:id="rId6"/>
    <p:sldId id="451" r:id="rId7"/>
    <p:sldId id="452" r:id="rId8"/>
    <p:sldId id="453" r:id="rId9"/>
    <p:sldId id="455" r:id="rId10"/>
    <p:sldId id="456" r:id="rId11"/>
    <p:sldId id="457" r:id="rId12"/>
    <p:sldId id="463" r:id="rId13"/>
    <p:sldId id="464" r:id="rId14"/>
    <p:sldId id="465" r:id="rId15"/>
    <p:sldId id="466" r:id="rId16"/>
    <p:sldId id="467" r:id="rId17"/>
    <p:sldId id="469" r:id="rId18"/>
    <p:sldId id="470" r:id="rId19"/>
    <p:sldId id="474" r:id="rId20"/>
    <p:sldId id="475" r:id="rId21"/>
    <p:sldId id="476" r:id="rId22"/>
    <p:sldId id="309" r:id="rId23"/>
    <p:sldId id="481" r:id="rId24"/>
    <p:sldId id="460" r:id="rId25"/>
    <p:sldId id="458" r:id="rId26"/>
    <p:sldId id="459" r:id="rId27"/>
    <p:sldId id="454" r:id="rId28"/>
    <p:sldId id="479" r:id="rId29"/>
    <p:sldId id="482" r:id="rId30"/>
    <p:sldId id="461" r:id="rId31"/>
    <p:sldId id="46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9" autoAdjust="0"/>
    <p:restoredTop sz="94684" autoAdjust="0"/>
  </p:normalViewPr>
  <p:slideViewPr>
    <p:cSldViewPr>
      <p:cViewPr varScale="1">
        <p:scale>
          <a:sx n="47" d="100"/>
          <a:sy n="47" d="100"/>
        </p:scale>
        <p:origin x="-11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26D7F15-D058-4540-ACAA-9378200D2E1F}" type="datetimeFigureOut">
              <a:rPr lang="ar-EG" smtClean="0"/>
              <a:pPr/>
              <a:t>04/06/1439</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F34B695-CB54-4B69-9441-5F59ADE5CDE0}" type="slidenum">
              <a:rPr lang="ar-EG" smtClean="0"/>
              <a:pPr/>
              <a:t>‹#›</a:t>
            </a:fld>
            <a:endParaRPr lang="ar-EG"/>
          </a:p>
        </p:txBody>
      </p:sp>
    </p:spTree>
    <p:extLst>
      <p:ext uri="{BB962C8B-B14F-4D97-AF65-F5344CB8AC3E}">
        <p14:creationId xmlns:p14="http://schemas.microsoft.com/office/powerpoint/2010/main" xmlns="" val="27991648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0243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1776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61757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1025"/>
          <p:cNvSpPr>
            <a:spLocks noGrp="1"/>
          </p:cNvSpPr>
          <p:nvPr>
            <p:ph type="title" idx="4294967295"/>
          </p:nvPr>
        </p:nvSpPr>
        <p:spPr>
          <a:xfrm>
            <a:off x="457489" y="274638"/>
            <a:ext cx="8229022" cy="1143000"/>
          </a:xfrm>
          <a:prstGeom prst="rect">
            <a:avLst/>
          </a:prstGeom>
          <a:noFill/>
          <a:ln>
            <a:noFill/>
          </a:ln>
        </p:spPr>
        <p:txBody>
          <a:bodyPr anchor="ctr"/>
          <a:lstStyle/>
          <a:p>
            <a:pPr lvl="0"/>
            <a:r>
              <a:rPr lang="en-US" altLang="en-US" dirty="0"/>
              <a:t>Click to edit Master title style</a:t>
            </a:r>
          </a:p>
        </p:txBody>
      </p:sp>
      <p:sp>
        <p:nvSpPr>
          <p:cNvPr id="1027" name="Text Placeholder 1026"/>
          <p:cNvSpPr>
            <a:spLocks noGrp="1"/>
          </p:cNvSpPr>
          <p:nvPr>
            <p:ph type="body" idx="1"/>
          </p:nvPr>
        </p:nvSpPr>
        <p:spPr>
          <a:xfrm>
            <a:off x="457489" y="1600201"/>
            <a:ext cx="8229022" cy="4525963"/>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Date Placeholder 1027"/>
          <p:cNvSpPr>
            <a:spLocks noGrp="1"/>
          </p:cNvSpPr>
          <p:nvPr>
            <p:ph type="dt" sz="half" idx="2"/>
          </p:nvPr>
        </p:nvSpPr>
        <p:spPr>
          <a:xfrm>
            <a:off x="6553489" y="6356351"/>
            <a:ext cx="2133022" cy="365125"/>
          </a:xfrm>
          <a:prstGeom prst="rect">
            <a:avLst/>
          </a:prstGeom>
          <a:noFill/>
          <a:ln>
            <a:noFill/>
          </a:ln>
        </p:spPr>
        <p:txBody>
          <a:bodyPr anchor="ctr"/>
          <a:lstStyle/>
          <a:p>
            <a:pPr algn="r"/>
            <a:endParaRPr lang="en-US" altLang="en-US" sz="1200" dirty="0">
              <a:solidFill>
                <a:srgbClr val="898989"/>
              </a:solidFill>
            </a:endParaRPr>
          </a:p>
        </p:txBody>
      </p:sp>
      <p:sp>
        <p:nvSpPr>
          <p:cNvPr id="1029" name="Footer Placeholder 1028"/>
          <p:cNvSpPr>
            <a:spLocks noGrp="1"/>
          </p:cNvSpPr>
          <p:nvPr>
            <p:ph type="ftr" sz="quarter" idx="3"/>
          </p:nvPr>
        </p:nvSpPr>
        <p:spPr>
          <a:xfrm>
            <a:off x="3124489" y="6356351"/>
            <a:ext cx="2895023" cy="365125"/>
          </a:xfrm>
          <a:prstGeom prst="rect">
            <a:avLst/>
          </a:prstGeom>
          <a:noFill/>
          <a:ln>
            <a:noFill/>
          </a:ln>
        </p:spPr>
        <p:txBody>
          <a:bodyPr anchor="ctr"/>
          <a:lstStyle/>
          <a:p>
            <a:endParaRPr lang="en-US" altLang="en-US" sz="1200" dirty="0">
              <a:solidFill>
                <a:srgbClr val="898989"/>
              </a:solidFill>
            </a:endParaRPr>
          </a:p>
        </p:txBody>
      </p:sp>
      <p:sp>
        <p:nvSpPr>
          <p:cNvPr id="1030" name="Slide Number Placeholder 1029"/>
          <p:cNvSpPr>
            <a:spLocks noGrp="1"/>
          </p:cNvSpPr>
          <p:nvPr>
            <p:ph type="sldNum" sz="quarter" idx="4"/>
          </p:nvPr>
        </p:nvSpPr>
        <p:spPr>
          <a:xfrm>
            <a:off x="457489" y="6356351"/>
            <a:ext cx="2133023" cy="365125"/>
          </a:xfrm>
          <a:prstGeom prst="rect">
            <a:avLst/>
          </a:prstGeom>
          <a:noFill/>
          <a:ln>
            <a:noFill/>
          </a:ln>
        </p:spPr>
        <p:txBody>
          <a:bodyPr anchor="ctr"/>
          <a:lstStyle/>
          <a:p>
            <a:pPr algn="l"/>
            <a:fld id="{12FF1C42-D199-2030-1528-587298610EC3}" type="slidenum">
              <a:rPr lang="en-US" altLang="en-US" sz="1200" dirty="0">
                <a:solidFill>
                  <a:srgbClr val="898989"/>
                </a:solidFill>
              </a:rPr>
              <a:pPr algn="l"/>
              <a:t>‹#›</a:t>
            </a:fld>
            <a:endParaRPr lang="en-US" altLang="en-US" sz="1200" dirty="0">
              <a:solidFill>
                <a:srgbClr val="898989"/>
              </a:solidFill>
            </a:endParaRPr>
          </a:p>
        </p:txBody>
      </p:sp>
    </p:spTree>
    <p:extLst>
      <p:ext uri="{BB962C8B-B14F-4D97-AF65-F5344CB8AC3E}">
        <p14:creationId xmlns:p14="http://schemas.microsoft.com/office/powerpoint/2010/main" xmlns="" val="69138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1D8BD707-D9CF-40AE-B4C6-C98DA3205C09}"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75959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0012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1D8BD707-D9CF-40AE-B4C6-C98DA3205C09}"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0903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1D8BD707-D9CF-40AE-B4C6-C98DA3205C09}" type="datetimeFigureOut">
              <a:rPr lang="en-US" smtClean="0"/>
              <a:pPr/>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5326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1D8BD707-D9CF-40AE-B4C6-C98DA3205C09}" type="datetimeFigureOut">
              <a:rPr lang="en-US" smtClean="0"/>
              <a:pPr/>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2878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55880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2411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127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8BD707-D9CF-40AE-B4C6-C98DA3205C09}" type="datetimeFigureOut">
              <a:rPr lang="en-US" smtClean="0"/>
              <a:pPr/>
              <a:t>2/19/2018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320804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normAutofit fontScale="90000"/>
          </a:bodyPr>
          <a:lstStyle/>
          <a:p>
            <a:pPr rtl="1"/>
            <a:r>
              <a:rPr lang="en-US" sz="4000" b="1" dirty="0">
                <a:cs typeface="Times New Roman" pitchFamily="18" charset="0"/>
              </a:rPr>
              <a:t/>
            </a:r>
            <a:br>
              <a:rPr lang="en-US" sz="4000" b="1" dirty="0">
                <a:cs typeface="Times New Roman" pitchFamily="18" charset="0"/>
              </a:rPr>
            </a:br>
            <a:r>
              <a:rPr lang="en-US" sz="4000" b="1" dirty="0">
                <a:cs typeface="Times New Roman" pitchFamily="18" charset="0"/>
              </a:rPr>
              <a:t>School and University Partnership for Peer Communities of learners</a:t>
            </a:r>
            <a:r>
              <a:rPr lang="en-US" sz="4000" dirty="0">
                <a:cs typeface="Times New Roman" pitchFamily="18" charset="0"/>
              </a:rPr>
              <a:t/>
            </a:r>
            <a:br>
              <a:rPr lang="en-US" sz="4000" dirty="0">
                <a:cs typeface="Times New Roman" pitchFamily="18" charset="0"/>
              </a:rPr>
            </a:br>
            <a:endParaRPr lang="ar-EG" sz="4000" dirty="0"/>
          </a:p>
        </p:txBody>
      </p:sp>
      <p:sp>
        <p:nvSpPr>
          <p:cNvPr id="3" name="Subtitle 2"/>
          <p:cNvSpPr>
            <a:spLocks noGrp="1"/>
          </p:cNvSpPr>
          <p:nvPr>
            <p:ph type="subTitle" idx="1"/>
          </p:nvPr>
        </p:nvSpPr>
        <p:spPr/>
        <p:txBody>
          <a:bodyPr>
            <a:normAutofit/>
          </a:bodyPr>
          <a:lstStyle/>
          <a:p>
            <a:pPr>
              <a:defRPr/>
            </a:pPr>
            <a:r>
              <a:rPr lang="en-US" dirty="0"/>
              <a:t>Project number: </a:t>
            </a:r>
          </a:p>
          <a:p>
            <a:pPr>
              <a:defRPr/>
            </a:pPr>
            <a:r>
              <a:rPr lang="en-US" b="1" dirty="0"/>
              <a:t> 573660-EPP-1-2016-1-EG-EPPKA2-CBHE-JP (2016-2516/001-001)</a:t>
            </a:r>
            <a:endParaRPr lang="en-US" dirty="0"/>
          </a:p>
          <a:p>
            <a:pPr>
              <a:defRPr/>
            </a:pPr>
            <a:endParaRPr lang="ar-EG" dirty="0"/>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p14="http://schemas.microsoft.com/office/powerpoint/2010/main" xmlns="" val="62243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C8A61-CC77-4561-942A-EA32B577F018}"/>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xmlns="" id="{82846F73-7FAB-4508-B325-C3488B174E1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12201" b="9051"/>
          <a:stretch/>
        </p:blipFill>
        <p:spPr>
          <a:xfrm>
            <a:off x="4560313" y="1628800"/>
            <a:ext cx="3857625" cy="5400600"/>
          </a:xfrm>
          <a:prstGeom prst="rect">
            <a:avLst/>
          </a:prstGeom>
        </p:spPr>
      </p:pic>
      <p:pic>
        <p:nvPicPr>
          <p:cNvPr id="9" name="Picture 8">
            <a:extLst>
              <a:ext uri="{FF2B5EF4-FFF2-40B4-BE49-F238E27FC236}">
                <a16:creationId xmlns:a16="http://schemas.microsoft.com/office/drawing/2014/main" xmlns="" id="{820E1820-2499-4208-B60A-FBE18FDE55E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1151" b="10100"/>
          <a:stretch/>
        </p:blipFill>
        <p:spPr>
          <a:xfrm>
            <a:off x="335058" y="1988840"/>
            <a:ext cx="3857625" cy="5400600"/>
          </a:xfrm>
          <a:prstGeom prst="rect">
            <a:avLst/>
          </a:prstGeom>
        </p:spPr>
      </p:pic>
      <p:sp>
        <p:nvSpPr>
          <p:cNvPr id="10" name="Content Placeholder 9">
            <a:extLst>
              <a:ext uri="{FF2B5EF4-FFF2-40B4-BE49-F238E27FC236}">
                <a16:creationId xmlns:a16="http://schemas.microsoft.com/office/drawing/2014/main" xmlns="" id="{4A8C0B1A-4BA4-48C8-8385-75542EB502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371273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DBF284-9F40-4DD6-9F6B-021A7ADB6BFB}"/>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xmlns="" id="{05FA6509-1A63-4E1E-86DE-A0825760617D}"/>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1769" b="7090"/>
          <a:stretch/>
        </p:blipFill>
        <p:spPr>
          <a:xfrm>
            <a:off x="179512" y="274638"/>
            <a:ext cx="3137568" cy="4525963"/>
          </a:xfrm>
        </p:spPr>
      </p:pic>
      <p:pic>
        <p:nvPicPr>
          <p:cNvPr id="8" name="Picture 7">
            <a:extLst>
              <a:ext uri="{FF2B5EF4-FFF2-40B4-BE49-F238E27FC236}">
                <a16:creationId xmlns:a16="http://schemas.microsoft.com/office/drawing/2014/main" xmlns="" id="{A5D85408-F8AC-40C0-A947-BA245C2E3F9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2201" b="10101"/>
          <a:stretch/>
        </p:blipFill>
        <p:spPr>
          <a:xfrm>
            <a:off x="3779912" y="1404104"/>
            <a:ext cx="3857625" cy="5328592"/>
          </a:xfrm>
          <a:prstGeom prst="rect">
            <a:avLst/>
          </a:prstGeom>
        </p:spPr>
      </p:pic>
    </p:spTree>
    <p:extLst>
      <p:ext uri="{BB962C8B-B14F-4D97-AF65-F5344CB8AC3E}">
        <p14:creationId xmlns:p14="http://schemas.microsoft.com/office/powerpoint/2010/main" xmlns="" val="415918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Dissemination of PLCs culture among Post Graduate Researchers</a:t>
            </a:r>
            <a:endParaRPr lang="ar-EG" b="1" dirty="0">
              <a:solidFill>
                <a:srgbClr val="FF0000"/>
              </a:solidFill>
            </a:endParaRPr>
          </a:p>
        </p:txBody>
      </p:sp>
      <p:pic>
        <p:nvPicPr>
          <p:cNvPr id="4" name="Content Placeholder 3"/>
          <p:cNvPicPr>
            <a:picLocks noGrp="1" noChangeAspect="1"/>
          </p:cNvPicPr>
          <p:nvPr>
            <p:ph idx="1"/>
          </p:nvPr>
        </p:nvPicPr>
        <p:blipFill>
          <a:blip r:embed="rId2">
            <a:extLst/>
          </a:blip>
          <a:srcRect/>
          <a:stretch>
            <a:fillRect/>
          </a:stretch>
        </p:blipFill>
        <p:spPr>
          <a:xfrm>
            <a:off x="1656502" y="1600200"/>
            <a:ext cx="5830995" cy="4525963"/>
          </a:xfrm>
          <a:prstGeom prst="rect">
            <a:avLst/>
          </a:prstGeom>
          <a:ln/>
        </p:spPr>
      </p:pic>
    </p:spTree>
    <p:extLst>
      <p:ext uri="{BB962C8B-B14F-4D97-AF65-F5344CB8AC3E}">
        <p14:creationId xmlns:p14="http://schemas.microsoft.com/office/powerpoint/2010/main" xmlns="" val="30248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3073"/>
          <p:cNvSpPr>
            <a:spLocks noGrp="1"/>
          </p:cNvSpPr>
          <p:nvPr>
            <p:ph idx="4294967295"/>
          </p:nvPr>
        </p:nvSpPr>
        <p:spPr>
          <a:xfrm>
            <a:off x="138546" y="152400"/>
            <a:ext cx="8866909" cy="6400800"/>
          </a:xfrm>
          <a:ln/>
        </p:spPr>
        <p:txBody>
          <a:bodyPr wrap="square" lIns="91440" tIns="45720" rIns="91440" bIns="45720" anchor="t" anchorCtr="0">
            <a:normAutofit lnSpcReduction="10000"/>
          </a:bodyPr>
          <a:lstStyle/>
          <a:p>
            <a:pPr algn="ctr" rtl="0">
              <a:lnSpc>
                <a:spcPct val="80000"/>
              </a:lnSpc>
              <a:buNone/>
            </a:pPr>
            <a:r>
              <a:rPr lang="en-US" altLang="en-US" sz="3000" dirty="0">
                <a:solidFill>
                  <a:srgbClr val="FF0000"/>
                </a:solidFill>
                <a:latin typeface="Arial Black" charset="0"/>
              </a:rPr>
              <a:t>CV</a:t>
            </a:r>
          </a:p>
          <a:p>
            <a:pPr algn="just" rtl="0">
              <a:lnSpc>
                <a:spcPct val="80000"/>
              </a:lnSpc>
              <a:buNone/>
            </a:pPr>
            <a:r>
              <a:rPr lang="en-US" altLang="en-US" sz="3000" b="1" dirty="0">
                <a:solidFill>
                  <a:srgbClr val="FF0000"/>
                </a:solidFill>
              </a:rPr>
              <a:t>* </a:t>
            </a:r>
            <a:r>
              <a:rPr lang="en-US" altLang="en-US" sz="3000" b="1" u="sng" dirty="0">
                <a:solidFill>
                  <a:srgbClr val="FF0000"/>
                </a:solidFill>
              </a:rPr>
              <a:t>Name:</a:t>
            </a:r>
            <a:r>
              <a:rPr lang="en-US" altLang="en-US" sz="3000" dirty="0"/>
              <a:t> </a:t>
            </a:r>
            <a:r>
              <a:rPr lang="en-US" altLang="en-US" sz="3000" b="1" dirty="0"/>
              <a:t>Ashraf Hamed Mohammed Ali</a:t>
            </a:r>
          </a:p>
          <a:p>
            <a:pPr algn="just" rtl="0">
              <a:lnSpc>
                <a:spcPct val="80000"/>
              </a:lnSpc>
              <a:buNone/>
            </a:pPr>
            <a:r>
              <a:rPr lang="en-US" altLang="en-US" sz="3000" b="1" dirty="0">
                <a:solidFill>
                  <a:srgbClr val="FF0000"/>
                </a:solidFill>
              </a:rPr>
              <a:t>* </a:t>
            </a:r>
            <a:r>
              <a:rPr lang="en-US" altLang="en-US" sz="3000" b="1" u="sng" dirty="0">
                <a:solidFill>
                  <a:srgbClr val="FF0000"/>
                </a:solidFill>
              </a:rPr>
              <a:t>Age:</a:t>
            </a:r>
            <a:r>
              <a:rPr lang="en-US" altLang="en-US" sz="3000" b="1" dirty="0">
                <a:solidFill>
                  <a:srgbClr val="FF0000"/>
                </a:solidFill>
              </a:rPr>
              <a:t> </a:t>
            </a:r>
            <a:r>
              <a:rPr lang="en-US" altLang="en-US" sz="3000" b="1" dirty="0"/>
              <a:t>51 </a:t>
            </a:r>
            <a:r>
              <a:rPr lang="en-US" altLang="en-US" sz="3000" b="1" dirty="0">
                <a:solidFill>
                  <a:srgbClr val="00B050"/>
                </a:solidFill>
              </a:rPr>
              <a:t>(And I am still learning.)</a:t>
            </a:r>
          </a:p>
          <a:p>
            <a:pPr algn="just" rtl="0">
              <a:lnSpc>
                <a:spcPct val="80000"/>
              </a:lnSpc>
              <a:buNone/>
            </a:pPr>
            <a:r>
              <a:rPr lang="en-US" altLang="en-US" sz="3000" b="1" dirty="0">
                <a:solidFill>
                  <a:srgbClr val="FF0000"/>
                </a:solidFill>
              </a:rPr>
              <a:t>* </a:t>
            </a:r>
            <a:r>
              <a:rPr lang="en-US" altLang="en-US" sz="3000" b="1" u="sng" dirty="0">
                <a:solidFill>
                  <a:srgbClr val="FF0000"/>
                </a:solidFill>
              </a:rPr>
              <a:t>Qualifications</a:t>
            </a:r>
            <a:r>
              <a:rPr lang="en-US" altLang="en-US" sz="3000" b="1" u="sng" dirty="0">
                <a:solidFill>
                  <a:srgbClr val="FF0000"/>
                </a:solidFill>
                <a:ea typeface="Arial" charset="0"/>
              </a:rPr>
              <a:t>:</a:t>
            </a:r>
          </a:p>
          <a:p>
            <a:pPr algn="just" rtl="0">
              <a:lnSpc>
                <a:spcPct val="80000"/>
              </a:lnSpc>
            </a:pPr>
            <a:r>
              <a:rPr lang="en-US" altLang="en-US" sz="3000" b="1" dirty="0"/>
              <a:t>Bachelor of Education, Faculty of Education, English Department, Helwan University, 1989.</a:t>
            </a:r>
          </a:p>
          <a:p>
            <a:pPr algn="just" rtl="0">
              <a:lnSpc>
                <a:spcPct val="80000"/>
              </a:lnSpc>
            </a:pPr>
            <a:r>
              <a:rPr lang="en-US" altLang="en-US" sz="3000" b="1" dirty="0"/>
              <a:t>Curriculum and Education Programs Diploma - English Language department - 2012 - Helwan University.</a:t>
            </a:r>
          </a:p>
          <a:p>
            <a:pPr algn="just" rtl="0">
              <a:lnSpc>
                <a:spcPct val="80000"/>
              </a:lnSpc>
            </a:pPr>
            <a:r>
              <a:rPr lang="en-US" altLang="en-US" sz="3000" b="1" dirty="0"/>
              <a:t>Curriculum and Methods of Teaching English Language Diploma - 2013 - Helwan University.</a:t>
            </a:r>
          </a:p>
          <a:p>
            <a:pPr algn="just" rtl="0">
              <a:lnSpc>
                <a:spcPct val="80000"/>
              </a:lnSpc>
            </a:pPr>
            <a:r>
              <a:rPr lang="en-US" altLang="en-US" sz="3000" b="1" dirty="0"/>
              <a:t>Master Degree in Education (Curricula &amp;Teaching Methods of English) - 2016 - Helwan University.</a:t>
            </a:r>
          </a:p>
          <a:p>
            <a:pPr algn="just" rtl="0">
              <a:lnSpc>
                <a:spcPct val="80000"/>
              </a:lnSpc>
              <a:buNone/>
            </a:pPr>
            <a:r>
              <a:rPr lang="en-US" altLang="en-US" sz="3000" b="1" dirty="0">
                <a:solidFill>
                  <a:srgbClr val="FF0000"/>
                </a:solidFill>
              </a:rPr>
              <a:t>* </a:t>
            </a:r>
            <a:r>
              <a:rPr lang="en-US" altLang="en-US" sz="3000" b="1" u="sng" dirty="0">
                <a:solidFill>
                  <a:srgbClr val="FF0000"/>
                </a:solidFill>
              </a:rPr>
              <a:t>Experience: </a:t>
            </a:r>
          </a:p>
          <a:p>
            <a:pPr algn="just" rtl="0">
              <a:lnSpc>
                <a:spcPct val="80000"/>
              </a:lnSpc>
            </a:pPr>
            <a:r>
              <a:rPr lang="en-US" altLang="en-US" sz="3000" b="1" dirty="0"/>
              <a:t>I have been working as a teacher of English for 26 years now. </a:t>
            </a:r>
          </a:p>
        </p:txBody>
      </p:sp>
      <p:pic>
        <p:nvPicPr>
          <p:cNvPr id="3075" name="Picture 3074"/>
          <p:cNvPicPr>
            <a:picLocks noChangeAspect="1"/>
          </p:cNvPicPr>
          <p:nvPr/>
        </p:nvPicPr>
        <p:blipFill>
          <a:blip r:embed="rId2">
            <a:extLst/>
          </a:blip>
          <a:srcRect/>
          <a:stretch>
            <a:fillRect/>
          </a:stretch>
        </p:blipFill>
        <p:spPr>
          <a:xfrm>
            <a:off x="7264978" y="-79375"/>
            <a:ext cx="1303194" cy="2163763"/>
          </a:xfrm>
          <a:prstGeom prst="rect">
            <a:avLst/>
          </a:prstGeom>
          <a:ln/>
        </p:spPr>
      </p:pic>
    </p:spTree>
    <p:extLst>
      <p:ext uri="{BB962C8B-B14F-4D97-AF65-F5344CB8AC3E}">
        <p14:creationId xmlns:p14="http://schemas.microsoft.com/office/powerpoint/2010/main" xmlns="" val="25870589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inVertical)">
                                      <p:cBhvr>
                                        <p:cTn id="7" dur="500"/>
                                        <p:tgtEl>
                                          <p:spTgt spid="3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4">
                                            <p:txEl>
                                              <p:pRg st="0" end="0"/>
                                            </p:txEl>
                                          </p:spTgt>
                                        </p:tgtEl>
                                        <p:attrNameLst>
                                          <p:attrName>style.visibility</p:attrName>
                                        </p:attrNameLst>
                                      </p:cBhvr>
                                      <p:to>
                                        <p:strVal val="visible"/>
                                      </p:to>
                                    </p:set>
                                    <p:anim calcmode="lin" valueType="num">
                                      <p:cBhvr additive="base">
                                        <p:cTn id="12" dur="5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74">
                                            <p:txEl>
                                              <p:pRg st="1" end="1"/>
                                            </p:txEl>
                                          </p:spTgt>
                                        </p:tgtEl>
                                        <p:attrNameLst>
                                          <p:attrName>style.visibility</p:attrName>
                                        </p:attrNameLst>
                                      </p:cBhvr>
                                      <p:to>
                                        <p:strVal val="visible"/>
                                      </p:to>
                                    </p:set>
                                    <p:anim calcmode="lin" valueType="num">
                                      <p:cBhvr additive="base">
                                        <p:cTn id="18" dur="500" fill="hold"/>
                                        <p:tgtEl>
                                          <p:spTgt spid="307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74">
                                            <p:txEl>
                                              <p:pRg st="2" end="2"/>
                                            </p:txEl>
                                          </p:spTgt>
                                        </p:tgtEl>
                                        <p:attrNameLst>
                                          <p:attrName>style.visibility</p:attrName>
                                        </p:attrNameLst>
                                      </p:cBhvr>
                                      <p:to>
                                        <p:strVal val="visible"/>
                                      </p:to>
                                    </p:set>
                                    <p:anim calcmode="lin" valueType="num">
                                      <p:cBhvr additive="base">
                                        <p:cTn id="24" dur="500" fill="hold"/>
                                        <p:tgtEl>
                                          <p:spTgt spid="307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74">
                                            <p:txEl>
                                              <p:pRg st="3" end="3"/>
                                            </p:txEl>
                                          </p:spTgt>
                                        </p:tgtEl>
                                        <p:attrNameLst>
                                          <p:attrName>style.visibility</p:attrName>
                                        </p:attrNameLst>
                                      </p:cBhvr>
                                      <p:to>
                                        <p:strVal val="visible"/>
                                      </p:to>
                                    </p:set>
                                    <p:anim calcmode="lin" valueType="num">
                                      <p:cBhvr additive="base">
                                        <p:cTn id="30" dur="500" fill="hold"/>
                                        <p:tgtEl>
                                          <p:spTgt spid="307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74">
                                            <p:txEl>
                                              <p:pRg st="4" end="4"/>
                                            </p:txEl>
                                          </p:spTgt>
                                        </p:tgtEl>
                                        <p:attrNameLst>
                                          <p:attrName>style.visibility</p:attrName>
                                        </p:attrNameLst>
                                      </p:cBhvr>
                                      <p:to>
                                        <p:strVal val="visible"/>
                                      </p:to>
                                    </p:set>
                                    <p:anim calcmode="lin" valueType="num">
                                      <p:cBhvr additive="base">
                                        <p:cTn id="36" dur="500" fill="hold"/>
                                        <p:tgtEl>
                                          <p:spTgt spid="307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74">
                                            <p:txEl>
                                              <p:pRg st="5" end="5"/>
                                            </p:txEl>
                                          </p:spTgt>
                                        </p:tgtEl>
                                        <p:attrNameLst>
                                          <p:attrName>style.visibility</p:attrName>
                                        </p:attrNameLst>
                                      </p:cBhvr>
                                      <p:to>
                                        <p:strVal val="visible"/>
                                      </p:to>
                                    </p:set>
                                    <p:anim calcmode="lin" valueType="num">
                                      <p:cBhvr additive="base">
                                        <p:cTn id="42" dur="500" fill="hold"/>
                                        <p:tgtEl>
                                          <p:spTgt spid="3074">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0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074">
                                            <p:txEl>
                                              <p:pRg st="6" end="6"/>
                                            </p:txEl>
                                          </p:spTgt>
                                        </p:tgtEl>
                                        <p:attrNameLst>
                                          <p:attrName>style.visibility</p:attrName>
                                        </p:attrNameLst>
                                      </p:cBhvr>
                                      <p:to>
                                        <p:strVal val="visible"/>
                                      </p:to>
                                    </p:set>
                                    <p:anim calcmode="lin" valueType="num">
                                      <p:cBhvr additive="base">
                                        <p:cTn id="48" dur="500" fill="hold"/>
                                        <p:tgtEl>
                                          <p:spTgt spid="3074">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07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074">
                                            <p:txEl>
                                              <p:pRg st="7" end="7"/>
                                            </p:txEl>
                                          </p:spTgt>
                                        </p:tgtEl>
                                        <p:attrNameLst>
                                          <p:attrName>style.visibility</p:attrName>
                                        </p:attrNameLst>
                                      </p:cBhvr>
                                      <p:to>
                                        <p:strVal val="visible"/>
                                      </p:to>
                                    </p:set>
                                    <p:anim calcmode="lin" valueType="num">
                                      <p:cBhvr additive="base">
                                        <p:cTn id="54" dur="500" fill="hold"/>
                                        <p:tgtEl>
                                          <p:spTgt spid="3074">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7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074">
                                            <p:txEl>
                                              <p:pRg st="8" end="8"/>
                                            </p:txEl>
                                          </p:spTgt>
                                        </p:tgtEl>
                                        <p:attrNameLst>
                                          <p:attrName>style.visibility</p:attrName>
                                        </p:attrNameLst>
                                      </p:cBhvr>
                                      <p:to>
                                        <p:strVal val="visible"/>
                                      </p:to>
                                    </p:set>
                                    <p:anim calcmode="lin" valueType="num">
                                      <p:cBhvr additive="base">
                                        <p:cTn id="60" dur="500" fill="hold"/>
                                        <p:tgtEl>
                                          <p:spTgt spid="3074">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07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074">
                                            <p:txEl>
                                              <p:pRg st="9" end="9"/>
                                            </p:txEl>
                                          </p:spTgt>
                                        </p:tgtEl>
                                        <p:attrNameLst>
                                          <p:attrName>style.visibility</p:attrName>
                                        </p:attrNameLst>
                                      </p:cBhvr>
                                      <p:to>
                                        <p:strVal val="visible"/>
                                      </p:to>
                                    </p:set>
                                    <p:anim calcmode="lin" valueType="num">
                                      <p:cBhvr additive="base">
                                        <p:cTn id="66" dur="500" fill="hold"/>
                                        <p:tgtEl>
                                          <p:spTgt spid="3074">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07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5121"/>
          <p:cNvPicPr>
            <a:picLocks noGrp="1" noChangeAspect="1"/>
          </p:cNvPicPr>
          <p:nvPr>
            <p:ph idx="4294967295"/>
          </p:nvPr>
        </p:nvPicPr>
        <p:blipFill>
          <a:blip r:embed="rId2">
            <a:extLst/>
          </a:blip>
          <a:srcRect/>
          <a:stretch>
            <a:fillRect/>
          </a:stretch>
        </p:blipFill>
        <p:spPr>
          <a:xfrm>
            <a:off x="487796" y="450850"/>
            <a:ext cx="8223250" cy="1811338"/>
          </a:xfrm>
          <a:prstGeom prst="rect">
            <a:avLst/>
          </a:prstGeom>
          <a:ln/>
        </p:spPr>
      </p:pic>
      <p:pic>
        <p:nvPicPr>
          <p:cNvPr id="5123" name="Picture 5122"/>
          <p:cNvPicPr>
            <a:picLocks noChangeAspect="1"/>
          </p:cNvPicPr>
          <p:nvPr/>
        </p:nvPicPr>
        <p:blipFill>
          <a:blip r:embed="rId3">
            <a:extLst/>
          </a:blip>
          <a:srcRect/>
          <a:stretch>
            <a:fillRect/>
          </a:stretch>
        </p:blipFill>
        <p:spPr>
          <a:xfrm>
            <a:off x="1385454" y="2365375"/>
            <a:ext cx="6749762" cy="4273550"/>
          </a:xfrm>
          <a:prstGeom prst="rect">
            <a:avLst/>
          </a:prstGeom>
          <a:ln/>
        </p:spPr>
      </p:pic>
    </p:spTree>
    <p:extLst>
      <p:ext uri="{BB962C8B-B14F-4D97-AF65-F5344CB8AC3E}">
        <p14:creationId xmlns:p14="http://schemas.microsoft.com/office/powerpoint/2010/main" xmlns="" val="294924548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wheel(1)">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6145"/>
          <p:cNvPicPr>
            <a:picLocks noGrp="1" noChangeAspect="1"/>
          </p:cNvPicPr>
          <p:nvPr>
            <p:ph idx="4294967295"/>
          </p:nvPr>
        </p:nvPicPr>
        <p:blipFill>
          <a:blip r:embed="rId2">
            <a:extLst/>
          </a:blip>
          <a:srcRect/>
          <a:stretch>
            <a:fillRect/>
          </a:stretch>
        </p:blipFill>
        <p:spPr>
          <a:xfrm>
            <a:off x="536864" y="1908175"/>
            <a:ext cx="8263660" cy="3627438"/>
          </a:xfrm>
          <a:prstGeom prst="rect">
            <a:avLst/>
          </a:prstGeom>
          <a:ln/>
        </p:spPr>
      </p:pic>
      <p:sp>
        <p:nvSpPr>
          <p:cNvPr id="6147" name="TextBox 6146"/>
          <p:cNvSpPr txBox="1">
            <a:spLocks/>
          </p:cNvSpPr>
          <p:nvPr/>
        </p:nvSpPr>
        <p:spPr>
          <a:xfrm>
            <a:off x="2209512" y="457201"/>
            <a:ext cx="4918364" cy="646113"/>
          </a:xfrm>
          <a:prstGeom prst="rect">
            <a:avLst/>
          </a:prstGeom>
          <a:noFill/>
          <a:ln>
            <a:noFill/>
          </a:ln>
        </p:spPr>
        <p:txBody>
          <a:bodyPr>
            <a:spAutoFit/>
          </a:bodyPr>
          <a:lstStyle/>
          <a:p>
            <a:r>
              <a:rPr lang="en-US" altLang="en-US" sz="3600" dirty="0"/>
              <a:t>This was my start points</a:t>
            </a:r>
          </a:p>
        </p:txBody>
      </p:sp>
      <p:sp>
        <p:nvSpPr>
          <p:cNvPr id="6148" name="TextBox 6147"/>
          <p:cNvSpPr txBox="1">
            <a:spLocks/>
          </p:cNvSpPr>
          <p:nvPr/>
        </p:nvSpPr>
        <p:spPr>
          <a:xfrm>
            <a:off x="2209512" y="1143001"/>
            <a:ext cx="4918364" cy="646113"/>
          </a:xfrm>
          <a:prstGeom prst="rect">
            <a:avLst/>
          </a:prstGeom>
          <a:noFill/>
          <a:ln>
            <a:noFill/>
          </a:ln>
        </p:spPr>
        <p:txBody>
          <a:bodyPr>
            <a:spAutoFit/>
          </a:bodyPr>
          <a:lstStyle/>
          <a:p>
            <a:r>
              <a:rPr lang="en-US" altLang="en-US" sz="3600" dirty="0">
                <a:solidFill>
                  <a:srgbClr val="00B050"/>
                </a:solidFill>
              </a:rPr>
              <a:t>Manners</a:t>
            </a:r>
          </a:p>
        </p:txBody>
      </p:sp>
      <p:sp>
        <p:nvSpPr>
          <p:cNvPr id="6149" name="TextBox 6148"/>
          <p:cNvSpPr txBox="1">
            <a:spLocks/>
          </p:cNvSpPr>
          <p:nvPr/>
        </p:nvSpPr>
        <p:spPr>
          <a:xfrm>
            <a:off x="3040785" y="5121276"/>
            <a:ext cx="3255818" cy="646113"/>
          </a:xfrm>
          <a:prstGeom prst="rect">
            <a:avLst/>
          </a:prstGeom>
          <a:noFill/>
          <a:ln>
            <a:noFill/>
          </a:ln>
        </p:spPr>
        <p:txBody>
          <a:bodyPr>
            <a:spAutoFit/>
          </a:bodyPr>
          <a:lstStyle/>
          <a:p>
            <a:r>
              <a:rPr lang="en-US" altLang="en-US" sz="3600" dirty="0">
                <a:solidFill>
                  <a:srgbClr val="00B050"/>
                </a:solidFill>
              </a:rPr>
              <a:t>Teamwork</a:t>
            </a:r>
          </a:p>
        </p:txBody>
      </p:sp>
      <p:pic>
        <p:nvPicPr>
          <p:cNvPr id="6150" name="Picture 6149"/>
          <p:cNvPicPr>
            <a:picLocks noChangeAspect="1"/>
          </p:cNvPicPr>
          <p:nvPr/>
        </p:nvPicPr>
        <p:blipFill>
          <a:blip r:embed="rId3">
            <a:extLst/>
          </a:blip>
          <a:srcRect/>
          <a:stretch>
            <a:fillRect/>
          </a:stretch>
        </p:blipFill>
        <p:spPr>
          <a:xfrm>
            <a:off x="415637" y="4084638"/>
            <a:ext cx="2427432" cy="2749550"/>
          </a:xfrm>
          <a:prstGeom prst="rect">
            <a:avLst/>
          </a:prstGeom>
          <a:ln/>
        </p:spPr>
      </p:pic>
      <p:pic>
        <p:nvPicPr>
          <p:cNvPr id="6151" name="Picture 6150"/>
          <p:cNvPicPr>
            <a:picLocks noChangeAspect="1"/>
          </p:cNvPicPr>
          <p:nvPr/>
        </p:nvPicPr>
        <p:blipFill>
          <a:blip r:embed="rId4">
            <a:extLst/>
          </a:blip>
          <a:srcRect/>
          <a:stretch>
            <a:fillRect/>
          </a:stretch>
        </p:blipFill>
        <p:spPr>
          <a:xfrm>
            <a:off x="6306705" y="3968750"/>
            <a:ext cx="2421659" cy="2755900"/>
          </a:xfrm>
          <a:prstGeom prst="rect">
            <a:avLst/>
          </a:prstGeom>
          <a:ln/>
        </p:spPr>
      </p:pic>
    </p:spTree>
    <p:extLst>
      <p:ext uri="{BB962C8B-B14F-4D97-AF65-F5344CB8AC3E}">
        <p14:creationId xmlns:p14="http://schemas.microsoft.com/office/powerpoint/2010/main" xmlns="" val="26766442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arn(inVertical)">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additive="base">
                                        <p:cTn id="17" dur="500" fill="hold"/>
                                        <p:tgtEl>
                                          <p:spTgt spid="6148"/>
                                        </p:tgtEl>
                                        <p:attrNameLst>
                                          <p:attrName>ppt_x</p:attrName>
                                        </p:attrNameLst>
                                      </p:cBhvr>
                                      <p:tavLst>
                                        <p:tav tm="0">
                                          <p:val>
                                            <p:strVal val="#ppt_x"/>
                                          </p:val>
                                        </p:tav>
                                        <p:tav tm="100000">
                                          <p:val>
                                            <p:strVal val="#ppt_x"/>
                                          </p:val>
                                        </p:tav>
                                      </p:tavLst>
                                    </p:anim>
                                    <p:anim calcmode="lin" valueType="num">
                                      <p:cBhvr additive="base">
                                        <p:cTn id="1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barn(inVertical)">
                                      <p:cBhvr>
                                        <p:cTn id="23" dur="500"/>
                                        <p:tgtEl>
                                          <p:spTgt spid="614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150"/>
                                        </p:tgtEl>
                                        <p:attrNameLst>
                                          <p:attrName>style.visibility</p:attrName>
                                        </p:attrNameLst>
                                      </p:cBhvr>
                                      <p:to>
                                        <p:strVal val="visible"/>
                                      </p:to>
                                    </p:set>
                                    <p:animEffect transition="in" filter="circle(in)">
                                      <p:cBhvr>
                                        <p:cTn id="28" dur="2000"/>
                                        <p:tgtEl>
                                          <p:spTgt spid="6150"/>
                                        </p:tgtEl>
                                      </p:cBhvr>
                                    </p:animEffect>
                                  </p:childTnLst>
                                </p:cTn>
                              </p:par>
                              <p:par>
                                <p:cTn id="29" presetID="6" presetClass="entr" presetSubtype="16" fill="hold" nodeType="withEffect">
                                  <p:stCondLst>
                                    <p:cond delay="0"/>
                                  </p:stCondLst>
                                  <p:childTnLst>
                                    <p:set>
                                      <p:cBhvr>
                                        <p:cTn id="30" dur="1" fill="hold">
                                          <p:stCondLst>
                                            <p:cond delay="0"/>
                                          </p:stCondLst>
                                        </p:cTn>
                                        <p:tgtEl>
                                          <p:spTgt spid="6151"/>
                                        </p:tgtEl>
                                        <p:attrNameLst>
                                          <p:attrName>style.visibility</p:attrName>
                                        </p:attrNameLst>
                                      </p:cBhvr>
                                      <p:to>
                                        <p:strVal val="visible"/>
                                      </p:to>
                                    </p:set>
                                    <p:animEffect transition="in" filter="circle(in)">
                                      <p:cBhvr>
                                        <p:cTn id="31"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7169"/>
          <p:cNvSpPr>
            <a:spLocks noGrp="1"/>
          </p:cNvSpPr>
          <p:nvPr>
            <p:ph idx="4294967295"/>
          </p:nvPr>
        </p:nvSpPr>
        <p:spPr>
          <a:xfrm>
            <a:off x="0" y="209550"/>
            <a:ext cx="9074727" cy="6648450"/>
          </a:xfrm>
          <a:ln/>
        </p:spPr>
        <p:txBody>
          <a:bodyPr wrap="square" lIns="91440" tIns="45720" rIns="91440" bIns="45720" anchor="t" anchorCtr="0"/>
          <a:lstStyle/>
          <a:p>
            <a:pPr algn="ctr" rtl="0">
              <a:buNone/>
            </a:pPr>
            <a:r>
              <a:rPr lang="en-US" altLang="en-US" b="1" dirty="0"/>
              <a:t>This is the school</a:t>
            </a:r>
          </a:p>
        </p:txBody>
      </p:sp>
      <p:pic>
        <p:nvPicPr>
          <p:cNvPr id="7171" name="Picture 7170"/>
          <p:cNvPicPr>
            <a:picLocks noChangeAspect="1"/>
          </p:cNvPicPr>
          <p:nvPr/>
        </p:nvPicPr>
        <p:blipFill>
          <a:blip r:embed="rId2">
            <a:extLst/>
          </a:blip>
          <a:srcRect/>
          <a:stretch>
            <a:fillRect/>
          </a:stretch>
        </p:blipFill>
        <p:spPr>
          <a:xfrm>
            <a:off x="626341" y="755650"/>
            <a:ext cx="2499591" cy="3670300"/>
          </a:xfrm>
          <a:prstGeom prst="rect">
            <a:avLst/>
          </a:prstGeom>
          <a:ln/>
        </p:spPr>
      </p:pic>
      <p:pic>
        <p:nvPicPr>
          <p:cNvPr id="7172" name="Picture 7171"/>
          <p:cNvPicPr>
            <a:picLocks noChangeAspect="1"/>
          </p:cNvPicPr>
          <p:nvPr/>
        </p:nvPicPr>
        <p:blipFill>
          <a:blip r:embed="rId3">
            <a:extLst/>
          </a:blip>
          <a:srcRect/>
          <a:stretch>
            <a:fillRect/>
          </a:stretch>
        </p:blipFill>
        <p:spPr>
          <a:xfrm>
            <a:off x="3375603" y="688975"/>
            <a:ext cx="2476500" cy="3644900"/>
          </a:xfrm>
          <a:prstGeom prst="rect">
            <a:avLst/>
          </a:prstGeom>
          <a:ln/>
        </p:spPr>
      </p:pic>
      <p:pic>
        <p:nvPicPr>
          <p:cNvPr id="7173" name="Picture 7172"/>
          <p:cNvPicPr>
            <a:picLocks noChangeAspect="1"/>
          </p:cNvPicPr>
          <p:nvPr/>
        </p:nvPicPr>
        <p:blipFill>
          <a:blip r:embed="rId4">
            <a:extLst/>
          </a:blip>
          <a:srcRect/>
          <a:stretch>
            <a:fillRect/>
          </a:stretch>
        </p:blipFill>
        <p:spPr>
          <a:xfrm>
            <a:off x="6096000" y="639764"/>
            <a:ext cx="2472171" cy="3621087"/>
          </a:xfrm>
          <a:prstGeom prst="rect">
            <a:avLst/>
          </a:prstGeom>
          <a:ln/>
        </p:spPr>
      </p:pic>
      <p:pic>
        <p:nvPicPr>
          <p:cNvPr id="7174" name="Picture 7173"/>
          <p:cNvPicPr>
            <a:picLocks noChangeAspect="1"/>
          </p:cNvPicPr>
          <p:nvPr/>
        </p:nvPicPr>
        <p:blipFill>
          <a:blip r:embed="rId5">
            <a:extLst/>
          </a:blip>
          <a:srcRect/>
          <a:stretch>
            <a:fillRect/>
          </a:stretch>
        </p:blipFill>
        <p:spPr>
          <a:xfrm>
            <a:off x="349251" y="4346576"/>
            <a:ext cx="2837295" cy="2511425"/>
          </a:xfrm>
          <a:prstGeom prst="rect">
            <a:avLst/>
          </a:prstGeom>
          <a:ln/>
        </p:spPr>
      </p:pic>
      <p:pic>
        <p:nvPicPr>
          <p:cNvPr id="7175" name="Picture 7174"/>
          <p:cNvPicPr>
            <a:picLocks noChangeAspect="1"/>
          </p:cNvPicPr>
          <p:nvPr/>
        </p:nvPicPr>
        <p:blipFill>
          <a:blip r:embed="rId6">
            <a:extLst/>
          </a:blip>
          <a:srcRect/>
          <a:stretch>
            <a:fillRect/>
          </a:stretch>
        </p:blipFill>
        <p:spPr>
          <a:xfrm>
            <a:off x="3330864" y="4359276"/>
            <a:ext cx="2283114" cy="2462213"/>
          </a:xfrm>
          <a:prstGeom prst="rect">
            <a:avLst/>
          </a:prstGeom>
          <a:ln/>
        </p:spPr>
      </p:pic>
      <p:pic>
        <p:nvPicPr>
          <p:cNvPr id="7176" name="Picture 7175"/>
          <p:cNvPicPr>
            <a:picLocks noChangeAspect="1"/>
          </p:cNvPicPr>
          <p:nvPr/>
        </p:nvPicPr>
        <p:blipFill>
          <a:blip r:embed="rId7">
            <a:extLst/>
          </a:blip>
          <a:srcRect/>
          <a:stretch>
            <a:fillRect/>
          </a:stretch>
        </p:blipFill>
        <p:spPr>
          <a:xfrm>
            <a:off x="5752523" y="4389439"/>
            <a:ext cx="3186546" cy="2352675"/>
          </a:xfrm>
          <a:prstGeom prst="rect">
            <a:avLst/>
          </a:prstGeom>
          <a:ln/>
        </p:spPr>
      </p:pic>
    </p:spTree>
    <p:extLst>
      <p:ext uri="{BB962C8B-B14F-4D97-AF65-F5344CB8AC3E}">
        <p14:creationId xmlns:p14="http://schemas.microsoft.com/office/powerpoint/2010/main" xmlns="" val="266726138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500" fill="hold"/>
                                        <p:tgtEl>
                                          <p:spTgt spid="7174"/>
                                        </p:tgtEl>
                                        <p:attrNameLst>
                                          <p:attrName>ppt_x</p:attrName>
                                        </p:attrNameLst>
                                      </p:cBhvr>
                                      <p:tavLst>
                                        <p:tav tm="0">
                                          <p:val>
                                            <p:strVal val="#ppt_x"/>
                                          </p:val>
                                        </p:tav>
                                        <p:tav tm="100000">
                                          <p:val>
                                            <p:strVal val="#ppt_x"/>
                                          </p:val>
                                        </p:tav>
                                      </p:tavLst>
                                    </p:anim>
                                    <p:anim calcmode="lin" valueType="num">
                                      <p:cBhvr additive="base">
                                        <p:cTn id="32"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5"/>
                                        </p:tgtEl>
                                        <p:attrNameLst>
                                          <p:attrName>style.visibility</p:attrName>
                                        </p:attrNameLst>
                                      </p:cBhvr>
                                      <p:to>
                                        <p:strVal val="visible"/>
                                      </p:to>
                                    </p:set>
                                    <p:anim calcmode="lin" valueType="num">
                                      <p:cBhvr additive="base">
                                        <p:cTn id="37" dur="500" fill="hold"/>
                                        <p:tgtEl>
                                          <p:spTgt spid="7175"/>
                                        </p:tgtEl>
                                        <p:attrNameLst>
                                          <p:attrName>ppt_x</p:attrName>
                                        </p:attrNameLst>
                                      </p:cBhvr>
                                      <p:tavLst>
                                        <p:tav tm="0">
                                          <p:val>
                                            <p:strVal val="#ppt_x"/>
                                          </p:val>
                                        </p:tav>
                                        <p:tav tm="100000">
                                          <p:val>
                                            <p:strVal val="#ppt_x"/>
                                          </p:val>
                                        </p:tav>
                                      </p:tavLst>
                                    </p:anim>
                                    <p:anim calcmode="lin" valueType="num">
                                      <p:cBhvr additive="base">
                                        <p:cTn id="38"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additive="base">
                                        <p:cTn id="43" dur="500" fill="hold"/>
                                        <p:tgtEl>
                                          <p:spTgt spid="7176"/>
                                        </p:tgtEl>
                                        <p:attrNameLst>
                                          <p:attrName>ppt_x</p:attrName>
                                        </p:attrNameLst>
                                      </p:cBhvr>
                                      <p:tavLst>
                                        <p:tav tm="0">
                                          <p:val>
                                            <p:strVal val="#ppt_x"/>
                                          </p:val>
                                        </p:tav>
                                        <p:tav tm="100000">
                                          <p:val>
                                            <p:strVal val="#ppt_x"/>
                                          </p:val>
                                        </p:tav>
                                      </p:tavLst>
                                    </p:anim>
                                    <p:anim calcmode="lin" valueType="num">
                                      <p:cBhvr additive="base">
                                        <p:cTn id="4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9217"/>
          <p:cNvSpPr>
            <a:spLocks noGrp="1"/>
          </p:cNvSpPr>
          <p:nvPr>
            <p:ph idx="4294967295"/>
          </p:nvPr>
        </p:nvSpPr>
        <p:spPr>
          <a:xfrm>
            <a:off x="457489" y="304800"/>
            <a:ext cx="8229022" cy="6248400"/>
          </a:xfrm>
          <a:ln/>
        </p:spPr>
        <p:txBody>
          <a:bodyPr wrap="square" lIns="91440" tIns="45720" rIns="91440" bIns="45720" anchor="t" anchorCtr="0">
            <a:normAutofit lnSpcReduction="10000"/>
          </a:bodyPr>
          <a:lstStyle/>
          <a:p>
            <a:pPr algn="ctr" rtl="0">
              <a:lnSpc>
                <a:spcPct val="90000"/>
              </a:lnSpc>
              <a:buNone/>
            </a:pPr>
            <a:r>
              <a:rPr lang="en-US" altLang="en-US" sz="4000" b="1" dirty="0">
                <a:solidFill>
                  <a:srgbClr val="FF0000"/>
                </a:solidFill>
              </a:rPr>
              <a:t>School Community </a:t>
            </a: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endParaRPr/>
          </a:p>
          <a:p>
            <a:pPr algn="ctr" rtl="0">
              <a:lnSpc>
                <a:spcPct val="90000"/>
              </a:lnSpc>
              <a:buNone/>
            </a:pPr>
            <a:r>
              <a:rPr lang="en-US" altLang="en-US" sz="4000" b="1" dirty="0">
                <a:solidFill>
                  <a:srgbClr val="0070C0"/>
                </a:solidFill>
              </a:rPr>
              <a:t>Our community includes </a:t>
            </a:r>
          </a:p>
          <a:p>
            <a:pPr algn="ctr" rtl="0">
              <a:lnSpc>
                <a:spcPct val="90000"/>
              </a:lnSpc>
              <a:buNone/>
            </a:pPr>
            <a:r>
              <a:rPr lang="en-US" altLang="en-US" b="1" dirty="0"/>
              <a:t>(teachers - workers - students - students’ parents)</a:t>
            </a:r>
          </a:p>
        </p:txBody>
      </p:sp>
      <p:pic>
        <p:nvPicPr>
          <p:cNvPr id="9219" name="Picture 9218"/>
          <p:cNvPicPr>
            <a:picLocks noChangeAspect="1"/>
          </p:cNvPicPr>
          <p:nvPr/>
        </p:nvPicPr>
        <p:blipFill>
          <a:blip r:embed="rId2">
            <a:extLst/>
          </a:blip>
          <a:srcRect/>
          <a:stretch>
            <a:fillRect/>
          </a:stretch>
        </p:blipFill>
        <p:spPr>
          <a:xfrm>
            <a:off x="138546" y="1212851"/>
            <a:ext cx="4178012" cy="3451225"/>
          </a:xfrm>
          <a:prstGeom prst="rect">
            <a:avLst/>
          </a:prstGeom>
          <a:ln/>
        </p:spPr>
      </p:pic>
      <p:pic>
        <p:nvPicPr>
          <p:cNvPr id="9220" name="Picture 9219"/>
          <p:cNvPicPr>
            <a:picLocks noChangeAspect="1"/>
          </p:cNvPicPr>
          <p:nvPr/>
        </p:nvPicPr>
        <p:blipFill>
          <a:blip r:embed="rId3">
            <a:extLst/>
          </a:blip>
          <a:srcRect/>
          <a:stretch>
            <a:fillRect/>
          </a:stretch>
        </p:blipFill>
        <p:spPr>
          <a:xfrm>
            <a:off x="4367069" y="1066800"/>
            <a:ext cx="4222750" cy="3486150"/>
          </a:xfrm>
          <a:prstGeom prst="rect">
            <a:avLst/>
          </a:prstGeom>
          <a:ln/>
        </p:spPr>
      </p:pic>
    </p:spTree>
    <p:extLst>
      <p:ext uri="{BB962C8B-B14F-4D97-AF65-F5344CB8AC3E}">
        <p14:creationId xmlns:p14="http://schemas.microsoft.com/office/powerpoint/2010/main" xmlns="" val="292530718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fade">
                                      <p:cBhvr>
                                        <p:cTn id="7" dur="1000"/>
                                        <p:tgtEl>
                                          <p:spTgt spid="9218">
                                            <p:txEl>
                                              <p:pRg st="0" end="0"/>
                                            </p:txEl>
                                          </p:spTgt>
                                        </p:tgtEl>
                                      </p:cBhvr>
                                    </p:animEffect>
                                    <p:anim calcmode="lin" valueType="num">
                                      <p:cBhvr>
                                        <p:cTn id="8" dur="1000" fill="hold"/>
                                        <p:tgtEl>
                                          <p:spTgt spid="92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18">
                                            <p:txEl>
                                              <p:pRg st="9" end="9"/>
                                            </p:txEl>
                                          </p:spTgt>
                                        </p:tgtEl>
                                        <p:attrNameLst>
                                          <p:attrName>style.visibility</p:attrName>
                                        </p:attrNameLst>
                                      </p:cBhvr>
                                      <p:to>
                                        <p:strVal val="visible"/>
                                      </p:to>
                                    </p:set>
                                    <p:animEffect transition="in" filter="fade">
                                      <p:cBhvr>
                                        <p:cTn id="14" dur="1000"/>
                                        <p:tgtEl>
                                          <p:spTgt spid="9218">
                                            <p:txEl>
                                              <p:pRg st="9" end="9"/>
                                            </p:txEl>
                                          </p:spTgt>
                                        </p:tgtEl>
                                      </p:cBhvr>
                                    </p:animEffect>
                                    <p:anim calcmode="lin" valueType="num">
                                      <p:cBhvr>
                                        <p:cTn id="15" dur="1000" fill="hold"/>
                                        <p:tgtEl>
                                          <p:spTgt spid="9218">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921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218">
                                            <p:txEl>
                                              <p:pRg st="10" end="10"/>
                                            </p:txEl>
                                          </p:spTgt>
                                        </p:tgtEl>
                                        <p:attrNameLst>
                                          <p:attrName>style.visibility</p:attrName>
                                        </p:attrNameLst>
                                      </p:cBhvr>
                                      <p:to>
                                        <p:strVal val="visible"/>
                                      </p:to>
                                    </p:set>
                                    <p:animEffect transition="in" filter="fade">
                                      <p:cBhvr>
                                        <p:cTn id="21" dur="1000"/>
                                        <p:tgtEl>
                                          <p:spTgt spid="9218">
                                            <p:txEl>
                                              <p:pRg st="10" end="10"/>
                                            </p:txEl>
                                          </p:spTgt>
                                        </p:tgtEl>
                                      </p:cBhvr>
                                    </p:animEffect>
                                    <p:anim calcmode="lin" valueType="num">
                                      <p:cBhvr>
                                        <p:cTn id="22" dur="1000" fill="hold"/>
                                        <p:tgtEl>
                                          <p:spTgt spid="9218">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921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wheel(1)">
                                      <p:cBhvr>
                                        <p:cTn id="28" dur="2000"/>
                                        <p:tgtEl>
                                          <p:spTgt spid="92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nodeType="clickEffect">
                                  <p:stCondLst>
                                    <p:cond delay="0"/>
                                  </p:stCondLst>
                                  <p:childTnLst>
                                    <p:set>
                                      <p:cBhvr>
                                        <p:cTn id="32" dur="1" fill="hold">
                                          <p:stCondLst>
                                            <p:cond delay="0"/>
                                          </p:stCondLst>
                                        </p:cTn>
                                        <p:tgtEl>
                                          <p:spTgt spid="9220"/>
                                        </p:tgtEl>
                                        <p:attrNameLst>
                                          <p:attrName>style.visibility</p:attrName>
                                        </p:attrNameLst>
                                      </p:cBhvr>
                                      <p:to>
                                        <p:strVal val="visible"/>
                                      </p:to>
                                    </p:set>
                                    <p:animEffect transition="in" filter="wheel(1)">
                                      <p:cBhvr>
                                        <p:cTn id="33"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241"/>
          <p:cNvPicPr>
            <a:picLocks noGrp="1" noChangeAspect="1"/>
          </p:cNvPicPr>
          <p:nvPr>
            <p:ph idx="4294967295"/>
          </p:nvPr>
        </p:nvPicPr>
        <p:blipFill>
          <a:blip r:embed="rId2">
            <a:alphaModFix/>
            <a:extLst/>
          </a:blip>
          <a:srcRect/>
          <a:stretch>
            <a:fillRect/>
          </a:stretch>
        </p:blipFill>
        <p:spPr>
          <a:xfrm>
            <a:off x="346364" y="19051"/>
            <a:ext cx="8936182" cy="6702425"/>
          </a:xfrm>
          <a:prstGeom prst="rect">
            <a:avLst/>
          </a:prstGeom>
          <a:noFill/>
          <a:ln>
            <a:noFill/>
          </a:ln>
          <a:effectLst/>
        </p:spPr>
      </p:pic>
    </p:spTree>
    <p:extLst>
      <p:ext uri="{BB962C8B-B14F-4D97-AF65-F5344CB8AC3E}">
        <p14:creationId xmlns:p14="http://schemas.microsoft.com/office/powerpoint/2010/main" xmlns="" val="287002062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4337"/>
          <p:cNvSpPr>
            <a:spLocks noGrp="1"/>
          </p:cNvSpPr>
          <p:nvPr>
            <p:ph idx="4294967295"/>
          </p:nvPr>
        </p:nvSpPr>
        <p:spPr>
          <a:xfrm>
            <a:off x="138546" y="304800"/>
            <a:ext cx="8866909" cy="6248400"/>
          </a:xfrm>
          <a:ln/>
        </p:spPr>
        <p:txBody>
          <a:bodyPr wrap="square" lIns="91440" tIns="45720" rIns="91440" bIns="45720" anchor="t" anchorCtr="0"/>
          <a:lstStyle/>
          <a:p>
            <a:pPr algn="ctr" rtl="0">
              <a:buNone/>
            </a:pPr>
            <a:r>
              <a:rPr lang="en-US" altLang="en-US" b="1" dirty="0"/>
              <a:t>Labs &amp; activities  </a:t>
            </a:r>
          </a:p>
        </p:txBody>
      </p:sp>
      <p:pic>
        <p:nvPicPr>
          <p:cNvPr id="14339" name="Picture 14338"/>
          <p:cNvPicPr>
            <a:picLocks noChangeAspect="1"/>
          </p:cNvPicPr>
          <p:nvPr/>
        </p:nvPicPr>
        <p:blipFill>
          <a:blip r:embed="rId2">
            <a:extLst/>
          </a:blip>
          <a:srcRect/>
          <a:stretch>
            <a:fillRect/>
          </a:stretch>
        </p:blipFill>
        <p:spPr>
          <a:xfrm>
            <a:off x="222250" y="1023939"/>
            <a:ext cx="3102841" cy="2560637"/>
          </a:xfrm>
          <a:prstGeom prst="rect">
            <a:avLst/>
          </a:prstGeom>
          <a:ln/>
        </p:spPr>
      </p:pic>
      <p:pic>
        <p:nvPicPr>
          <p:cNvPr id="14340" name="Picture 14339"/>
          <p:cNvPicPr>
            <a:picLocks noChangeAspect="1"/>
          </p:cNvPicPr>
          <p:nvPr/>
        </p:nvPicPr>
        <p:blipFill>
          <a:blip r:embed="rId3">
            <a:extLst/>
          </a:blip>
          <a:srcRect/>
          <a:stretch>
            <a:fillRect/>
          </a:stretch>
        </p:blipFill>
        <p:spPr>
          <a:xfrm>
            <a:off x="3491058" y="1011238"/>
            <a:ext cx="3020579" cy="2493962"/>
          </a:xfrm>
          <a:prstGeom prst="rect">
            <a:avLst/>
          </a:prstGeom>
          <a:ln/>
        </p:spPr>
      </p:pic>
      <p:pic>
        <p:nvPicPr>
          <p:cNvPr id="14341" name="Picture 14340"/>
          <p:cNvPicPr>
            <a:picLocks noChangeAspect="1"/>
          </p:cNvPicPr>
          <p:nvPr/>
        </p:nvPicPr>
        <p:blipFill>
          <a:blip r:embed="rId4">
            <a:extLst/>
          </a:blip>
          <a:srcRect/>
          <a:stretch>
            <a:fillRect/>
          </a:stretch>
        </p:blipFill>
        <p:spPr>
          <a:xfrm>
            <a:off x="226580" y="3736975"/>
            <a:ext cx="3098511" cy="2554288"/>
          </a:xfrm>
          <a:prstGeom prst="rect">
            <a:avLst/>
          </a:prstGeom>
          <a:ln/>
        </p:spPr>
      </p:pic>
      <p:pic>
        <p:nvPicPr>
          <p:cNvPr id="14342" name="Picture 14341"/>
          <p:cNvPicPr>
            <a:picLocks noChangeAspect="1"/>
          </p:cNvPicPr>
          <p:nvPr/>
        </p:nvPicPr>
        <p:blipFill>
          <a:blip r:embed="rId5">
            <a:extLst/>
          </a:blip>
          <a:srcRect/>
          <a:stretch>
            <a:fillRect/>
          </a:stretch>
        </p:blipFill>
        <p:spPr>
          <a:xfrm>
            <a:off x="3518478" y="3730625"/>
            <a:ext cx="3114386" cy="2573338"/>
          </a:xfrm>
          <a:prstGeom prst="rect">
            <a:avLst/>
          </a:prstGeom>
          <a:ln/>
        </p:spPr>
      </p:pic>
      <p:pic>
        <p:nvPicPr>
          <p:cNvPr id="14343" name="Picture 14342"/>
          <p:cNvPicPr>
            <a:picLocks noChangeAspect="1"/>
          </p:cNvPicPr>
          <p:nvPr/>
        </p:nvPicPr>
        <p:blipFill>
          <a:blip r:embed="rId6">
            <a:extLst/>
          </a:blip>
          <a:srcRect/>
          <a:stretch>
            <a:fillRect/>
          </a:stretch>
        </p:blipFill>
        <p:spPr>
          <a:xfrm>
            <a:off x="6511636" y="1023939"/>
            <a:ext cx="2554433" cy="1597025"/>
          </a:xfrm>
          <a:prstGeom prst="rect">
            <a:avLst/>
          </a:prstGeom>
          <a:ln/>
        </p:spPr>
      </p:pic>
      <p:pic>
        <p:nvPicPr>
          <p:cNvPr id="14344" name="Picture 14343"/>
          <p:cNvPicPr>
            <a:picLocks noChangeAspect="1"/>
          </p:cNvPicPr>
          <p:nvPr/>
        </p:nvPicPr>
        <p:blipFill>
          <a:blip r:embed="rId7">
            <a:extLst/>
          </a:blip>
          <a:srcRect/>
          <a:stretch>
            <a:fillRect/>
          </a:stretch>
        </p:blipFill>
        <p:spPr>
          <a:xfrm>
            <a:off x="6733887" y="2620964"/>
            <a:ext cx="2111375" cy="4084637"/>
          </a:xfrm>
          <a:prstGeom prst="rect">
            <a:avLst/>
          </a:prstGeom>
          <a:ln/>
        </p:spPr>
      </p:pic>
    </p:spTree>
    <p:extLst>
      <p:ext uri="{BB962C8B-B14F-4D97-AF65-F5344CB8AC3E}">
        <p14:creationId xmlns:p14="http://schemas.microsoft.com/office/powerpoint/2010/main" xmlns="" val="164109448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arn(inVertical)">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barn(inVertical)">
                                      <p:cBhvr>
                                        <p:cTn id="17" dur="5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barn(inVertical)">
                                      <p:cBhvr>
                                        <p:cTn id="22" dur="500"/>
                                        <p:tgtEl>
                                          <p:spTgt spid="143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343"/>
                                        </p:tgtEl>
                                        <p:attrNameLst>
                                          <p:attrName>style.visibility</p:attrName>
                                        </p:attrNameLst>
                                      </p:cBhvr>
                                      <p:to>
                                        <p:strVal val="visible"/>
                                      </p:to>
                                    </p:set>
                                    <p:animEffect transition="in" filter="circle(in)">
                                      <p:cBhvr>
                                        <p:cTn id="27" dur="2000"/>
                                        <p:tgtEl>
                                          <p:spTgt spid="1434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344"/>
                                        </p:tgtEl>
                                        <p:attrNameLst>
                                          <p:attrName>style.visibility</p:attrName>
                                        </p:attrNameLst>
                                      </p:cBhvr>
                                      <p:to>
                                        <p:strVal val="visible"/>
                                      </p:to>
                                    </p:set>
                                    <p:animEffect transition="in" filter="circle(in)">
                                      <p:cBhvr>
                                        <p:cTn id="32" dur="2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5EC9D-F163-43F7-B098-5A49657E0D07}"/>
              </a:ext>
            </a:extLst>
          </p:cNvPr>
          <p:cNvSpPr>
            <a:spLocks noGrp="1"/>
          </p:cNvSpPr>
          <p:nvPr>
            <p:ph type="title"/>
          </p:nvPr>
        </p:nvSpPr>
        <p:spPr/>
        <p:txBody>
          <a:bodyPr/>
          <a:lstStyle/>
          <a:p>
            <a:r>
              <a:rPr lang="en-US" dirty="0"/>
              <a:t>Workshop in HU</a:t>
            </a:r>
          </a:p>
        </p:txBody>
      </p:sp>
      <p:sp>
        <p:nvSpPr>
          <p:cNvPr id="3" name="Content Placeholder 2">
            <a:extLst>
              <a:ext uri="{FF2B5EF4-FFF2-40B4-BE49-F238E27FC236}">
                <a16:creationId xmlns:a16="http://schemas.microsoft.com/office/drawing/2014/main" xmlns="" id="{AC17C2D6-566A-47ED-9725-7606C16B2C5B}"/>
              </a:ext>
            </a:extLst>
          </p:cNvPr>
          <p:cNvSpPr>
            <a:spLocks noGrp="1"/>
          </p:cNvSpPr>
          <p:nvPr>
            <p:ph idx="1"/>
          </p:nvPr>
        </p:nvSpPr>
        <p:spPr/>
        <p:txBody>
          <a:bodyPr/>
          <a:lstStyle/>
          <a:p>
            <a:pPr marL="0" indent="0" algn="just">
              <a:buNone/>
            </a:pPr>
            <a:r>
              <a:rPr lang="en-US" dirty="0"/>
              <a:t>The development of PLCs between HU team, EU partners and school community enriched through the successful workshop in December.   </a:t>
            </a:r>
          </a:p>
        </p:txBody>
      </p:sp>
    </p:spTree>
    <p:extLst>
      <p:ext uri="{BB962C8B-B14F-4D97-AF65-F5344CB8AC3E}">
        <p14:creationId xmlns:p14="http://schemas.microsoft.com/office/powerpoint/2010/main" xmlns="" val="1664624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5361"/>
          <p:cNvSpPr>
            <a:spLocks noGrp="1"/>
          </p:cNvSpPr>
          <p:nvPr>
            <p:ph idx="4294967295"/>
          </p:nvPr>
        </p:nvSpPr>
        <p:spPr>
          <a:xfrm>
            <a:off x="457489" y="457200"/>
            <a:ext cx="8229022" cy="6019800"/>
          </a:xfrm>
          <a:ln/>
        </p:spPr>
        <p:txBody>
          <a:bodyPr wrap="square" lIns="91440" tIns="45720" rIns="91440" bIns="45720" anchor="t" anchorCtr="0"/>
          <a:lstStyle/>
          <a:p>
            <a:pPr algn="ctr" rtl="0">
              <a:buNone/>
            </a:pPr>
            <a:r>
              <a:rPr lang="en-US" altLang="en-US" b="1" dirty="0"/>
              <a:t>Classes</a:t>
            </a:r>
          </a:p>
        </p:txBody>
      </p:sp>
      <p:pic>
        <p:nvPicPr>
          <p:cNvPr id="15363" name="Picture 15362"/>
          <p:cNvPicPr>
            <a:picLocks noChangeAspect="1"/>
          </p:cNvPicPr>
          <p:nvPr/>
        </p:nvPicPr>
        <p:blipFill>
          <a:blip r:embed="rId2">
            <a:extLst/>
          </a:blip>
          <a:srcRect/>
          <a:stretch>
            <a:fillRect/>
          </a:stretch>
        </p:blipFill>
        <p:spPr>
          <a:xfrm>
            <a:off x="415637" y="1524000"/>
            <a:ext cx="4987636" cy="4114800"/>
          </a:xfrm>
          <a:prstGeom prst="rect">
            <a:avLst/>
          </a:prstGeom>
          <a:ln/>
        </p:spPr>
      </p:pic>
      <p:pic>
        <p:nvPicPr>
          <p:cNvPr id="15364" name="Picture 15363"/>
          <p:cNvPicPr>
            <a:picLocks noChangeAspect="1"/>
          </p:cNvPicPr>
          <p:nvPr/>
        </p:nvPicPr>
        <p:blipFill>
          <a:blip r:embed="rId3">
            <a:extLst/>
          </a:blip>
          <a:srcRect/>
          <a:stretch>
            <a:fillRect/>
          </a:stretch>
        </p:blipFill>
        <p:spPr>
          <a:xfrm>
            <a:off x="5403273" y="152400"/>
            <a:ext cx="3397251" cy="6376988"/>
          </a:xfrm>
          <a:prstGeom prst="rect">
            <a:avLst/>
          </a:prstGeom>
          <a:ln/>
        </p:spPr>
      </p:pic>
    </p:spTree>
    <p:extLst>
      <p:ext uri="{BB962C8B-B14F-4D97-AF65-F5344CB8AC3E}">
        <p14:creationId xmlns:p14="http://schemas.microsoft.com/office/powerpoint/2010/main" xmlns="" val="234329467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circle(in)">
                                      <p:cBhvr>
                                        <p:cTn id="13"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7409"/>
          <p:cNvSpPr>
            <a:spLocks noGrp="1"/>
          </p:cNvSpPr>
          <p:nvPr>
            <p:ph idx="4294967295"/>
          </p:nvPr>
        </p:nvSpPr>
        <p:spPr>
          <a:xfrm>
            <a:off x="457489" y="533400"/>
            <a:ext cx="8478693" cy="6019800"/>
          </a:xfrm>
          <a:ln/>
        </p:spPr>
        <p:txBody>
          <a:bodyPr wrap="square" lIns="91440" tIns="45720" rIns="91440" bIns="45720" anchor="t" anchorCtr="0"/>
          <a:lstStyle/>
          <a:p>
            <a:pPr algn="ctr" rtl="0">
              <a:buNone/>
            </a:pPr>
            <a:r>
              <a:rPr lang="en-US" altLang="en-US" b="1" dirty="0"/>
              <a:t>Active learning </a:t>
            </a:r>
          </a:p>
        </p:txBody>
      </p:sp>
      <p:pic>
        <p:nvPicPr>
          <p:cNvPr id="17411" name="Picture 17410"/>
          <p:cNvPicPr>
            <a:picLocks noChangeAspect="1"/>
          </p:cNvPicPr>
          <p:nvPr/>
        </p:nvPicPr>
        <p:blipFill>
          <a:blip r:embed="rId2">
            <a:extLst/>
          </a:blip>
          <a:srcRect/>
          <a:stretch>
            <a:fillRect/>
          </a:stretch>
        </p:blipFill>
        <p:spPr>
          <a:xfrm>
            <a:off x="620568" y="1139826"/>
            <a:ext cx="3568989" cy="2944813"/>
          </a:xfrm>
          <a:prstGeom prst="rect">
            <a:avLst/>
          </a:prstGeom>
          <a:ln/>
        </p:spPr>
      </p:pic>
      <p:pic>
        <p:nvPicPr>
          <p:cNvPr id="17412" name="Picture 17411"/>
          <p:cNvPicPr>
            <a:picLocks noChangeAspect="1"/>
          </p:cNvPicPr>
          <p:nvPr/>
        </p:nvPicPr>
        <p:blipFill>
          <a:blip r:embed="rId3">
            <a:extLst/>
          </a:blip>
          <a:srcRect/>
          <a:stretch>
            <a:fillRect/>
          </a:stretch>
        </p:blipFill>
        <p:spPr>
          <a:xfrm>
            <a:off x="548409" y="4144964"/>
            <a:ext cx="3885045" cy="2408237"/>
          </a:xfrm>
          <a:prstGeom prst="rect">
            <a:avLst/>
          </a:prstGeom>
          <a:ln/>
        </p:spPr>
      </p:pic>
      <p:pic>
        <p:nvPicPr>
          <p:cNvPr id="17413" name="Picture 17412"/>
          <p:cNvPicPr>
            <a:picLocks noChangeAspect="1"/>
          </p:cNvPicPr>
          <p:nvPr/>
        </p:nvPicPr>
        <p:blipFill>
          <a:blip r:embed="rId4">
            <a:extLst/>
          </a:blip>
          <a:srcRect/>
          <a:stretch>
            <a:fillRect/>
          </a:stretch>
        </p:blipFill>
        <p:spPr>
          <a:xfrm>
            <a:off x="4294909" y="993775"/>
            <a:ext cx="4294909" cy="2895600"/>
          </a:xfrm>
          <a:prstGeom prst="rect">
            <a:avLst/>
          </a:prstGeom>
          <a:ln/>
        </p:spPr>
      </p:pic>
      <p:pic>
        <p:nvPicPr>
          <p:cNvPr id="17414" name="Picture 17413"/>
          <p:cNvPicPr>
            <a:picLocks noChangeAspect="1"/>
          </p:cNvPicPr>
          <p:nvPr/>
        </p:nvPicPr>
        <p:blipFill>
          <a:blip r:embed="rId5">
            <a:extLst/>
          </a:blip>
          <a:srcRect/>
          <a:stretch>
            <a:fillRect/>
          </a:stretch>
        </p:blipFill>
        <p:spPr>
          <a:xfrm>
            <a:off x="4505614" y="3889376"/>
            <a:ext cx="4294910" cy="2663825"/>
          </a:xfrm>
          <a:prstGeom prst="rect">
            <a:avLst/>
          </a:prstGeom>
          <a:ln/>
        </p:spPr>
      </p:pic>
    </p:spTree>
    <p:extLst>
      <p:ext uri="{BB962C8B-B14F-4D97-AF65-F5344CB8AC3E}">
        <p14:creationId xmlns:p14="http://schemas.microsoft.com/office/powerpoint/2010/main" xmlns="" val="149458537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barn(inVertical)">
                                      <p:cBhvr>
                                        <p:cTn id="13" dur="500"/>
                                        <p:tgtEl>
                                          <p:spTgt spid="174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7413"/>
                                        </p:tgtEl>
                                        <p:attrNameLst>
                                          <p:attrName>style.visibility</p:attrName>
                                        </p:attrNameLst>
                                      </p:cBhvr>
                                      <p:to>
                                        <p:strVal val="visible"/>
                                      </p:to>
                                    </p:set>
                                    <p:animEffect transition="in" filter="wheel(1)">
                                      <p:cBhvr>
                                        <p:cTn id="18" dur="2000"/>
                                        <p:tgtEl>
                                          <p:spTgt spid="174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circle(in)">
                                      <p:cBhvr>
                                        <p:cTn id="23"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618433"/>
            <a:ext cx="8229600" cy="1939916"/>
          </a:xfrm>
        </p:spPr>
        <p:txBody>
          <a:bodyPr>
            <a:normAutofit fontScale="90000"/>
          </a:bodyPr>
          <a:lstStyle/>
          <a:p>
            <a:r>
              <a:rPr lang="en-US" sz="4800" b="1" dirty="0">
                <a:solidFill>
                  <a:srgbClr val="C00000"/>
                </a:solidFill>
              </a:rPr>
              <a:t>Progress on Schools Base line Reports</a:t>
            </a:r>
            <a:r>
              <a:rPr lang="ar-EG" sz="4800" b="1" dirty="0">
                <a:solidFill>
                  <a:srgbClr val="C00000"/>
                </a:solidFill>
              </a:rPr>
              <a:t/>
            </a:r>
            <a:br>
              <a:rPr lang="ar-EG" sz="4800" b="1" dirty="0">
                <a:solidFill>
                  <a:srgbClr val="C00000"/>
                </a:solidFill>
              </a:rPr>
            </a:br>
            <a:endParaRPr lang="ar-EG" sz="4800" dirty="0">
              <a:solidFill>
                <a:srgbClr val="C00000"/>
              </a:solidFill>
            </a:endParaRPr>
          </a:p>
        </p:txBody>
      </p:sp>
      <p:pic>
        <p:nvPicPr>
          <p:cNvPr id="4" name="Picture 3" descr="slider_img_05.jpg"/>
          <p:cNvPicPr>
            <a:picLocks noChangeAspect="1"/>
          </p:cNvPicPr>
          <p:nvPr/>
        </p:nvPicPr>
        <p:blipFill>
          <a:blip r:embed="rId2"/>
          <a:stretch>
            <a:fillRect/>
          </a:stretch>
        </p:blipFill>
        <p:spPr>
          <a:xfrm>
            <a:off x="1619672" y="3068960"/>
            <a:ext cx="5652120" cy="2658263"/>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618" y="331979"/>
            <a:ext cx="22399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2400" y="189212"/>
            <a:ext cx="1196340" cy="8984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23" y="1095269"/>
            <a:ext cx="8229600" cy="1143000"/>
          </a:xfrm>
        </p:spPr>
        <p:txBody>
          <a:bodyPr/>
          <a:lstStyle/>
          <a:p>
            <a:r>
              <a:rPr lang="en-US" b="1" u="sng" dirty="0">
                <a:solidFill>
                  <a:srgbClr val="C00000"/>
                </a:solidFill>
              </a:rPr>
              <a:t>The Process of Data Entry</a:t>
            </a:r>
            <a:endParaRPr lang="ar-EG" b="1" u="sng" dirty="0">
              <a:solidFill>
                <a:srgbClr val="C00000"/>
              </a:solidFill>
            </a:endParaRPr>
          </a:p>
        </p:txBody>
      </p:sp>
      <p:pic>
        <p:nvPicPr>
          <p:cNvPr id="4" name="Content Placeholder 3" descr="IMG_20170908_202635.png"/>
          <p:cNvPicPr>
            <a:picLocks noGrp="1" noChangeAspect="1"/>
          </p:cNvPicPr>
          <p:nvPr>
            <p:ph idx="1"/>
          </p:nvPr>
        </p:nvPicPr>
        <p:blipFill>
          <a:blip r:embed="rId2"/>
          <a:stretch>
            <a:fillRect/>
          </a:stretch>
        </p:blipFill>
        <p:spPr>
          <a:xfrm>
            <a:off x="457200" y="2420888"/>
            <a:ext cx="7688427" cy="4380090"/>
          </a:xfrm>
        </p:spPr>
      </p:pic>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كلية التربية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A0B35-AE44-4946-A1CE-26BE24F126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AA6391D-3622-48D3-9220-0FC9EB49E86A}"/>
              </a:ext>
            </a:extLst>
          </p:cNvPr>
          <p:cNvSpPr>
            <a:spLocks noGrp="1"/>
          </p:cNvSpPr>
          <p:nvPr>
            <p:ph idx="1"/>
          </p:nvPr>
        </p:nvSpPr>
        <p:spPr/>
        <p:txBody>
          <a:bodyPr>
            <a:normAutofit fontScale="92500" lnSpcReduction="10000"/>
          </a:bodyPr>
          <a:lstStyle/>
          <a:p>
            <a:pPr algn="l" rtl="0"/>
            <a:r>
              <a:rPr lang="en-US" b="1" dirty="0"/>
              <a:t>HU team had different meetings with the teachers and principals in schools to get more involved in the school community.</a:t>
            </a:r>
          </a:p>
          <a:p>
            <a:pPr algn="l" rtl="0"/>
            <a:r>
              <a:rPr lang="en-US" b="1" dirty="0"/>
              <a:t>The different meetings and school visits help in  the development of the ethnographic study during the interaction between FOE staff and the school community to develop materials to deepen the culture of global citizenship, sustainable development and STEM between teachers and students through the textbooks</a:t>
            </a:r>
            <a:endParaRPr lang="en-US" dirty="0"/>
          </a:p>
        </p:txBody>
      </p:sp>
    </p:spTree>
    <p:extLst>
      <p:ext uri="{BB962C8B-B14F-4D97-AF65-F5344CB8AC3E}">
        <p14:creationId xmlns:p14="http://schemas.microsoft.com/office/powerpoint/2010/main" xmlns="" val="673909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CBE71B-912B-48C8-BD8E-8B2C43002D4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870856DE-001D-4CA5-975A-AD7DCE07E3DF}"/>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0178" b="15045"/>
          <a:stretch/>
        </p:blipFill>
        <p:spPr>
          <a:xfrm>
            <a:off x="755576" y="548680"/>
            <a:ext cx="7416824" cy="5760640"/>
          </a:xfrm>
        </p:spPr>
      </p:pic>
    </p:spTree>
    <p:extLst>
      <p:ext uri="{BB962C8B-B14F-4D97-AF65-F5344CB8AC3E}">
        <p14:creationId xmlns:p14="http://schemas.microsoft.com/office/powerpoint/2010/main" xmlns="" val="2966413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859A7-86DD-45B4-925F-7AD5645A81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A2876088-37B6-46B7-A261-0E7A57B4A761}"/>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1768" b="16637"/>
          <a:stretch/>
        </p:blipFill>
        <p:spPr>
          <a:xfrm>
            <a:off x="899592" y="1052736"/>
            <a:ext cx="3816424" cy="4608512"/>
          </a:xfrm>
        </p:spPr>
      </p:pic>
      <p:pic>
        <p:nvPicPr>
          <p:cNvPr id="7" name="Picture 6">
            <a:extLst>
              <a:ext uri="{FF2B5EF4-FFF2-40B4-BE49-F238E27FC236}">
                <a16:creationId xmlns:a16="http://schemas.microsoft.com/office/drawing/2014/main" xmlns="" id="{4653AED4-0182-4565-97D5-BF8F702E5D7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2251" b="15299"/>
          <a:stretch/>
        </p:blipFill>
        <p:spPr>
          <a:xfrm>
            <a:off x="4784529" y="872715"/>
            <a:ext cx="3857625" cy="4968553"/>
          </a:xfrm>
          <a:prstGeom prst="rect">
            <a:avLst/>
          </a:prstGeom>
        </p:spPr>
      </p:pic>
    </p:spTree>
    <p:extLst>
      <p:ext uri="{BB962C8B-B14F-4D97-AF65-F5344CB8AC3E}">
        <p14:creationId xmlns:p14="http://schemas.microsoft.com/office/powerpoint/2010/main" xmlns="" val="1677432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A9C41-5CE8-4905-A406-4D44833EA2CF}"/>
              </a:ext>
            </a:extLst>
          </p:cNvPr>
          <p:cNvSpPr>
            <a:spLocks noGrp="1"/>
          </p:cNvSpPr>
          <p:nvPr>
            <p:ph type="title"/>
          </p:nvPr>
        </p:nvSpPr>
        <p:spPr/>
        <p:txBody>
          <a:bodyPr/>
          <a:lstStyle/>
          <a:p>
            <a:r>
              <a:rPr lang="en-US" b="1" dirty="0">
                <a:solidFill>
                  <a:srgbClr val="FF0000"/>
                </a:solidFill>
              </a:rPr>
              <a:t>Progress in Mentorship</a:t>
            </a:r>
          </a:p>
        </p:txBody>
      </p:sp>
      <p:sp>
        <p:nvSpPr>
          <p:cNvPr id="3" name="Content Placeholder 2">
            <a:extLst>
              <a:ext uri="{FF2B5EF4-FFF2-40B4-BE49-F238E27FC236}">
                <a16:creationId xmlns:a16="http://schemas.microsoft.com/office/drawing/2014/main" xmlns="" id="{E4F48747-5006-4311-A700-8D0F627C5053}"/>
              </a:ext>
            </a:extLst>
          </p:cNvPr>
          <p:cNvSpPr>
            <a:spLocks noGrp="1"/>
          </p:cNvSpPr>
          <p:nvPr>
            <p:ph idx="1"/>
          </p:nvPr>
        </p:nvSpPr>
        <p:spPr/>
        <p:txBody>
          <a:bodyPr/>
          <a:lstStyle/>
          <a:p>
            <a:pPr marL="0" indent="0" algn="just">
              <a:buNone/>
            </a:pPr>
            <a:r>
              <a:rPr lang="en-US" dirty="0"/>
              <a:t>HU team began the mentoring of teachers during the school visits to disseminate the project future steps and to mentor them during the planning of teaching activities</a:t>
            </a:r>
            <a:r>
              <a:rPr lang="en-US" dirty="0" smtClean="0"/>
              <a:t>.                                         </a:t>
            </a:r>
            <a:endParaRPr lang="en-US" dirty="0"/>
          </a:p>
        </p:txBody>
      </p:sp>
    </p:spTree>
    <p:extLst>
      <p:ext uri="{BB962C8B-B14F-4D97-AF65-F5344CB8AC3E}">
        <p14:creationId xmlns:p14="http://schemas.microsoft.com/office/powerpoint/2010/main" xmlns="" val="515350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5508104" cy="3635097"/>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89214" y="3635096"/>
            <a:ext cx="5339338" cy="3222903"/>
          </a:xfrm>
          <a:prstGeom prst="rect">
            <a:avLst/>
          </a:prstGeom>
        </p:spPr>
      </p:pic>
    </p:spTree>
    <p:extLst>
      <p:ext uri="{BB962C8B-B14F-4D97-AF65-F5344CB8AC3E}">
        <p14:creationId xmlns="" xmlns:p14="http://schemas.microsoft.com/office/powerpoint/2010/main" val="1699253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_2017-09-08-18-06-28.png"/>
          <p:cNvPicPr>
            <a:picLocks noGrp="1" noChangeAspect="1"/>
          </p:cNvPicPr>
          <p:nvPr>
            <p:ph idx="1"/>
          </p:nvPr>
        </p:nvPicPr>
        <p:blipFill>
          <a:blip r:embed="rId2"/>
          <a:stretch>
            <a:fillRect/>
          </a:stretch>
        </p:blipFill>
        <p:spPr>
          <a:xfrm>
            <a:off x="2491581" y="1105033"/>
            <a:ext cx="4521531" cy="5544616"/>
          </a:xfrm>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618" y="331979"/>
            <a:ext cx="2239963"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كلية التربية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72400" y="189212"/>
            <a:ext cx="1196340" cy="898417"/>
          </a:xfrm>
          <a:prstGeom prst="rect">
            <a:avLst/>
          </a:prstGeom>
          <a:noFill/>
          <a:ln>
            <a:noFill/>
          </a:ln>
        </p:spPr>
      </p:pic>
    </p:spTree>
    <p:extLst>
      <p:ext uri="{BB962C8B-B14F-4D97-AF65-F5344CB8AC3E}">
        <p14:creationId xmlns="" xmlns:p14="http://schemas.microsoft.com/office/powerpoint/2010/main" val="20248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_20171203_102828.jpg"/>
          <p:cNvPicPr>
            <a:picLocks noGrp="1" noChangeAspect="1"/>
          </p:cNvPicPr>
          <p:nvPr>
            <p:ph idx="1"/>
          </p:nvPr>
        </p:nvPicPr>
        <p:blipFill>
          <a:blip r:embed="rId2" cstate="print"/>
          <a:stretch>
            <a:fillRect/>
          </a:stretch>
        </p:blipFill>
        <p:spPr>
          <a:xfrm>
            <a:off x="0" y="0"/>
            <a:ext cx="6034617" cy="4525963"/>
          </a:xfrm>
        </p:spPr>
      </p:pic>
      <p:pic>
        <p:nvPicPr>
          <p:cNvPr id="5" name="Picture 4" descr="IMG-20171203-WA0005.jpg"/>
          <p:cNvPicPr>
            <a:picLocks noChangeAspect="1"/>
          </p:cNvPicPr>
          <p:nvPr/>
        </p:nvPicPr>
        <p:blipFill>
          <a:blip r:embed="rId3"/>
          <a:stretch>
            <a:fillRect/>
          </a:stretch>
        </p:blipFill>
        <p:spPr>
          <a:xfrm>
            <a:off x="3571868" y="3723676"/>
            <a:ext cx="5572132" cy="31343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41AB8-8746-4A4B-89E7-A1202D8E2C30}"/>
              </a:ext>
            </a:extLst>
          </p:cNvPr>
          <p:cNvSpPr>
            <a:spLocks noGrp="1"/>
          </p:cNvSpPr>
          <p:nvPr>
            <p:ph type="title"/>
          </p:nvPr>
        </p:nvSpPr>
        <p:spPr/>
        <p:txBody>
          <a:bodyPr/>
          <a:lstStyle/>
          <a:p>
            <a:r>
              <a:rPr lang="en-US" b="1" dirty="0">
                <a:solidFill>
                  <a:srgbClr val="FF0000"/>
                </a:solidFill>
              </a:rPr>
              <a:t>26- 27 Feb workshop</a:t>
            </a:r>
          </a:p>
        </p:txBody>
      </p:sp>
      <p:sp>
        <p:nvSpPr>
          <p:cNvPr id="3" name="Content Placeholder 2">
            <a:extLst>
              <a:ext uri="{FF2B5EF4-FFF2-40B4-BE49-F238E27FC236}">
                <a16:creationId xmlns:a16="http://schemas.microsoft.com/office/drawing/2014/main" xmlns="" id="{556D60E6-63DA-4C87-8933-8ACBB3513C02}"/>
              </a:ext>
            </a:extLst>
          </p:cNvPr>
          <p:cNvSpPr>
            <a:spLocks noGrp="1"/>
          </p:cNvSpPr>
          <p:nvPr>
            <p:ph idx="1"/>
          </p:nvPr>
        </p:nvSpPr>
        <p:spPr/>
        <p:txBody>
          <a:bodyPr/>
          <a:lstStyle/>
          <a:p>
            <a:pPr algn="l" rtl="0">
              <a:buFontTx/>
              <a:buChar char="-"/>
            </a:pPr>
            <a:r>
              <a:rPr lang="en-US" dirty="0"/>
              <a:t>Division of roles and responsibilities.</a:t>
            </a:r>
          </a:p>
          <a:p>
            <a:pPr algn="l" rtl="0">
              <a:buFontTx/>
              <a:buChar char="-"/>
            </a:pPr>
            <a:r>
              <a:rPr lang="en-US" dirty="0"/>
              <a:t>Preparation of theoretical presentation of the three areas.</a:t>
            </a:r>
          </a:p>
          <a:p>
            <a:pPr algn="l" rtl="0">
              <a:buFontTx/>
              <a:buChar char="-"/>
            </a:pPr>
            <a:r>
              <a:rPr lang="en-US" dirty="0"/>
              <a:t>Designing of sample activities for teachers.</a:t>
            </a:r>
          </a:p>
          <a:p>
            <a:pPr algn="l" rtl="0">
              <a:buFontTx/>
              <a:buChar char="-"/>
            </a:pPr>
            <a:r>
              <a:rPr lang="en-US" dirty="0"/>
              <a:t>Setting the logistics of the workshop.</a:t>
            </a:r>
          </a:p>
          <a:p>
            <a:pPr algn="l" rtl="0">
              <a:buFontTx/>
              <a:buChar char="-"/>
            </a:pPr>
            <a:r>
              <a:rPr lang="en-US" dirty="0"/>
              <a:t>Communication with Educational Directorate.</a:t>
            </a:r>
          </a:p>
          <a:p>
            <a:pPr marL="0" indent="0" algn="l" rtl="0">
              <a:buNone/>
            </a:pPr>
            <a:endParaRPr lang="en-US" dirty="0"/>
          </a:p>
        </p:txBody>
      </p:sp>
    </p:spTree>
    <p:extLst>
      <p:ext uri="{BB962C8B-B14F-4D97-AF65-F5344CB8AC3E}">
        <p14:creationId xmlns:p14="http://schemas.microsoft.com/office/powerpoint/2010/main" xmlns="" val="4074749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E739E1-46AF-417B-B6FB-3CA8244FB5CD}"/>
              </a:ext>
            </a:extLst>
          </p:cNvPr>
          <p:cNvSpPr>
            <a:spLocks noGrp="1"/>
          </p:cNvSpPr>
          <p:nvPr>
            <p:ph type="title"/>
          </p:nvPr>
        </p:nvSpPr>
        <p:spPr/>
        <p:txBody>
          <a:bodyPr/>
          <a:lstStyle/>
          <a:p>
            <a:r>
              <a:rPr lang="en-US" dirty="0"/>
              <a:t>Submission of Intermediate Report</a:t>
            </a:r>
          </a:p>
        </p:txBody>
      </p:sp>
      <p:pic>
        <p:nvPicPr>
          <p:cNvPr id="5" name="Content Placeholder 4">
            <a:extLst>
              <a:ext uri="{FF2B5EF4-FFF2-40B4-BE49-F238E27FC236}">
                <a16:creationId xmlns:a16="http://schemas.microsoft.com/office/drawing/2014/main" xmlns="" id="{11B4BCA0-798A-408E-82A8-EBD1BBDE19A7}"/>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t="10178" b="15045"/>
          <a:stretch/>
        </p:blipFill>
        <p:spPr>
          <a:xfrm>
            <a:off x="1619672" y="1700808"/>
            <a:ext cx="5400600" cy="4680519"/>
          </a:xfrm>
        </p:spPr>
      </p:pic>
    </p:spTree>
    <p:extLst>
      <p:ext uri="{BB962C8B-B14F-4D97-AF65-F5344CB8AC3E}">
        <p14:creationId xmlns:p14="http://schemas.microsoft.com/office/powerpoint/2010/main" xmlns="" val="4077338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348C1-C09B-4327-A275-8CB0986F3C31}"/>
              </a:ext>
            </a:extLst>
          </p:cNvPr>
          <p:cNvSpPr>
            <a:spLocks noGrp="1"/>
          </p:cNvSpPr>
          <p:nvPr>
            <p:ph type="title"/>
          </p:nvPr>
        </p:nvSpPr>
        <p:spPr/>
        <p:txBody>
          <a:bodyPr/>
          <a:lstStyle/>
          <a:p>
            <a:r>
              <a:rPr lang="en-US" dirty="0"/>
              <a:t>Development of PLCs in HU</a:t>
            </a:r>
          </a:p>
        </p:txBody>
      </p:sp>
      <p:sp>
        <p:nvSpPr>
          <p:cNvPr id="3" name="Content Placeholder 2">
            <a:extLst>
              <a:ext uri="{FF2B5EF4-FFF2-40B4-BE49-F238E27FC236}">
                <a16:creationId xmlns:a16="http://schemas.microsoft.com/office/drawing/2014/main" xmlns="" id="{6C155FC2-6413-41DB-8865-61D4A8695393}"/>
              </a:ext>
            </a:extLst>
          </p:cNvPr>
          <p:cNvSpPr>
            <a:spLocks noGrp="1"/>
          </p:cNvSpPr>
          <p:nvPr>
            <p:ph idx="1"/>
          </p:nvPr>
        </p:nvSpPr>
        <p:spPr/>
        <p:txBody>
          <a:bodyPr>
            <a:normAutofit fontScale="92500"/>
          </a:bodyPr>
          <a:lstStyle/>
          <a:p>
            <a:pPr marL="0" indent="0" algn="l">
              <a:buNone/>
            </a:pPr>
            <a:r>
              <a:rPr lang="en-US" dirty="0"/>
              <a:t>The project team developed PLC through monthly </a:t>
            </a:r>
            <a:r>
              <a:rPr lang="ar-EG" dirty="0" smtClean="0"/>
              <a:t>     </a:t>
            </a:r>
            <a:r>
              <a:rPr lang="en-US" dirty="0" smtClean="0"/>
              <a:t>regular </a:t>
            </a:r>
            <a:r>
              <a:rPr lang="en-US" dirty="0"/>
              <a:t>meetings to discuss different issues:</a:t>
            </a:r>
          </a:p>
          <a:p>
            <a:pPr marL="0" indent="0" algn="l">
              <a:buNone/>
            </a:pPr>
            <a:r>
              <a:rPr lang="en-US" dirty="0"/>
              <a:t>- Exchange experiences of the EU trips.</a:t>
            </a:r>
          </a:p>
          <a:p>
            <a:pPr marL="0" indent="0" algn="l">
              <a:buNone/>
            </a:pPr>
            <a:r>
              <a:rPr lang="en-US" dirty="0"/>
              <a:t>- Feedback of the different school visits.</a:t>
            </a:r>
          </a:p>
          <a:p>
            <a:pPr marL="0" indent="0" algn="l">
              <a:buNone/>
            </a:pPr>
            <a:r>
              <a:rPr lang="en-US" dirty="0"/>
              <a:t>- Organization for the EU workshop.</a:t>
            </a:r>
          </a:p>
          <a:p>
            <a:pPr marL="0" indent="0" algn="l">
              <a:buNone/>
            </a:pPr>
            <a:r>
              <a:rPr lang="en-US" dirty="0"/>
              <a:t>- Feedback of management meetings` recommendations.</a:t>
            </a:r>
          </a:p>
          <a:p>
            <a:pPr marL="0" indent="0" algn="l">
              <a:buNone/>
            </a:pPr>
            <a:r>
              <a:rPr lang="en-US" dirty="0"/>
              <a:t>- Monitoring and Evaluation</a:t>
            </a:r>
          </a:p>
          <a:p>
            <a:pPr marL="0" indent="0" algn="l" rtl="0">
              <a:buNone/>
            </a:pPr>
            <a:endParaRPr lang="en-US" dirty="0"/>
          </a:p>
        </p:txBody>
      </p:sp>
    </p:spTree>
    <p:extLst>
      <p:ext uri="{BB962C8B-B14F-4D97-AF65-F5344CB8AC3E}">
        <p14:creationId xmlns:p14="http://schemas.microsoft.com/office/powerpoint/2010/main" xmlns="" val="17609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Progress in FOE</a:t>
            </a:r>
            <a:endParaRPr lang="ar-EG" b="1" dirty="0">
              <a:solidFill>
                <a:srgbClr val="C00000"/>
              </a:solidFill>
            </a:endParaRPr>
          </a:p>
        </p:txBody>
      </p:sp>
      <p:sp>
        <p:nvSpPr>
          <p:cNvPr id="3" name="Content Placeholder 2"/>
          <p:cNvSpPr>
            <a:spLocks noGrp="1"/>
          </p:cNvSpPr>
          <p:nvPr>
            <p:ph idx="1"/>
          </p:nvPr>
        </p:nvSpPr>
        <p:spPr/>
        <p:txBody>
          <a:bodyPr/>
          <a:lstStyle/>
          <a:p>
            <a:pPr algn="l" rtl="0">
              <a:buNone/>
            </a:pPr>
            <a:r>
              <a:rPr lang="en-US" dirty="0"/>
              <a:t>Development of PLCs between the project team:</a:t>
            </a:r>
          </a:p>
          <a:p>
            <a:pPr algn="l" rtl="0">
              <a:buNone/>
            </a:pPr>
            <a:r>
              <a:rPr lang="en-US" dirty="0"/>
              <a:t>Decision of monthly meeting to exchange academic experiences.  </a:t>
            </a:r>
            <a:endParaRPr lang="ar-EG" dirty="0"/>
          </a:p>
        </p:txBody>
      </p:sp>
      <p:pic>
        <p:nvPicPr>
          <p:cNvPr id="4" name="Picture 3" descr="IMG-20171123-WA0043.jpg"/>
          <p:cNvPicPr>
            <a:picLocks noChangeAspect="1"/>
          </p:cNvPicPr>
          <p:nvPr/>
        </p:nvPicPr>
        <p:blipFill>
          <a:blip r:embed="rId2"/>
          <a:stretch>
            <a:fillRect/>
          </a:stretch>
        </p:blipFill>
        <p:spPr>
          <a:xfrm>
            <a:off x="1000100" y="3357562"/>
            <a:ext cx="6429420" cy="3145469"/>
          </a:xfrm>
          <a:prstGeom prst="rect">
            <a:avLst/>
          </a:prstGeom>
        </p:spPr>
      </p:pic>
    </p:spTree>
    <p:extLst>
      <p:ext uri="{BB962C8B-B14F-4D97-AF65-F5344CB8AC3E}">
        <p14:creationId xmlns:p14="http://schemas.microsoft.com/office/powerpoint/2010/main" xmlns="" val="204245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pic>
        <p:nvPicPr>
          <p:cNvPr id="4" name="Content Placeholder 3" descr="IMG-20171123-WA0045.jpg"/>
          <p:cNvPicPr>
            <a:picLocks noGrp="1" noChangeAspect="1"/>
          </p:cNvPicPr>
          <p:nvPr>
            <p:ph idx="1"/>
          </p:nvPr>
        </p:nvPicPr>
        <p:blipFill>
          <a:blip r:embed="rId2"/>
          <a:stretch>
            <a:fillRect/>
          </a:stretch>
        </p:blipFill>
        <p:spPr>
          <a:xfrm>
            <a:off x="552384" y="1600200"/>
            <a:ext cx="4305368" cy="4525963"/>
          </a:xfrm>
        </p:spPr>
      </p:pic>
      <p:pic>
        <p:nvPicPr>
          <p:cNvPr id="5" name="Picture 4" descr="IMG-20171123-WA0053.jpg"/>
          <p:cNvPicPr>
            <a:picLocks noChangeAspect="1"/>
          </p:cNvPicPr>
          <p:nvPr/>
        </p:nvPicPr>
        <p:blipFill>
          <a:blip r:embed="rId3"/>
          <a:stretch>
            <a:fillRect/>
          </a:stretch>
        </p:blipFill>
        <p:spPr>
          <a:xfrm>
            <a:off x="4929190" y="1643049"/>
            <a:ext cx="4214810" cy="4359915"/>
          </a:xfrm>
          <a:prstGeom prst="rect">
            <a:avLst/>
          </a:prstGeom>
        </p:spPr>
      </p:pic>
    </p:spTree>
    <p:extLst>
      <p:ext uri="{BB962C8B-B14F-4D97-AF65-F5344CB8AC3E}">
        <p14:creationId xmlns:p14="http://schemas.microsoft.com/office/powerpoint/2010/main" xmlns="" val="365065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Development of PLC in departments</a:t>
            </a:r>
            <a:endParaRPr lang="ar-EG" dirty="0"/>
          </a:p>
        </p:txBody>
      </p:sp>
      <p:pic>
        <p:nvPicPr>
          <p:cNvPr id="4" name="Content Placeholder 3" descr="IMG-20171123-WA0012.jpg"/>
          <p:cNvPicPr>
            <a:picLocks noGrp="1" noChangeAspect="1"/>
          </p:cNvPicPr>
          <p:nvPr>
            <p:ph idx="1"/>
          </p:nvPr>
        </p:nvPicPr>
        <p:blipFill>
          <a:blip r:embed="rId2"/>
          <a:stretch>
            <a:fillRect/>
          </a:stretch>
        </p:blipFill>
        <p:spPr>
          <a:xfrm>
            <a:off x="552384" y="1600200"/>
            <a:ext cx="3876740" cy="4329130"/>
          </a:xfrm>
        </p:spPr>
      </p:pic>
      <p:pic>
        <p:nvPicPr>
          <p:cNvPr id="5" name="Picture 4" descr="IMG-20171123-WA0038.jpg"/>
          <p:cNvPicPr>
            <a:picLocks noChangeAspect="1"/>
          </p:cNvPicPr>
          <p:nvPr/>
        </p:nvPicPr>
        <p:blipFill>
          <a:blip r:embed="rId3"/>
          <a:stretch>
            <a:fillRect/>
          </a:stretch>
        </p:blipFill>
        <p:spPr>
          <a:xfrm>
            <a:off x="4572000" y="2071679"/>
            <a:ext cx="4572000" cy="3931286"/>
          </a:xfrm>
          <a:prstGeom prst="rect">
            <a:avLst/>
          </a:prstGeom>
        </p:spPr>
      </p:pic>
    </p:spTree>
    <p:extLst>
      <p:ext uri="{BB962C8B-B14F-4D97-AF65-F5344CB8AC3E}">
        <p14:creationId xmlns:p14="http://schemas.microsoft.com/office/powerpoint/2010/main" xmlns="" val="318305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descr="IMG-20171123-WA0037.jpg"/>
          <p:cNvPicPr>
            <a:picLocks noGrp="1" noChangeAspect="1"/>
          </p:cNvPicPr>
          <p:nvPr>
            <p:ph idx="1"/>
          </p:nvPr>
        </p:nvPicPr>
        <p:blipFill>
          <a:blip r:embed="rId2"/>
          <a:stretch>
            <a:fillRect/>
          </a:stretch>
        </p:blipFill>
        <p:spPr>
          <a:xfrm>
            <a:off x="-285784" y="785794"/>
            <a:ext cx="5298396" cy="2982915"/>
          </a:xfrm>
        </p:spPr>
      </p:pic>
      <p:pic>
        <p:nvPicPr>
          <p:cNvPr id="5" name="Picture 4" descr="IMG-20171123-WA0047.jpg"/>
          <p:cNvPicPr>
            <a:picLocks noChangeAspect="1"/>
          </p:cNvPicPr>
          <p:nvPr/>
        </p:nvPicPr>
        <p:blipFill>
          <a:blip r:embed="rId3"/>
          <a:stretch>
            <a:fillRect/>
          </a:stretch>
        </p:blipFill>
        <p:spPr>
          <a:xfrm>
            <a:off x="3428992" y="3783969"/>
            <a:ext cx="5460241" cy="3074031"/>
          </a:xfrm>
          <a:prstGeom prst="rect">
            <a:avLst/>
          </a:prstGeom>
        </p:spPr>
      </p:pic>
    </p:spTree>
    <p:extLst>
      <p:ext uri="{BB962C8B-B14F-4D97-AF65-F5344CB8AC3E}">
        <p14:creationId xmlns:p14="http://schemas.microsoft.com/office/powerpoint/2010/main" xmlns="" val="71111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D5708D-4B7B-4360-A32B-7DA3786CFAC8}"/>
              </a:ext>
            </a:extLst>
          </p:cNvPr>
          <p:cNvSpPr>
            <a:spLocks noGrp="1"/>
          </p:cNvSpPr>
          <p:nvPr>
            <p:ph type="title"/>
          </p:nvPr>
        </p:nvSpPr>
        <p:spPr/>
        <p:txBody>
          <a:bodyPr/>
          <a:lstStyle/>
          <a:p>
            <a:r>
              <a:rPr lang="en-US" b="1" dirty="0">
                <a:solidFill>
                  <a:srgbClr val="FF0000"/>
                </a:solidFill>
              </a:rPr>
              <a:t>PLC between EGY and EU partners</a:t>
            </a:r>
          </a:p>
        </p:txBody>
      </p:sp>
      <p:sp>
        <p:nvSpPr>
          <p:cNvPr id="3" name="Content Placeholder 2">
            <a:extLst>
              <a:ext uri="{FF2B5EF4-FFF2-40B4-BE49-F238E27FC236}">
                <a16:creationId xmlns:a16="http://schemas.microsoft.com/office/drawing/2014/main" xmlns="" id="{47BB4897-E251-4D36-8D58-47B17C0EFBA5}"/>
              </a:ext>
            </a:extLst>
          </p:cNvPr>
          <p:cNvSpPr>
            <a:spLocks noGrp="1"/>
          </p:cNvSpPr>
          <p:nvPr>
            <p:ph idx="1"/>
          </p:nvPr>
        </p:nvSpPr>
        <p:spPr/>
        <p:txBody>
          <a:bodyPr/>
          <a:lstStyle/>
          <a:p>
            <a:pPr marL="0" indent="0" algn="just">
              <a:buNone/>
            </a:pPr>
            <a:r>
              <a:rPr lang="en-US" dirty="0"/>
              <a:t>HU team began to develop PLC through exchanging of materials on </a:t>
            </a:r>
            <a:r>
              <a:rPr lang="en-US" dirty="0" err="1"/>
              <a:t>dropbox</a:t>
            </a:r>
            <a:r>
              <a:rPr lang="en-US" dirty="0"/>
              <a:t> in the areas of Global Citizenship, STEAM and Sustainable Development.                                                              </a:t>
            </a:r>
          </a:p>
        </p:txBody>
      </p:sp>
    </p:spTree>
    <p:extLst>
      <p:ext uri="{BB962C8B-B14F-4D97-AF65-F5344CB8AC3E}">
        <p14:creationId xmlns:p14="http://schemas.microsoft.com/office/powerpoint/2010/main" xmlns="" val="3132860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3078</TotalTime>
  <Words>435</Words>
  <Application>Microsoft Office PowerPoint</Application>
  <PresentationFormat>On-screen Show (4:3)</PresentationFormat>
  <Paragraphs>60</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School and University Partnership for Peer Communities of learners </vt:lpstr>
      <vt:lpstr>Workshop in HU</vt:lpstr>
      <vt:lpstr>Slide 3</vt:lpstr>
      <vt:lpstr>Development of PLCs in HU</vt:lpstr>
      <vt:lpstr>Progress in FOE</vt:lpstr>
      <vt:lpstr>Slide 6</vt:lpstr>
      <vt:lpstr>Development of PLC in departments</vt:lpstr>
      <vt:lpstr>Slide 8</vt:lpstr>
      <vt:lpstr>PLC between EGY and EU partners</vt:lpstr>
      <vt:lpstr>Slide 10</vt:lpstr>
      <vt:lpstr>Slide 11</vt:lpstr>
      <vt:lpstr>Dissemination of PLCs culture among Post Graduate Researchers</vt:lpstr>
      <vt:lpstr>Slide 13</vt:lpstr>
      <vt:lpstr>Slide 14</vt:lpstr>
      <vt:lpstr>Slide 15</vt:lpstr>
      <vt:lpstr>Slide 16</vt:lpstr>
      <vt:lpstr>Slide 17</vt:lpstr>
      <vt:lpstr>Slide 18</vt:lpstr>
      <vt:lpstr>Slide 19</vt:lpstr>
      <vt:lpstr>Slide 20</vt:lpstr>
      <vt:lpstr>Slide 21</vt:lpstr>
      <vt:lpstr>Progress on Schools Base line Reports </vt:lpstr>
      <vt:lpstr>The Process of Data Entry</vt:lpstr>
      <vt:lpstr>Slide 24</vt:lpstr>
      <vt:lpstr>Slide 25</vt:lpstr>
      <vt:lpstr>Slide 26</vt:lpstr>
      <vt:lpstr>Progress in Mentorship</vt:lpstr>
      <vt:lpstr>Slide 28</vt:lpstr>
      <vt:lpstr>Slide 29</vt:lpstr>
      <vt:lpstr>26- 27 Feb workshop</vt:lpstr>
      <vt:lpstr>Submission of Intermediate Report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CDC_LEEP</dc:creator>
  <cp:lastModifiedBy>Windows User</cp:lastModifiedBy>
  <cp:revision>281</cp:revision>
  <dcterms:created xsi:type="dcterms:W3CDTF">2006-08-16T00:00:00Z</dcterms:created>
  <dcterms:modified xsi:type="dcterms:W3CDTF">2018-02-19T08:16:54Z</dcterms:modified>
</cp:coreProperties>
</file>