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73"/>
  </p:notesMasterIdLst>
  <p:sldIdLst>
    <p:sldId id="340" r:id="rId2"/>
    <p:sldId id="257" r:id="rId3"/>
    <p:sldId id="259" r:id="rId4"/>
    <p:sldId id="309" r:id="rId5"/>
    <p:sldId id="287" r:id="rId6"/>
    <p:sldId id="385" r:id="rId7"/>
    <p:sldId id="320" r:id="rId8"/>
    <p:sldId id="323" r:id="rId9"/>
    <p:sldId id="318" r:id="rId10"/>
    <p:sldId id="386" r:id="rId11"/>
    <p:sldId id="387" r:id="rId12"/>
    <p:sldId id="388" r:id="rId13"/>
    <p:sldId id="389" r:id="rId14"/>
    <p:sldId id="390" r:id="rId15"/>
    <p:sldId id="391" r:id="rId16"/>
    <p:sldId id="392" r:id="rId17"/>
    <p:sldId id="393" r:id="rId18"/>
    <p:sldId id="394" r:id="rId19"/>
    <p:sldId id="397" r:id="rId20"/>
    <p:sldId id="398" r:id="rId21"/>
    <p:sldId id="413" r:id="rId22"/>
    <p:sldId id="403" r:id="rId23"/>
    <p:sldId id="404" r:id="rId24"/>
    <p:sldId id="405" r:id="rId25"/>
    <p:sldId id="406" r:id="rId26"/>
    <p:sldId id="407" r:id="rId27"/>
    <p:sldId id="408" r:id="rId28"/>
    <p:sldId id="348" r:id="rId29"/>
    <p:sldId id="349" r:id="rId30"/>
    <p:sldId id="350" r:id="rId31"/>
    <p:sldId id="414" r:id="rId32"/>
    <p:sldId id="415" r:id="rId33"/>
    <p:sldId id="416" r:id="rId34"/>
    <p:sldId id="352" r:id="rId35"/>
    <p:sldId id="345" r:id="rId36"/>
    <p:sldId id="344" r:id="rId37"/>
    <p:sldId id="346" r:id="rId38"/>
    <p:sldId id="358" r:id="rId39"/>
    <p:sldId id="359" r:id="rId40"/>
    <p:sldId id="361" r:id="rId41"/>
    <p:sldId id="417" r:id="rId42"/>
    <p:sldId id="419" r:id="rId43"/>
    <p:sldId id="418" r:id="rId44"/>
    <p:sldId id="362" r:id="rId45"/>
    <p:sldId id="363" r:id="rId46"/>
    <p:sldId id="421" r:id="rId47"/>
    <p:sldId id="423" r:id="rId48"/>
    <p:sldId id="420" r:id="rId49"/>
    <p:sldId id="422" r:id="rId50"/>
    <p:sldId id="365" r:id="rId51"/>
    <p:sldId id="366" r:id="rId52"/>
    <p:sldId id="424" r:id="rId53"/>
    <p:sldId id="425" r:id="rId54"/>
    <p:sldId id="426" r:id="rId55"/>
    <p:sldId id="427" r:id="rId56"/>
    <p:sldId id="431" r:id="rId57"/>
    <p:sldId id="432" r:id="rId58"/>
    <p:sldId id="433" r:id="rId59"/>
    <p:sldId id="434" r:id="rId60"/>
    <p:sldId id="438" r:id="rId61"/>
    <p:sldId id="439" r:id="rId62"/>
    <p:sldId id="435" r:id="rId63"/>
    <p:sldId id="436" r:id="rId64"/>
    <p:sldId id="367" r:id="rId65"/>
    <p:sldId id="428" r:id="rId66"/>
    <p:sldId id="429" r:id="rId67"/>
    <p:sldId id="430" r:id="rId68"/>
    <p:sldId id="369" r:id="rId69"/>
    <p:sldId id="258" r:id="rId70"/>
    <p:sldId id="440" r:id="rId71"/>
    <p:sldId id="376"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19" autoAdjust="0"/>
    <p:restoredTop sz="94684" autoAdjust="0"/>
  </p:normalViewPr>
  <p:slideViewPr>
    <p:cSldViewPr>
      <p:cViewPr>
        <p:scale>
          <a:sx n="67" d="100"/>
          <a:sy n="67" d="100"/>
        </p:scale>
        <p:origin x="-600" y="3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1300F7-2B20-499A-885C-630B8A4A0FC3}"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1BA28C98-5BAC-48EC-A242-4DB445964539}">
      <dgm:prSet phldrT="[Text]"/>
      <dgm:spPr/>
      <dgm:t>
        <a:bodyPr/>
        <a:lstStyle/>
        <a:p>
          <a:r>
            <a:rPr lang="en-US" dirty="0" smtClean="0"/>
            <a:t>Towards the formation of a professional learning community within Helwan Elementary School</a:t>
          </a:r>
          <a:endParaRPr lang="en-US" dirty="0"/>
        </a:p>
      </dgm:t>
    </dgm:pt>
    <dgm:pt modelId="{D51CAB83-36FC-4B28-A42F-AFF0F825C4AA}" type="parTrans" cxnId="{D5B8FA1C-64E3-426C-98FC-F7B88CFFAF52}">
      <dgm:prSet/>
      <dgm:spPr/>
      <dgm:t>
        <a:bodyPr/>
        <a:lstStyle/>
        <a:p>
          <a:endParaRPr lang="en-US"/>
        </a:p>
      </dgm:t>
    </dgm:pt>
    <dgm:pt modelId="{EC66870B-4485-4843-8E41-41EEF44ADBB5}" type="sibTrans" cxnId="{D5B8FA1C-64E3-426C-98FC-F7B88CFFAF52}">
      <dgm:prSet/>
      <dgm:spPr/>
      <dgm:t>
        <a:bodyPr/>
        <a:lstStyle/>
        <a:p>
          <a:endParaRPr lang="en-US"/>
        </a:p>
      </dgm:t>
    </dgm:pt>
    <dgm:pt modelId="{4402259D-BD0E-4FF6-8421-687AF78BD838}">
      <dgm:prSet phldrT="[Text]"/>
      <dgm:spPr/>
      <dgm:t>
        <a:bodyPr/>
        <a:lstStyle/>
        <a:p>
          <a:r>
            <a:rPr lang="en-US" dirty="0" smtClean="0"/>
            <a:t>Disseminating </a:t>
          </a:r>
          <a:r>
            <a:rPr lang="en-US" dirty="0" smtClean="0"/>
            <a:t>culture of peer learning among teachers</a:t>
          </a:r>
          <a:endParaRPr lang="en-US" dirty="0"/>
        </a:p>
      </dgm:t>
    </dgm:pt>
    <dgm:pt modelId="{D4748A22-F12A-44D8-A30D-FF6C4F1A7A67}" type="parTrans" cxnId="{ABB21CA4-5119-4AA9-9F0E-4874A829E1D8}">
      <dgm:prSet/>
      <dgm:spPr/>
      <dgm:t>
        <a:bodyPr/>
        <a:lstStyle/>
        <a:p>
          <a:endParaRPr lang="en-US"/>
        </a:p>
      </dgm:t>
    </dgm:pt>
    <dgm:pt modelId="{25551654-10AC-437A-85B2-9901D7AEBFB5}" type="sibTrans" cxnId="{ABB21CA4-5119-4AA9-9F0E-4874A829E1D8}">
      <dgm:prSet/>
      <dgm:spPr/>
      <dgm:t>
        <a:bodyPr/>
        <a:lstStyle/>
        <a:p>
          <a:endParaRPr lang="en-US"/>
        </a:p>
      </dgm:t>
    </dgm:pt>
    <dgm:pt modelId="{36C3F5DB-CFB3-4495-A251-35923A52B905}">
      <dgm:prSet phldrT="[Text]"/>
      <dgm:spPr/>
      <dgm:t>
        <a:bodyPr/>
        <a:lstStyle/>
        <a:p>
          <a:r>
            <a:rPr lang="en-US" dirty="0" smtClean="0"/>
            <a:t> preparing a Guide to </a:t>
          </a:r>
          <a:r>
            <a:rPr lang="en-US" dirty="0" smtClean="0"/>
            <a:t>Implement </a:t>
          </a:r>
          <a:r>
            <a:rPr lang="en-US" dirty="0" smtClean="0"/>
            <a:t>lesson study strategy</a:t>
          </a:r>
          <a:endParaRPr lang="en-US" dirty="0"/>
        </a:p>
      </dgm:t>
    </dgm:pt>
    <dgm:pt modelId="{054AC50D-311A-4CC8-BCDB-86D8E8989DBA}" type="parTrans" cxnId="{BC3BE944-736F-42BA-8C73-F77465A67313}">
      <dgm:prSet/>
      <dgm:spPr/>
      <dgm:t>
        <a:bodyPr/>
        <a:lstStyle/>
        <a:p>
          <a:endParaRPr lang="en-US"/>
        </a:p>
      </dgm:t>
    </dgm:pt>
    <dgm:pt modelId="{BB2502EA-ADE4-417A-98AE-FD43AB340D86}" type="sibTrans" cxnId="{BC3BE944-736F-42BA-8C73-F77465A67313}">
      <dgm:prSet/>
      <dgm:spPr/>
      <dgm:t>
        <a:bodyPr/>
        <a:lstStyle/>
        <a:p>
          <a:endParaRPr lang="en-US"/>
        </a:p>
      </dgm:t>
    </dgm:pt>
    <dgm:pt modelId="{4DB76BF3-2217-44E2-81C3-BEFDAE33B647}">
      <dgm:prSet/>
      <dgm:spPr/>
      <dgm:t>
        <a:bodyPr/>
        <a:lstStyle/>
        <a:p>
          <a:r>
            <a:rPr lang="en-US" dirty="0" smtClean="0"/>
            <a:t>Enabling teachers to apply the lesson study strategy</a:t>
          </a:r>
          <a:endParaRPr lang="en-US" dirty="0"/>
        </a:p>
      </dgm:t>
    </dgm:pt>
    <dgm:pt modelId="{94CA4ED0-7F02-4EC8-91A7-3BFCFD179013}" type="parTrans" cxnId="{2A31D28B-A599-4A41-9F1D-A7534B387135}">
      <dgm:prSet/>
      <dgm:spPr/>
      <dgm:t>
        <a:bodyPr/>
        <a:lstStyle/>
        <a:p>
          <a:endParaRPr lang="en-US"/>
        </a:p>
      </dgm:t>
    </dgm:pt>
    <dgm:pt modelId="{87B85361-41D7-440B-858A-4584E7BA37C3}" type="sibTrans" cxnId="{2A31D28B-A599-4A41-9F1D-A7534B387135}">
      <dgm:prSet/>
      <dgm:spPr/>
      <dgm:t>
        <a:bodyPr/>
        <a:lstStyle/>
        <a:p>
          <a:endParaRPr lang="en-US"/>
        </a:p>
      </dgm:t>
    </dgm:pt>
    <dgm:pt modelId="{CB586FA0-A8BD-442D-B5F8-17386847A878}">
      <dgm:prSet/>
      <dgm:spPr/>
      <dgm:t>
        <a:bodyPr/>
        <a:lstStyle/>
        <a:p>
          <a:r>
            <a:rPr lang="en-US" dirty="0" smtClean="0"/>
            <a:t>preparing </a:t>
          </a:r>
          <a:r>
            <a:rPr lang="en-US" dirty="0" smtClean="0"/>
            <a:t>coaches and mentors</a:t>
          </a:r>
          <a:endParaRPr lang="en-US" dirty="0"/>
        </a:p>
      </dgm:t>
    </dgm:pt>
    <dgm:pt modelId="{10970A03-EBEA-470F-95B0-BACF5A61C319}" type="parTrans" cxnId="{A834CB14-4634-4592-B4D6-1538A9DBDCC0}">
      <dgm:prSet/>
      <dgm:spPr/>
      <dgm:t>
        <a:bodyPr/>
        <a:lstStyle/>
        <a:p>
          <a:endParaRPr lang="en-US"/>
        </a:p>
      </dgm:t>
    </dgm:pt>
    <dgm:pt modelId="{ADA8F2E6-2736-4868-8BA6-53346593FE6E}" type="sibTrans" cxnId="{A834CB14-4634-4592-B4D6-1538A9DBDCC0}">
      <dgm:prSet/>
      <dgm:spPr/>
      <dgm:t>
        <a:bodyPr/>
        <a:lstStyle/>
        <a:p>
          <a:endParaRPr lang="en-US"/>
        </a:p>
      </dgm:t>
    </dgm:pt>
    <dgm:pt modelId="{4BE67A9A-726A-47FB-A94E-6B3BFE69C386}" type="pres">
      <dgm:prSet presAssocID="{C51300F7-2B20-499A-885C-630B8A4A0FC3}" presName="Name0" presStyleCnt="0">
        <dgm:presLayoutVars>
          <dgm:chPref val="1"/>
          <dgm:dir/>
          <dgm:animOne val="branch"/>
          <dgm:animLvl val="lvl"/>
          <dgm:resizeHandles val="exact"/>
        </dgm:presLayoutVars>
      </dgm:prSet>
      <dgm:spPr/>
      <dgm:t>
        <a:bodyPr/>
        <a:lstStyle/>
        <a:p>
          <a:pPr rtl="1"/>
          <a:endParaRPr lang="ar-EG"/>
        </a:p>
      </dgm:t>
    </dgm:pt>
    <dgm:pt modelId="{8D83FBEF-7EFC-4780-80C8-785C91F8C35E}" type="pres">
      <dgm:prSet presAssocID="{1BA28C98-5BAC-48EC-A242-4DB445964539}" presName="root1" presStyleCnt="0"/>
      <dgm:spPr/>
    </dgm:pt>
    <dgm:pt modelId="{52A177BC-45D0-401F-9C8C-03372B312272}" type="pres">
      <dgm:prSet presAssocID="{1BA28C98-5BAC-48EC-A242-4DB445964539}" presName="LevelOneTextNode" presStyleLbl="node0" presStyleIdx="0" presStyleCnt="1">
        <dgm:presLayoutVars>
          <dgm:chPref val="3"/>
        </dgm:presLayoutVars>
      </dgm:prSet>
      <dgm:spPr/>
      <dgm:t>
        <a:bodyPr/>
        <a:lstStyle/>
        <a:p>
          <a:endParaRPr lang="en-US"/>
        </a:p>
      </dgm:t>
    </dgm:pt>
    <dgm:pt modelId="{D9AF5228-0C45-4E8B-A542-AFAB1D5F9D39}" type="pres">
      <dgm:prSet presAssocID="{1BA28C98-5BAC-48EC-A242-4DB445964539}" presName="level2hierChild" presStyleCnt="0"/>
      <dgm:spPr/>
    </dgm:pt>
    <dgm:pt modelId="{ACACF710-3BA9-44A1-8B28-5D9C4D027C92}" type="pres">
      <dgm:prSet presAssocID="{10970A03-EBEA-470F-95B0-BACF5A61C319}" presName="conn2-1" presStyleLbl="parChTrans1D2" presStyleIdx="0" presStyleCnt="4"/>
      <dgm:spPr/>
      <dgm:t>
        <a:bodyPr/>
        <a:lstStyle/>
        <a:p>
          <a:pPr rtl="1"/>
          <a:endParaRPr lang="ar-EG"/>
        </a:p>
      </dgm:t>
    </dgm:pt>
    <dgm:pt modelId="{5B3B9B7F-D88D-45B0-9198-26EFDF6B58A0}" type="pres">
      <dgm:prSet presAssocID="{10970A03-EBEA-470F-95B0-BACF5A61C319}" presName="connTx" presStyleLbl="parChTrans1D2" presStyleIdx="0" presStyleCnt="4"/>
      <dgm:spPr/>
      <dgm:t>
        <a:bodyPr/>
        <a:lstStyle/>
        <a:p>
          <a:pPr rtl="1"/>
          <a:endParaRPr lang="ar-EG"/>
        </a:p>
      </dgm:t>
    </dgm:pt>
    <dgm:pt modelId="{D0074526-882E-4584-8D42-DB41852FBF61}" type="pres">
      <dgm:prSet presAssocID="{CB586FA0-A8BD-442D-B5F8-17386847A878}" presName="root2" presStyleCnt="0"/>
      <dgm:spPr/>
    </dgm:pt>
    <dgm:pt modelId="{5E0DA3A2-1257-4C2F-9207-86175BC8B1FD}" type="pres">
      <dgm:prSet presAssocID="{CB586FA0-A8BD-442D-B5F8-17386847A878}" presName="LevelTwoTextNode" presStyleLbl="node2" presStyleIdx="0" presStyleCnt="4">
        <dgm:presLayoutVars>
          <dgm:chPref val="3"/>
        </dgm:presLayoutVars>
      </dgm:prSet>
      <dgm:spPr/>
      <dgm:t>
        <a:bodyPr/>
        <a:lstStyle/>
        <a:p>
          <a:pPr rtl="1"/>
          <a:endParaRPr lang="ar-EG"/>
        </a:p>
      </dgm:t>
    </dgm:pt>
    <dgm:pt modelId="{613A3CC7-AE2C-4318-861F-FCFFED1F05E2}" type="pres">
      <dgm:prSet presAssocID="{CB586FA0-A8BD-442D-B5F8-17386847A878}" presName="level3hierChild" presStyleCnt="0"/>
      <dgm:spPr/>
    </dgm:pt>
    <dgm:pt modelId="{C2AF523F-FA64-4212-A6B3-E5770A2868EA}" type="pres">
      <dgm:prSet presAssocID="{D4748A22-F12A-44D8-A30D-FF6C4F1A7A67}" presName="conn2-1" presStyleLbl="parChTrans1D2" presStyleIdx="1" presStyleCnt="4"/>
      <dgm:spPr/>
      <dgm:t>
        <a:bodyPr/>
        <a:lstStyle/>
        <a:p>
          <a:pPr rtl="1"/>
          <a:endParaRPr lang="ar-EG"/>
        </a:p>
      </dgm:t>
    </dgm:pt>
    <dgm:pt modelId="{9598FEFB-5830-452C-819A-F597991BF25F}" type="pres">
      <dgm:prSet presAssocID="{D4748A22-F12A-44D8-A30D-FF6C4F1A7A67}" presName="connTx" presStyleLbl="parChTrans1D2" presStyleIdx="1" presStyleCnt="4"/>
      <dgm:spPr/>
      <dgm:t>
        <a:bodyPr/>
        <a:lstStyle/>
        <a:p>
          <a:pPr rtl="1"/>
          <a:endParaRPr lang="ar-EG"/>
        </a:p>
      </dgm:t>
    </dgm:pt>
    <dgm:pt modelId="{235FFC49-2C12-4F52-9888-B9D3F62A3DF8}" type="pres">
      <dgm:prSet presAssocID="{4402259D-BD0E-4FF6-8421-687AF78BD838}" presName="root2" presStyleCnt="0"/>
      <dgm:spPr/>
    </dgm:pt>
    <dgm:pt modelId="{78DC2369-4B0F-43F4-95C8-914B58F29FAF}" type="pres">
      <dgm:prSet presAssocID="{4402259D-BD0E-4FF6-8421-687AF78BD838}" presName="LevelTwoTextNode" presStyleLbl="node2" presStyleIdx="1" presStyleCnt="4">
        <dgm:presLayoutVars>
          <dgm:chPref val="3"/>
        </dgm:presLayoutVars>
      </dgm:prSet>
      <dgm:spPr/>
      <dgm:t>
        <a:bodyPr/>
        <a:lstStyle/>
        <a:p>
          <a:endParaRPr lang="en-US"/>
        </a:p>
      </dgm:t>
    </dgm:pt>
    <dgm:pt modelId="{6EF67111-568A-47CF-8A7C-C73E23649F94}" type="pres">
      <dgm:prSet presAssocID="{4402259D-BD0E-4FF6-8421-687AF78BD838}" presName="level3hierChild" presStyleCnt="0"/>
      <dgm:spPr/>
    </dgm:pt>
    <dgm:pt modelId="{ED76C98D-72D0-44D0-8B86-E0F192A250E5}" type="pres">
      <dgm:prSet presAssocID="{054AC50D-311A-4CC8-BCDB-86D8E8989DBA}" presName="conn2-1" presStyleLbl="parChTrans1D2" presStyleIdx="2" presStyleCnt="4"/>
      <dgm:spPr/>
      <dgm:t>
        <a:bodyPr/>
        <a:lstStyle/>
        <a:p>
          <a:pPr rtl="1"/>
          <a:endParaRPr lang="ar-EG"/>
        </a:p>
      </dgm:t>
    </dgm:pt>
    <dgm:pt modelId="{8A6B5FA0-F506-4AB2-AA6C-C408321EF181}" type="pres">
      <dgm:prSet presAssocID="{054AC50D-311A-4CC8-BCDB-86D8E8989DBA}" presName="connTx" presStyleLbl="parChTrans1D2" presStyleIdx="2" presStyleCnt="4"/>
      <dgm:spPr/>
      <dgm:t>
        <a:bodyPr/>
        <a:lstStyle/>
        <a:p>
          <a:pPr rtl="1"/>
          <a:endParaRPr lang="ar-EG"/>
        </a:p>
      </dgm:t>
    </dgm:pt>
    <dgm:pt modelId="{945C171C-9D0F-4F08-97F8-06C8C156636C}" type="pres">
      <dgm:prSet presAssocID="{36C3F5DB-CFB3-4495-A251-35923A52B905}" presName="root2" presStyleCnt="0"/>
      <dgm:spPr/>
    </dgm:pt>
    <dgm:pt modelId="{ECDE02A3-0385-41D9-BFB4-AFE4019672A1}" type="pres">
      <dgm:prSet presAssocID="{36C3F5DB-CFB3-4495-A251-35923A52B905}" presName="LevelTwoTextNode" presStyleLbl="node2" presStyleIdx="2" presStyleCnt="4">
        <dgm:presLayoutVars>
          <dgm:chPref val="3"/>
        </dgm:presLayoutVars>
      </dgm:prSet>
      <dgm:spPr/>
      <dgm:t>
        <a:bodyPr/>
        <a:lstStyle/>
        <a:p>
          <a:endParaRPr lang="en-US"/>
        </a:p>
      </dgm:t>
    </dgm:pt>
    <dgm:pt modelId="{5EBF7333-8478-4689-B76B-AF0F4055C599}" type="pres">
      <dgm:prSet presAssocID="{36C3F5DB-CFB3-4495-A251-35923A52B905}" presName="level3hierChild" presStyleCnt="0"/>
      <dgm:spPr/>
    </dgm:pt>
    <dgm:pt modelId="{5C333CC8-4EC5-4B4E-8461-CA0AC534B1B2}" type="pres">
      <dgm:prSet presAssocID="{94CA4ED0-7F02-4EC8-91A7-3BFCFD179013}" presName="conn2-1" presStyleLbl="parChTrans1D2" presStyleIdx="3" presStyleCnt="4"/>
      <dgm:spPr/>
      <dgm:t>
        <a:bodyPr/>
        <a:lstStyle/>
        <a:p>
          <a:pPr rtl="1"/>
          <a:endParaRPr lang="ar-EG"/>
        </a:p>
      </dgm:t>
    </dgm:pt>
    <dgm:pt modelId="{BFC9B91A-C134-4C42-B688-BC7AB3CBFB2A}" type="pres">
      <dgm:prSet presAssocID="{94CA4ED0-7F02-4EC8-91A7-3BFCFD179013}" presName="connTx" presStyleLbl="parChTrans1D2" presStyleIdx="3" presStyleCnt="4"/>
      <dgm:spPr/>
      <dgm:t>
        <a:bodyPr/>
        <a:lstStyle/>
        <a:p>
          <a:pPr rtl="1"/>
          <a:endParaRPr lang="ar-EG"/>
        </a:p>
      </dgm:t>
    </dgm:pt>
    <dgm:pt modelId="{8466B094-E7F2-49E4-8C81-7326AAD73A42}" type="pres">
      <dgm:prSet presAssocID="{4DB76BF3-2217-44E2-81C3-BEFDAE33B647}" presName="root2" presStyleCnt="0"/>
      <dgm:spPr/>
    </dgm:pt>
    <dgm:pt modelId="{C53B7F12-D2A6-40E1-ADB6-87F4B0AD835D}" type="pres">
      <dgm:prSet presAssocID="{4DB76BF3-2217-44E2-81C3-BEFDAE33B647}" presName="LevelTwoTextNode" presStyleLbl="node2" presStyleIdx="3" presStyleCnt="4">
        <dgm:presLayoutVars>
          <dgm:chPref val="3"/>
        </dgm:presLayoutVars>
      </dgm:prSet>
      <dgm:spPr/>
      <dgm:t>
        <a:bodyPr/>
        <a:lstStyle/>
        <a:p>
          <a:pPr rtl="1"/>
          <a:endParaRPr lang="ar-EG"/>
        </a:p>
      </dgm:t>
    </dgm:pt>
    <dgm:pt modelId="{E42E0114-0D44-4B94-ABC8-4375D221918D}" type="pres">
      <dgm:prSet presAssocID="{4DB76BF3-2217-44E2-81C3-BEFDAE33B647}" presName="level3hierChild" presStyleCnt="0"/>
      <dgm:spPr/>
    </dgm:pt>
  </dgm:ptLst>
  <dgm:cxnLst>
    <dgm:cxn modelId="{D5B8FA1C-64E3-426C-98FC-F7B88CFFAF52}" srcId="{C51300F7-2B20-499A-885C-630B8A4A0FC3}" destId="{1BA28C98-5BAC-48EC-A242-4DB445964539}" srcOrd="0" destOrd="0" parTransId="{D51CAB83-36FC-4B28-A42F-AFF0F825C4AA}" sibTransId="{EC66870B-4485-4843-8E41-41EEF44ADBB5}"/>
    <dgm:cxn modelId="{59F9BF51-3F7F-4C75-A294-F5FA855987A2}" type="presOf" srcId="{94CA4ED0-7F02-4EC8-91A7-3BFCFD179013}" destId="{BFC9B91A-C134-4C42-B688-BC7AB3CBFB2A}" srcOrd="1" destOrd="0" presId="urn:microsoft.com/office/officeart/2008/layout/HorizontalMultiLevelHierarchy"/>
    <dgm:cxn modelId="{BFA794C8-73BA-4538-B990-7AB2805656EE}" type="presOf" srcId="{10970A03-EBEA-470F-95B0-BACF5A61C319}" destId="{5B3B9B7F-D88D-45B0-9198-26EFDF6B58A0}" srcOrd="1" destOrd="0" presId="urn:microsoft.com/office/officeart/2008/layout/HorizontalMultiLevelHierarchy"/>
    <dgm:cxn modelId="{84B2D232-5788-4257-A4F6-7EBF0D57D9CA}" type="presOf" srcId="{10970A03-EBEA-470F-95B0-BACF5A61C319}" destId="{ACACF710-3BA9-44A1-8B28-5D9C4D027C92}" srcOrd="0" destOrd="0" presId="urn:microsoft.com/office/officeart/2008/layout/HorizontalMultiLevelHierarchy"/>
    <dgm:cxn modelId="{982542E2-6A51-4073-9139-7A2DDFDF38E1}" type="presOf" srcId="{054AC50D-311A-4CC8-BCDB-86D8E8989DBA}" destId="{ED76C98D-72D0-44D0-8B86-E0F192A250E5}" srcOrd="0" destOrd="0" presId="urn:microsoft.com/office/officeart/2008/layout/HorizontalMultiLevelHierarchy"/>
    <dgm:cxn modelId="{918F31F2-C2A5-4C90-AF0D-E3E66AF41C04}" type="presOf" srcId="{D4748A22-F12A-44D8-A30D-FF6C4F1A7A67}" destId="{9598FEFB-5830-452C-819A-F597991BF25F}" srcOrd="1" destOrd="0" presId="urn:microsoft.com/office/officeart/2008/layout/HorizontalMultiLevelHierarchy"/>
    <dgm:cxn modelId="{F9E9015C-289B-4F52-9A87-ADB9E4A8AF8D}" type="presOf" srcId="{4DB76BF3-2217-44E2-81C3-BEFDAE33B647}" destId="{C53B7F12-D2A6-40E1-ADB6-87F4B0AD835D}" srcOrd="0" destOrd="0" presId="urn:microsoft.com/office/officeart/2008/layout/HorizontalMultiLevelHierarchy"/>
    <dgm:cxn modelId="{108A3A22-BC31-4539-A900-07715A0913C0}" type="presOf" srcId="{054AC50D-311A-4CC8-BCDB-86D8E8989DBA}" destId="{8A6B5FA0-F506-4AB2-AA6C-C408321EF181}" srcOrd="1" destOrd="0" presId="urn:microsoft.com/office/officeart/2008/layout/HorizontalMultiLevelHierarchy"/>
    <dgm:cxn modelId="{A834CB14-4634-4592-B4D6-1538A9DBDCC0}" srcId="{1BA28C98-5BAC-48EC-A242-4DB445964539}" destId="{CB586FA0-A8BD-442D-B5F8-17386847A878}" srcOrd="0" destOrd="0" parTransId="{10970A03-EBEA-470F-95B0-BACF5A61C319}" sibTransId="{ADA8F2E6-2736-4868-8BA6-53346593FE6E}"/>
    <dgm:cxn modelId="{06F91D6F-D2BD-4AEF-A106-69E129FEB498}" type="presOf" srcId="{36C3F5DB-CFB3-4495-A251-35923A52B905}" destId="{ECDE02A3-0385-41D9-BFB4-AFE4019672A1}" srcOrd="0" destOrd="0" presId="urn:microsoft.com/office/officeart/2008/layout/HorizontalMultiLevelHierarchy"/>
    <dgm:cxn modelId="{447F3B03-998C-49A9-A62F-2E73044FBEE0}" type="presOf" srcId="{CB586FA0-A8BD-442D-B5F8-17386847A878}" destId="{5E0DA3A2-1257-4C2F-9207-86175BC8B1FD}" srcOrd="0" destOrd="0" presId="urn:microsoft.com/office/officeart/2008/layout/HorizontalMultiLevelHierarchy"/>
    <dgm:cxn modelId="{ABB21CA4-5119-4AA9-9F0E-4874A829E1D8}" srcId="{1BA28C98-5BAC-48EC-A242-4DB445964539}" destId="{4402259D-BD0E-4FF6-8421-687AF78BD838}" srcOrd="1" destOrd="0" parTransId="{D4748A22-F12A-44D8-A30D-FF6C4F1A7A67}" sibTransId="{25551654-10AC-437A-85B2-9901D7AEBFB5}"/>
    <dgm:cxn modelId="{E01248BE-0F7E-4456-8B7F-73A8D00522B2}" type="presOf" srcId="{D4748A22-F12A-44D8-A30D-FF6C4F1A7A67}" destId="{C2AF523F-FA64-4212-A6B3-E5770A2868EA}" srcOrd="0" destOrd="0" presId="urn:microsoft.com/office/officeart/2008/layout/HorizontalMultiLevelHierarchy"/>
    <dgm:cxn modelId="{3AFB6E0D-9C0D-4495-855D-BC958D6C82B8}" type="presOf" srcId="{C51300F7-2B20-499A-885C-630B8A4A0FC3}" destId="{4BE67A9A-726A-47FB-A94E-6B3BFE69C386}" srcOrd="0" destOrd="0" presId="urn:microsoft.com/office/officeart/2008/layout/HorizontalMultiLevelHierarchy"/>
    <dgm:cxn modelId="{B90B63DD-6CC4-4A4A-AB95-1F1AB962B745}" type="presOf" srcId="{94CA4ED0-7F02-4EC8-91A7-3BFCFD179013}" destId="{5C333CC8-4EC5-4B4E-8461-CA0AC534B1B2}" srcOrd="0" destOrd="0" presId="urn:microsoft.com/office/officeart/2008/layout/HorizontalMultiLevelHierarchy"/>
    <dgm:cxn modelId="{2A31D28B-A599-4A41-9F1D-A7534B387135}" srcId="{1BA28C98-5BAC-48EC-A242-4DB445964539}" destId="{4DB76BF3-2217-44E2-81C3-BEFDAE33B647}" srcOrd="3" destOrd="0" parTransId="{94CA4ED0-7F02-4EC8-91A7-3BFCFD179013}" sibTransId="{87B85361-41D7-440B-858A-4584E7BA37C3}"/>
    <dgm:cxn modelId="{BC3BE944-736F-42BA-8C73-F77465A67313}" srcId="{1BA28C98-5BAC-48EC-A242-4DB445964539}" destId="{36C3F5DB-CFB3-4495-A251-35923A52B905}" srcOrd="2" destOrd="0" parTransId="{054AC50D-311A-4CC8-BCDB-86D8E8989DBA}" sibTransId="{BB2502EA-ADE4-417A-98AE-FD43AB340D86}"/>
    <dgm:cxn modelId="{571E7548-CA91-47B5-AE00-19594D7DC346}" type="presOf" srcId="{4402259D-BD0E-4FF6-8421-687AF78BD838}" destId="{78DC2369-4B0F-43F4-95C8-914B58F29FAF}" srcOrd="0" destOrd="0" presId="urn:microsoft.com/office/officeart/2008/layout/HorizontalMultiLevelHierarchy"/>
    <dgm:cxn modelId="{B52EB252-C31A-46CC-A63B-3264F9F72055}" type="presOf" srcId="{1BA28C98-5BAC-48EC-A242-4DB445964539}" destId="{52A177BC-45D0-401F-9C8C-03372B312272}" srcOrd="0" destOrd="0" presId="urn:microsoft.com/office/officeart/2008/layout/HorizontalMultiLevelHierarchy"/>
    <dgm:cxn modelId="{BBD8F934-55A7-41C6-97F5-08C7384CB798}" type="presParOf" srcId="{4BE67A9A-726A-47FB-A94E-6B3BFE69C386}" destId="{8D83FBEF-7EFC-4780-80C8-785C91F8C35E}" srcOrd="0" destOrd="0" presId="urn:microsoft.com/office/officeart/2008/layout/HorizontalMultiLevelHierarchy"/>
    <dgm:cxn modelId="{BB4D5CF8-3E1A-4781-A8A0-50FE8EE6C8EC}" type="presParOf" srcId="{8D83FBEF-7EFC-4780-80C8-785C91F8C35E}" destId="{52A177BC-45D0-401F-9C8C-03372B312272}" srcOrd="0" destOrd="0" presId="urn:microsoft.com/office/officeart/2008/layout/HorizontalMultiLevelHierarchy"/>
    <dgm:cxn modelId="{34DE015C-6F79-4972-B90A-3DA1E90B648C}" type="presParOf" srcId="{8D83FBEF-7EFC-4780-80C8-785C91F8C35E}" destId="{D9AF5228-0C45-4E8B-A542-AFAB1D5F9D39}" srcOrd="1" destOrd="0" presId="urn:microsoft.com/office/officeart/2008/layout/HorizontalMultiLevelHierarchy"/>
    <dgm:cxn modelId="{8545DDE2-DCE9-4BC6-A65C-35C8910B07BC}" type="presParOf" srcId="{D9AF5228-0C45-4E8B-A542-AFAB1D5F9D39}" destId="{ACACF710-3BA9-44A1-8B28-5D9C4D027C92}" srcOrd="0" destOrd="0" presId="urn:microsoft.com/office/officeart/2008/layout/HorizontalMultiLevelHierarchy"/>
    <dgm:cxn modelId="{6BE735DA-743D-4DCC-AF53-284870466D83}" type="presParOf" srcId="{ACACF710-3BA9-44A1-8B28-5D9C4D027C92}" destId="{5B3B9B7F-D88D-45B0-9198-26EFDF6B58A0}" srcOrd="0" destOrd="0" presId="urn:microsoft.com/office/officeart/2008/layout/HorizontalMultiLevelHierarchy"/>
    <dgm:cxn modelId="{BC48CC72-1EC5-422A-88AC-2B2E37C9CA53}" type="presParOf" srcId="{D9AF5228-0C45-4E8B-A542-AFAB1D5F9D39}" destId="{D0074526-882E-4584-8D42-DB41852FBF61}" srcOrd="1" destOrd="0" presId="urn:microsoft.com/office/officeart/2008/layout/HorizontalMultiLevelHierarchy"/>
    <dgm:cxn modelId="{9B9DB9D2-1120-4871-AABF-53A7966C37AC}" type="presParOf" srcId="{D0074526-882E-4584-8D42-DB41852FBF61}" destId="{5E0DA3A2-1257-4C2F-9207-86175BC8B1FD}" srcOrd="0" destOrd="0" presId="urn:microsoft.com/office/officeart/2008/layout/HorizontalMultiLevelHierarchy"/>
    <dgm:cxn modelId="{2999459B-8767-4CB0-9795-4C5B68E6EDFD}" type="presParOf" srcId="{D0074526-882E-4584-8D42-DB41852FBF61}" destId="{613A3CC7-AE2C-4318-861F-FCFFED1F05E2}" srcOrd="1" destOrd="0" presId="urn:microsoft.com/office/officeart/2008/layout/HorizontalMultiLevelHierarchy"/>
    <dgm:cxn modelId="{6A50DE99-07AC-4838-B3CB-065300F37E06}" type="presParOf" srcId="{D9AF5228-0C45-4E8B-A542-AFAB1D5F9D39}" destId="{C2AF523F-FA64-4212-A6B3-E5770A2868EA}" srcOrd="2" destOrd="0" presId="urn:microsoft.com/office/officeart/2008/layout/HorizontalMultiLevelHierarchy"/>
    <dgm:cxn modelId="{ABB2E00C-BD84-4C27-B196-15D3C42EA534}" type="presParOf" srcId="{C2AF523F-FA64-4212-A6B3-E5770A2868EA}" destId="{9598FEFB-5830-452C-819A-F597991BF25F}" srcOrd="0" destOrd="0" presId="urn:microsoft.com/office/officeart/2008/layout/HorizontalMultiLevelHierarchy"/>
    <dgm:cxn modelId="{7D5E51E4-CB29-4E37-8C7D-50545515CD2B}" type="presParOf" srcId="{D9AF5228-0C45-4E8B-A542-AFAB1D5F9D39}" destId="{235FFC49-2C12-4F52-9888-B9D3F62A3DF8}" srcOrd="3" destOrd="0" presId="urn:microsoft.com/office/officeart/2008/layout/HorizontalMultiLevelHierarchy"/>
    <dgm:cxn modelId="{0EBA84A1-529F-4989-AB44-867B81F5DEC2}" type="presParOf" srcId="{235FFC49-2C12-4F52-9888-B9D3F62A3DF8}" destId="{78DC2369-4B0F-43F4-95C8-914B58F29FAF}" srcOrd="0" destOrd="0" presId="urn:microsoft.com/office/officeart/2008/layout/HorizontalMultiLevelHierarchy"/>
    <dgm:cxn modelId="{BDAF793C-AAFE-4F98-8794-E1E90A908381}" type="presParOf" srcId="{235FFC49-2C12-4F52-9888-B9D3F62A3DF8}" destId="{6EF67111-568A-47CF-8A7C-C73E23649F94}" srcOrd="1" destOrd="0" presId="urn:microsoft.com/office/officeart/2008/layout/HorizontalMultiLevelHierarchy"/>
    <dgm:cxn modelId="{BB4284A8-34EA-4FC3-8802-95E792470CE2}" type="presParOf" srcId="{D9AF5228-0C45-4E8B-A542-AFAB1D5F9D39}" destId="{ED76C98D-72D0-44D0-8B86-E0F192A250E5}" srcOrd="4" destOrd="0" presId="urn:microsoft.com/office/officeart/2008/layout/HorizontalMultiLevelHierarchy"/>
    <dgm:cxn modelId="{596FF442-AC1D-47A3-9274-6E95A13D57A8}" type="presParOf" srcId="{ED76C98D-72D0-44D0-8B86-E0F192A250E5}" destId="{8A6B5FA0-F506-4AB2-AA6C-C408321EF181}" srcOrd="0" destOrd="0" presId="urn:microsoft.com/office/officeart/2008/layout/HorizontalMultiLevelHierarchy"/>
    <dgm:cxn modelId="{620D7981-E7D0-4FC0-9AE7-AEC1F2EBD1C9}" type="presParOf" srcId="{D9AF5228-0C45-4E8B-A542-AFAB1D5F9D39}" destId="{945C171C-9D0F-4F08-97F8-06C8C156636C}" srcOrd="5" destOrd="0" presId="urn:microsoft.com/office/officeart/2008/layout/HorizontalMultiLevelHierarchy"/>
    <dgm:cxn modelId="{A5EA42D7-1AED-4C9A-8E6A-CEFA78333C41}" type="presParOf" srcId="{945C171C-9D0F-4F08-97F8-06C8C156636C}" destId="{ECDE02A3-0385-41D9-BFB4-AFE4019672A1}" srcOrd="0" destOrd="0" presId="urn:microsoft.com/office/officeart/2008/layout/HorizontalMultiLevelHierarchy"/>
    <dgm:cxn modelId="{1039B6F7-E460-42E7-ADDD-7951A0737935}" type="presParOf" srcId="{945C171C-9D0F-4F08-97F8-06C8C156636C}" destId="{5EBF7333-8478-4689-B76B-AF0F4055C599}" srcOrd="1" destOrd="0" presId="urn:microsoft.com/office/officeart/2008/layout/HorizontalMultiLevelHierarchy"/>
    <dgm:cxn modelId="{5E6A4F0D-C168-4012-896A-18F53FEEEC75}" type="presParOf" srcId="{D9AF5228-0C45-4E8B-A542-AFAB1D5F9D39}" destId="{5C333CC8-4EC5-4B4E-8461-CA0AC534B1B2}" srcOrd="6" destOrd="0" presId="urn:microsoft.com/office/officeart/2008/layout/HorizontalMultiLevelHierarchy"/>
    <dgm:cxn modelId="{11EEE9BA-BEDB-4823-AED6-80E2D52D71D7}" type="presParOf" srcId="{5C333CC8-4EC5-4B4E-8461-CA0AC534B1B2}" destId="{BFC9B91A-C134-4C42-B688-BC7AB3CBFB2A}" srcOrd="0" destOrd="0" presId="urn:microsoft.com/office/officeart/2008/layout/HorizontalMultiLevelHierarchy"/>
    <dgm:cxn modelId="{C1D45843-0070-4939-BDC5-442191A5C5EF}" type="presParOf" srcId="{D9AF5228-0C45-4E8B-A542-AFAB1D5F9D39}" destId="{8466B094-E7F2-49E4-8C81-7326AAD73A42}" srcOrd="7" destOrd="0" presId="urn:microsoft.com/office/officeart/2008/layout/HorizontalMultiLevelHierarchy"/>
    <dgm:cxn modelId="{8439CAAC-CD33-49E1-8747-AFB62ACD2D6B}" type="presParOf" srcId="{8466B094-E7F2-49E4-8C81-7326AAD73A42}" destId="{C53B7F12-D2A6-40E1-ADB6-87F4B0AD835D}" srcOrd="0" destOrd="0" presId="urn:microsoft.com/office/officeart/2008/layout/HorizontalMultiLevelHierarchy"/>
    <dgm:cxn modelId="{293210C3-2B0D-4763-B021-BBE1EE06B724}" type="presParOf" srcId="{8466B094-E7F2-49E4-8C81-7326AAD73A42}" destId="{E42E0114-0D44-4B94-ABC8-4375D221918D}" srcOrd="1" destOrd="0" presId="urn:microsoft.com/office/officeart/2008/layout/HorizontalMultiLevelHierarchy"/>
  </dgm:cxnLst>
  <dgm:bg/>
  <dgm:whole/>
</dgm:dataModel>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EG"/>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426D7F15-D058-4540-ACAA-9378200D2E1F}" type="datetimeFigureOut">
              <a:rPr lang="ar-EG" smtClean="0"/>
              <a:pPr/>
              <a:t>02/03/1439</a:t>
            </a:fld>
            <a:endParaRPr lang="ar-EG"/>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EG"/>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EG"/>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BF34B695-CB54-4B69-9441-5F59ADE5CDE0}" type="slidenum">
              <a:rPr lang="ar-EG" smtClean="0"/>
              <a:pPr/>
              <a:t>‹#›</a:t>
            </a:fld>
            <a:endParaRPr lang="ar-EG"/>
          </a:p>
        </p:txBody>
      </p:sp>
    </p:spTree>
    <p:extLst>
      <p:ext uri="{BB962C8B-B14F-4D97-AF65-F5344CB8AC3E}">
        <p14:creationId xmlns:p14="http://schemas.microsoft.com/office/powerpoint/2010/main" xmlns="" val="27991648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BF34B695-CB54-4B69-9441-5F59ADE5CDE0}" type="slidenum">
              <a:rPr lang="ar-EG" smtClean="0"/>
              <a:pPr/>
              <a:t>69</a:t>
            </a:fld>
            <a:endParaRPr lang="ar-EG"/>
          </a:p>
        </p:txBody>
      </p:sp>
    </p:spTree>
    <p:extLst>
      <p:ext uri="{BB962C8B-B14F-4D97-AF65-F5344CB8AC3E}">
        <p14:creationId xmlns:p14="http://schemas.microsoft.com/office/powerpoint/2010/main" xmlns="" val="2840433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ar-EG"/>
          </a:p>
        </p:txBody>
      </p:sp>
      <p:sp>
        <p:nvSpPr>
          <p:cNvPr id="4" name="Date Placeholder 3"/>
          <p:cNvSpPr>
            <a:spLocks noGrp="1"/>
          </p:cNvSpPr>
          <p:nvPr>
            <p:ph type="dt" sz="half" idx="10"/>
          </p:nvPr>
        </p:nvSpPr>
        <p:spPr/>
        <p:txBody>
          <a:bodyPr/>
          <a:lstStyle/>
          <a:p>
            <a:fld id="{1D8BD707-D9CF-40AE-B4C6-C98DA3205C09}" type="datetimeFigureOut">
              <a:rPr lang="en-US" smtClean="0"/>
              <a:pPr/>
              <a:t>11/20/2017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502430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10"/>
          </p:nvPr>
        </p:nvSpPr>
        <p:spPr/>
        <p:txBody>
          <a:bodyPr/>
          <a:lstStyle/>
          <a:p>
            <a:fld id="{1D8BD707-D9CF-40AE-B4C6-C98DA3205C09}" type="datetimeFigureOut">
              <a:rPr lang="en-US" smtClean="0"/>
              <a:pPr/>
              <a:t>11/20/2017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217766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10"/>
          </p:nvPr>
        </p:nvSpPr>
        <p:spPr/>
        <p:txBody>
          <a:bodyPr/>
          <a:lstStyle/>
          <a:p>
            <a:fld id="{1D8BD707-D9CF-40AE-B4C6-C98DA3205C09}" type="datetimeFigureOut">
              <a:rPr lang="en-US" smtClean="0"/>
              <a:pPr/>
              <a:t>11/20/2017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617579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10"/>
          </p:nvPr>
        </p:nvSpPr>
        <p:spPr/>
        <p:txBody>
          <a:bodyPr/>
          <a:lstStyle/>
          <a:p>
            <a:fld id="{1D8BD707-D9CF-40AE-B4C6-C98DA3205C09}" type="datetimeFigureOut">
              <a:rPr lang="en-US" smtClean="0"/>
              <a:pPr/>
              <a:t>11/20/2017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759596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800126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Date Placeholder 4"/>
          <p:cNvSpPr>
            <a:spLocks noGrp="1"/>
          </p:cNvSpPr>
          <p:nvPr>
            <p:ph type="dt" sz="half" idx="10"/>
          </p:nvPr>
        </p:nvSpPr>
        <p:spPr/>
        <p:txBody>
          <a:bodyPr/>
          <a:lstStyle/>
          <a:p>
            <a:fld id="{1D8BD707-D9CF-40AE-B4C6-C98DA3205C09}" type="datetimeFigureOut">
              <a:rPr lang="en-US" smtClean="0"/>
              <a:pPr/>
              <a:t>11/20/2017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209033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7" name="Date Placeholder 6"/>
          <p:cNvSpPr>
            <a:spLocks noGrp="1"/>
          </p:cNvSpPr>
          <p:nvPr>
            <p:ph type="dt" sz="half" idx="10"/>
          </p:nvPr>
        </p:nvSpPr>
        <p:spPr/>
        <p:txBody>
          <a:bodyPr/>
          <a:lstStyle/>
          <a:p>
            <a:fld id="{1D8BD707-D9CF-40AE-B4C6-C98DA3205C09}" type="datetimeFigureOut">
              <a:rPr lang="en-US" smtClean="0"/>
              <a:pPr/>
              <a:t>11/20/2017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153263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Date Placeholder 2"/>
          <p:cNvSpPr>
            <a:spLocks noGrp="1"/>
          </p:cNvSpPr>
          <p:nvPr>
            <p:ph type="dt" sz="half" idx="10"/>
          </p:nvPr>
        </p:nvSpPr>
        <p:spPr/>
        <p:txBody>
          <a:bodyPr/>
          <a:lstStyle/>
          <a:p>
            <a:fld id="{1D8BD707-D9CF-40AE-B4C6-C98DA3205C09}" type="datetimeFigureOut">
              <a:rPr lang="en-US" smtClean="0"/>
              <a:pPr/>
              <a:t>11/20/2017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128782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558809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124116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411270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a:t>Click to edit Master title style</a:t>
            </a:r>
            <a:endParaRPr lang="ar-EG"/>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D8BD707-D9CF-40AE-B4C6-C98DA3205C09}" type="datetimeFigureOut">
              <a:rPr lang="en-US" smtClean="0"/>
              <a:pPr/>
              <a:t>11/20/2017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32080476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146" name="Picture 1"/>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1547813" y="1703388"/>
            <a:ext cx="6027737" cy="191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720850" y="1919288"/>
            <a:ext cx="238125" cy="400050"/>
          </a:xfrm>
          <a:prstGeom prst="rect">
            <a:avLst/>
          </a:prstGeom>
          <a:noFill/>
        </p:spPr>
        <p:txBody>
          <a:bodyPr rtlCol="1">
            <a:spAutoFit/>
          </a:bodyPr>
          <a:lstStyle/>
          <a:p>
            <a:pPr>
              <a:defRPr/>
            </a:pPr>
            <a:r>
              <a:rPr lang="en-US" sz="2000" b="1" dirty="0">
                <a:solidFill>
                  <a:srgbClr val="DE002A"/>
                </a:solidFill>
                <a:latin typeface="Book Antiqua" panose="02040602050305030304" pitchFamily="18" charset="0"/>
                <a:cs typeface="+mj-cs"/>
              </a:rPr>
              <a:t>H</a:t>
            </a:r>
            <a:endParaRPr lang="ar-EG" sz="2000" b="1" dirty="0">
              <a:solidFill>
                <a:srgbClr val="DE002A"/>
              </a:solidFill>
              <a:latin typeface="Book Antiqua" panose="02040602050305030304" pitchFamily="18" charset="0"/>
              <a:cs typeface="+mj-cs"/>
            </a:endParaRPr>
          </a:p>
        </p:txBody>
      </p:sp>
      <p:sp>
        <p:nvSpPr>
          <p:cNvPr id="4" name="TextBox 3"/>
          <p:cNvSpPr txBox="1"/>
          <p:nvPr/>
        </p:nvSpPr>
        <p:spPr>
          <a:xfrm>
            <a:off x="1857375" y="3055938"/>
            <a:ext cx="238125" cy="1323975"/>
          </a:xfrm>
          <a:prstGeom prst="rect">
            <a:avLst/>
          </a:prstGeom>
          <a:noFill/>
        </p:spPr>
        <p:txBody>
          <a:bodyPr rtlCol="1">
            <a:spAutoFit/>
          </a:bodyPr>
          <a:lstStyle/>
          <a:p>
            <a:pPr algn="ctr">
              <a:defRPr/>
            </a:pPr>
            <a:r>
              <a:rPr lang="en-US" sz="2000" b="1" dirty="0">
                <a:solidFill>
                  <a:srgbClr val="DE002A"/>
                </a:solidFill>
                <a:latin typeface="Book Antiqua" panose="02040602050305030304" pitchFamily="18" charset="0"/>
                <a:cs typeface="+mj-cs"/>
              </a:rPr>
              <a:t>L</a:t>
            </a:r>
          </a:p>
          <a:p>
            <a:pPr algn="ctr">
              <a:defRPr/>
            </a:pPr>
            <a:r>
              <a:rPr lang="en-US" sz="2000" b="1" dirty="0">
                <a:solidFill>
                  <a:srgbClr val="DE002A"/>
                </a:solidFill>
                <a:latin typeface="Book Antiqua" panose="02040602050305030304" pitchFamily="18" charset="0"/>
                <a:cs typeface="+mj-cs"/>
              </a:rPr>
              <a:t>W</a:t>
            </a:r>
          </a:p>
          <a:p>
            <a:pPr algn="ctr">
              <a:defRPr/>
            </a:pPr>
            <a:r>
              <a:rPr lang="en-US" sz="2000" b="1" dirty="0">
                <a:solidFill>
                  <a:srgbClr val="DE002A"/>
                </a:solidFill>
                <a:latin typeface="Book Antiqua" panose="02040602050305030304" pitchFamily="18" charset="0"/>
                <a:cs typeface="+mj-cs"/>
              </a:rPr>
              <a:t>A</a:t>
            </a:r>
          </a:p>
          <a:p>
            <a:pPr algn="ctr">
              <a:defRPr/>
            </a:pPr>
            <a:r>
              <a:rPr lang="en-US" sz="2000" b="1" dirty="0">
                <a:solidFill>
                  <a:srgbClr val="DE002A"/>
                </a:solidFill>
                <a:latin typeface="Book Antiqua" panose="02040602050305030304" pitchFamily="18" charset="0"/>
                <a:cs typeface="+mj-cs"/>
              </a:rPr>
              <a:t>N</a:t>
            </a:r>
            <a:endParaRPr lang="ar-EG" sz="2000" b="1" dirty="0">
              <a:solidFill>
                <a:srgbClr val="DE002A"/>
              </a:solidFill>
              <a:latin typeface="Book Antiqua" panose="02040602050305030304" pitchFamily="18" charset="0"/>
              <a:cs typeface="+mj-cs"/>
            </a:endParaRPr>
          </a:p>
        </p:txBody>
      </p:sp>
      <p:sp>
        <p:nvSpPr>
          <p:cNvPr id="5" name="TextBox 4"/>
          <p:cNvSpPr txBox="1"/>
          <p:nvPr/>
        </p:nvSpPr>
        <p:spPr>
          <a:xfrm>
            <a:off x="2416175" y="130175"/>
            <a:ext cx="238125" cy="2246313"/>
          </a:xfrm>
          <a:prstGeom prst="rect">
            <a:avLst/>
          </a:prstGeom>
          <a:noFill/>
        </p:spPr>
        <p:txBody>
          <a:bodyPr rtlCol="1">
            <a:spAutoFit/>
          </a:bodyPr>
          <a:lstStyle/>
          <a:p>
            <a:pPr algn="ctr">
              <a:defRPr/>
            </a:pPr>
            <a:r>
              <a:rPr lang="en-US" sz="2000" b="1" dirty="0">
                <a:solidFill>
                  <a:srgbClr val="0070C0"/>
                </a:solidFill>
                <a:latin typeface="Book Antiqua" panose="02040602050305030304" pitchFamily="18" charset="0"/>
                <a:cs typeface="+mj-cs"/>
              </a:rPr>
              <a:t>L</a:t>
            </a:r>
          </a:p>
          <a:p>
            <a:pPr algn="ctr">
              <a:defRPr/>
            </a:pPr>
            <a:r>
              <a:rPr lang="en-US" sz="2000" b="1" dirty="0">
                <a:solidFill>
                  <a:srgbClr val="0070C0"/>
                </a:solidFill>
                <a:latin typeface="Book Antiqua" panose="02040602050305030304" pitchFamily="18" charset="0"/>
                <a:cs typeface="+mj-cs"/>
              </a:rPr>
              <a:t>E</a:t>
            </a:r>
          </a:p>
          <a:p>
            <a:pPr algn="ctr">
              <a:defRPr/>
            </a:pPr>
            <a:r>
              <a:rPr lang="en-US" sz="2000" b="1" dirty="0">
                <a:solidFill>
                  <a:srgbClr val="0070C0"/>
                </a:solidFill>
                <a:latin typeface="Book Antiqua" panose="02040602050305030304" pitchFamily="18" charset="0"/>
                <a:cs typeface="+mj-cs"/>
              </a:rPr>
              <a:t>I</a:t>
            </a:r>
          </a:p>
          <a:p>
            <a:pPr algn="ctr">
              <a:defRPr/>
            </a:pPr>
            <a:r>
              <a:rPr lang="en-US" sz="2000" b="1" dirty="0">
                <a:solidFill>
                  <a:srgbClr val="0070C0"/>
                </a:solidFill>
                <a:latin typeface="Book Antiqua" panose="02040602050305030304" pitchFamily="18" charset="0"/>
                <a:cs typeface="+mj-cs"/>
              </a:rPr>
              <a:t>C</a:t>
            </a:r>
          </a:p>
          <a:p>
            <a:pPr algn="ctr">
              <a:defRPr/>
            </a:pPr>
            <a:r>
              <a:rPr lang="en-US" sz="2000" b="1" dirty="0">
                <a:solidFill>
                  <a:srgbClr val="0070C0"/>
                </a:solidFill>
                <a:latin typeface="Book Antiqua" panose="02040602050305030304" pitchFamily="18" charset="0"/>
                <a:cs typeface="+mj-cs"/>
              </a:rPr>
              <a:t>E</a:t>
            </a:r>
          </a:p>
          <a:p>
            <a:pPr algn="ctr">
              <a:defRPr/>
            </a:pPr>
            <a:r>
              <a:rPr lang="en-US" sz="2000" b="1" dirty="0">
                <a:solidFill>
                  <a:srgbClr val="0070C0"/>
                </a:solidFill>
                <a:latin typeface="Book Antiqua" panose="02040602050305030304" pitchFamily="18" charset="0"/>
                <a:cs typeface="+mj-cs"/>
              </a:rPr>
              <a:t>T</a:t>
            </a:r>
          </a:p>
          <a:p>
            <a:pPr algn="ctr">
              <a:defRPr/>
            </a:pPr>
            <a:r>
              <a:rPr lang="en-US" sz="2000" b="1" dirty="0">
                <a:solidFill>
                  <a:srgbClr val="0070C0"/>
                </a:solidFill>
                <a:latin typeface="Book Antiqua" panose="02040602050305030304" pitchFamily="18" charset="0"/>
                <a:cs typeface="+mj-cs"/>
              </a:rPr>
              <a:t>E</a:t>
            </a:r>
            <a:endParaRPr lang="ar-EG" sz="2000" b="1" dirty="0">
              <a:solidFill>
                <a:srgbClr val="0070C0"/>
              </a:solidFill>
              <a:latin typeface="Book Antiqua" panose="02040602050305030304" pitchFamily="18" charset="0"/>
              <a:cs typeface="+mj-cs"/>
            </a:endParaRPr>
          </a:p>
        </p:txBody>
      </p:sp>
      <p:sp>
        <p:nvSpPr>
          <p:cNvPr id="6" name="TextBox 5"/>
          <p:cNvSpPr txBox="1"/>
          <p:nvPr/>
        </p:nvSpPr>
        <p:spPr>
          <a:xfrm>
            <a:off x="3605213" y="3055938"/>
            <a:ext cx="238125" cy="2862262"/>
          </a:xfrm>
          <a:prstGeom prst="rect">
            <a:avLst/>
          </a:prstGeom>
          <a:noFill/>
        </p:spPr>
        <p:txBody>
          <a:bodyPr rtlCol="1">
            <a:spAutoFit/>
          </a:bodyPr>
          <a:lstStyle/>
          <a:p>
            <a:pPr algn="ctr">
              <a:defRPr/>
            </a:pPr>
            <a:r>
              <a:rPr lang="en-US" sz="2000" b="1" dirty="0">
                <a:solidFill>
                  <a:srgbClr val="CCCC00"/>
                </a:solidFill>
                <a:latin typeface="Book Antiqua" panose="02040602050305030304" pitchFamily="18" charset="0"/>
                <a:cs typeface="+mj-cs"/>
              </a:rPr>
              <a:t>L</a:t>
            </a:r>
          </a:p>
          <a:p>
            <a:pPr algn="ctr">
              <a:defRPr/>
            </a:pPr>
            <a:r>
              <a:rPr lang="en-US" sz="2000" b="1" dirty="0">
                <a:solidFill>
                  <a:srgbClr val="CCCC00"/>
                </a:solidFill>
                <a:latin typeface="Book Antiqua" panose="02040602050305030304" pitchFamily="18" charset="0"/>
                <a:cs typeface="+mj-cs"/>
              </a:rPr>
              <a:t>E</a:t>
            </a:r>
          </a:p>
          <a:p>
            <a:pPr algn="ctr">
              <a:defRPr/>
            </a:pPr>
            <a:r>
              <a:rPr lang="en-US" sz="2000" b="1" dirty="0">
                <a:solidFill>
                  <a:srgbClr val="CCCC00"/>
                </a:solidFill>
                <a:latin typeface="Book Antiqua" panose="02040602050305030304" pitchFamily="18" charset="0"/>
                <a:cs typeface="+mj-cs"/>
              </a:rPr>
              <a:t>X</a:t>
            </a:r>
          </a:p>
          <a:p>
            <a:pPr algn="ctr">
              <a:defRPr/>
            </a:pPr>
            <a:r>
              <a:rPr lang="en-US" sz="2000" b="1" dirty="0">
                <a:solidFill>
                  <a:srgbClr val="CCCC00"/>
                </a:solidFill>
                <a:latin typeface="Book Antiqua" panose="02040602050305030304" pitchFamily="18" charset="0"/>
                <a:cs typeface="+mj-cs"/>
              </a:rPr>
              <a:t>A</a:t>
            </a:r>
          </a:p>
          <a:p>
            <a:pPr algn="ctr">
              <a:defRPr/>
            </a:pPr>
            <a:r>
              <a:rPr lang="en-US" sz="2000" b="1" dirty="0">
                <a:solidFill>
                  <a:srgbClr val="CCCC00"/>
                </a:solidFill>
                <a:latin typeface="Book Antiqua" panose="02040602050305030304" pitchFamily="18" charset="0"/>
                <a:cs typeface="+mj-cs"/>
              </a:rPr>
              <a:t>N</a:t>
            </a:r>
          </a:p>
          <a:p>
            <a:pPr algn="ctr">
              <a:defRPr/>
            </a:pPr>
            <a:r>
              <a:rPr lang="en-US" sz="2000" b="1" dirty="0">
                <a:solidFill>
                  <a:srgbClr val="CCCC00"/>
                </a:solidFill>
                <a:latin typeface="Book Antiqua" panose="02040602050305030304" pitchFamily="18" charset="0"/>
                <a:cs typeface="+mj-cs"/>
              </a:rPr>
              <a:t>D</a:t>
            </a:r>
          </a:p>
          <a:p>
            <a:pPr algn="ctr">
              <a:defRPr/>
            </a:pPr>
            <a:r>
              <a:rPr lang="en-US" sz="2000" b="1" dirty="0">
                <a:solidFill>
                  <a:srgbClr val="CCCC00"/>
                </a:solidFill>
                <a:latin typeface="Book Antiqua" panose="02040602050305030304" pitchFamily="18" charset="0"/>
                <a:cs typeface="+mj-cs"/>
              </a:rPr>
              <a:t>R</a:t>
            </a:r>
          </a:p>
          <a:p>
            <a:pPr algn="ctr">
              <a:defRPr/>
            </a:pPr>
            <a:r>
              <a:rPr lang="en-US" sz="2000" b="1" dirty="0">
                <a:solidFill>
                  <a:srgbClr val="CCCC00"/>
                </a:solidFill>
                <a:latin typeface="Book Antiqua" panose="02040602050305030304" pitchFamily="18" charset="0"/>
                <a:cs typeface="+mj-cs"/>
              </a:rPr>
              <a:t>I</a:t>
            </a:r>
          </a:p>
          <a:p>
            <a:pPr algn="ctr">
              <a:defRPr/>
            </a:pPr>
            <a:r>
              <a:rPr lang="en-US" sz="2000" b="1" dirty="0">
                <a:solidFill>
                  <a:srgbClr val="CCCC00"/>
                </a:solidFill>
                <a:latin typeface="Book Antiqua" panose="02040602050305030304" pitchFamily="18" charset="0"/>
                <a:cs typeface="+mj-cs"/>
              </a:rPr>
              <a:t>A</a:t>
            </a:r>
          </a:p>
        </p:txBody>
      </p:sp>
      <p:sp>
        <p:nvSpPr>
          <p:cNvPr id="8" name="TextBox 7"/>
          <p:cNvSpPr txBox="1"/>
          <p:nvPr/>
        </p:nvSpPr>
        <p:spPr>
          <a:xfrm>
            <a:off x="5997575" y="1463675"/>
            <a:ext cx="460375" cy="714375"/>
          </a:xfrm>
          <a:prstGeom prst="rect">
            <a:avLst/>
          </a:prstGeom>
          <a:noFill/>
        </p:spPr>
        <p:txBody>
          <a:bodyPr rtlCol="1">
            <a:spAutoFit/>
          </a:bodyPr>
          <a:lstStyle/>
          <a:p>
            <a:pPr>
              <a:defRPr/>
            </a:pPr>
            <a:r>
              <a:rPr lang="en-US" sz="4050" b="1" dirty="0">
                <a:solidFill>
                  <a:srgbClr val="FFC000"/>
                </a:solidFill>
                <a:latin typeface="Book Antiqua" panose="02040602050305030304" pitchFamily="18" charset="0"/>
                <a:cs typeface="+mj-cs"/>
              </a:rPr>
              <a:t>A</a:t>
            </a:r>
            <a:endParaRPr lang="ar-EG" sz="4050" b="1" dirty="0">
              <a:solidFill>
                <a:srgbClr val="FFC000"/>
              </a:solidFill>
              <a:latin typeface="Book Antiqua" panose="02040602050305030304" pitchFamily="18" charset="0"/>
              <a:cs typeface="+mj-cs"/>
            </a:endParaRPr>
          </a:p>
        </p:txBody>
      </p:sp>
      <p:sp>
        <p:nvSpPr>
          <p:cNvPr id="9" name="TextBox 8"/>
          <p:cNvSpPr txBox="1"/>
          <p:nvPr/>
        </p:nvSpPr>
        <p:spPr>
          <a:xfrm>
            <a:off x="5992813" y="3182938"/>
            <a:ext cx="434975" cy="646112"/>
          </a:xfrm>
          <a:prstGeom prst="rect">
            <a:avLst/>
          </a:prstGeom>
          <a:noFill/>
        </p:spPr>
        <p:txBody>
          <a:bodyPr rtlCol="1">
            <a:spAutoFit/>
          </a:bodyPr>
          <a:lstStyle/>
          <a:p>
            <a:pPr>
              <a:defRPr/>
            </a:pPr>
            <a:r>
              <a:rPr lang="en-US" sz="3600" b="1" dirty="0">
                <a:solidFill>
                  <a:srgbClr val="FFC000"/>
                </a:solidFill>
                <a:latin typeface="Book Antiqua" panose="02040602050305030304" pitchFamily="18" charset="0"/>
                <a:cs typeface="+mj-cs"/>
              </a:rPr>
              <a:t>C</a:t>
            </a:r>
            <a:endParaRPr lang="ar-EG" sz="2100" b="1" dirty="0">
              <a:solidFill>
                <a:srgbClr val="FFC000"/>
              </a:solidFill>
              <a:latin typeface="Book Antiqua" panose="02040602050305030304" pitchFamily="18" charset="0"/>
              <a:cs typeface="+mj-cs"/>
            </a:endParaRPr>
          </a:p>
        </p:txBody>
      </p:sp>
      <p:sp>
        <p:nvSpPr>
          <p:cNvPr id="11" name="TextBox 10"/>
          <p:cNvSpPr txBox="1"/>
          <p:nvPr/>
        </p:nvSpPr>
        <p:spPr>
          <a:xfrm>
            <a:off x="4464050" y="3038475"/>
            <a:ext cx="239713" cy="1323975"/>
          </a:xfrm>
          <a:prstGeom prst="rect">
            <a:avLst/>
          </a:prstGeom>
          <a:noFill/>
        </p:spPr>
        <p:txBody>
          <a:bodyPr rtlCol="1">
            <a:spAutoFit/>
          </a:bodyPr>
          <a:lstStyle/>
          <a:p>
            <a:pPr algn="ctr">
              <a:defRPr/>
            </a:pPr>
            <a:r>
              <a:rPr lang="en-US" sz="2000" b="1" dirty="0">
                <a:solidFill>
                  <a:srgbClr val="6600CC"/>
                </a:solidFill>
                <a:latin typeface="Book Antiqua" panose="02040602050305030304" pitchFamily="18" charset="0"/>
                <a:cs typeface="+mj-cs"/>
              </a:rPr>
              <a:t>H</a:t>
            </a:r>
          </a:p>
          <a:p>
            <a:pPr algn="ctr">
              <a:defRPr/>
            </a:pPr>
            <a:r>
              <a:rPr lang="en-US" sz="2000" b="1" dirty="0">
                <a:solidFill>
                  <a:srgbClr val="6600CC"/>
                </a:solidFill>
                <a:latin typeface="Book Antiqua" panose="02040602050305030304" pitchFamily="18" charset="0"/>
                <a:cs typeface="+mj-cs"/>
              </a:rPr>
              <a:t>A</a:t>
            </a:r>
          </a:p>
          <a:p>
            <a:pPr algn="ctr">
              <a:defRPr/>
            </a:pPr>
            <a:r>
              <a:rPr lang="en-US" sz="2000" b="1" dirty="0">
                <a:solidFill>
                  <a:srgbClr val="6600CC"/>
                </a:solidFill>
                <a:latin typeface="Book Antiqua" panose="02040602050305030304" pitchFamily="18" charset="0"/>
                <a:cs typeface="+mj-cs"/>
              </a:rPr>
              <a:t>M</a:t>
            </a:r>
          </a:p>
          <a:p>
            <a:pPr algn="ctr">
              <a:defRPr/>
            </a:pPr>
            <a:r>
              <a:rPr lang="en-US" sz="2000" b="1" dirty="0">
                <a:solidFill>
                  <a:srgbClr val="6600CC"/>
                </a:solidFill>
                <a:latin typeface="Book Antiqua" panose="02040602050305030304" pitchFamily="18" charset="0"/>
                <a:cs typeface="+mj-cs"/>
              </a:rPr>
              <a:t>S</a:t>
            </a:r>
            <a:endParaRPr lang="ar-EG" sz="2000" b="1" dirty="0">
              <a:solidFill>
                <a:srgbClr val="6600CC"/>
              </a:solidFill>
              <a:latin typeface="Book Antiqua" panose="02040602050305030304" pitchFamily="18" charset="0"/>
              <a:cs typeface="+mj-cs"/>
            </a:endParaRPr>
          </a:p>
        </p:txBody>
      </p:sp>
      <p:sp>
        <p:nvSpPr>
          <p:cNvPr id="12" name="TextBox 11"/>
          <p:cNvSpPr txBox="1"/>
          <p:nvPr/>
        </p:nvSpPr>
        <p:spPr>
          <a:xfrm>
            <a:off x="4441825" y="1322388"/>
            <a:ext cx="239713" cy="1014412"/>
          </a:xfrm>
          <a:prstGeom prst="rect">
            <a:avLst/>
          </a:prstGeom>
          <a:noFill/>
        </p:spPr>
        <p:txBody>
          <a:bodyPr rtlCol="1">
            <a:spAutoFit/>
          </a:bodyPr>
          <a:lstStyle/>
          <a:p>
            <a:pPr algn="ctr">
              <a:defRPr/>
            </a:pPr>
            <a:r>
              <a:rPr lang="en-US" sz="2000" b="1" dirty="0">
                <a:solidFill>
                  <a:srgbClr val="6600CC"/>
                </a:solidFill>
                <a:latin typeface="Book Antiqua" panose="02040602050305030304" pitchFamily="18" charset="0"/>
                <a:cs typeface="+mj-cs"/>
              </a:rPr>
              <a:t>A</a:t>
            </a:r>
          </a:p>
          <a:p>
            <a:pPr algn="ctr">
              <a:defRPr/>
            </a:pPr>
            <a:r>
              <a:rPr lang="en-US" sz="2000" b="1" dirty="0">
                <a:solidFill>
                  <a:srgbClr val="6600CC"/>
                </a:solidFill>
                <a:latin typeface="Book Antiqua" panose="02040602050305030304" pitchFamily="18" charset="0"/>
                <a:cs typeface="+mj-cs"/>
              </a:rPr>
              <a:t>I</a:t>
            </a:r>
          </a:p>
          <a:p>
            <a:pPr algn="ctr">
              <a:defRPr/>
            </a:pPr>
            <a:r>
              <a:rPr lang="en-US" sz="2000" b="1" dirty="0">
                <a:solidFill>
                  <a:srgbClr val="6600CC"/>
                </a:solidFill>
                <a:latin typeface="Book Antiqua" panose="02040602050305030304" pitchFamily="18" charset="0"/>
                <a:cs typeface="+mj-cs"/>
              </a:rPr>
              <a:t>N</a:t>
            </a:r>
            <a:endParaRPr lang="ar-EG" sz="2000" b="1" dirty="0">
              <a:solidFill>
                <a:srgbClr val="6600CC"/>
              </a:solidFill>
              <a:latin typeface="Book Antiqua" panose="02040602050305030304" pitchFamily="18" charset="0"/>
              <a:cs typeface="+mj-cs"/>
            </a:endParaRPr>
          </a:p>
        </p:txBody>
      </p:sp>
      <p:sp>
        <p:nvSpPr>
          <p:cNvPr id="13" name="TextBox 12"/>
          <p:cNvSpPr txBox="1"/>
          <p:nvPr/>
        </p:nvSpPr>
        <p:spPr>
          <a:xfrm>
            <a:off x="2940050" y="1633538"/>
            <a:ext cx="238125" cy="1016000"/>
          </a:xfrm>
          <a:prstGeom prst="rect">
            <a:avLst/>
          </a:prstGeom>
          <a:noFill/>
        </p:spPr>
        <p:txBody>
          <a:bodyPr rtlCol="1">
            <a:spAutoFit/>
          </a:bodyPr>
          <a:lstStyle/>
          <a:p>
            <a:pPr>
              <a:defRPr/>
            </a:pPr>
            <a:r>
              <a:rPr lang="en-US" sz="2000" b="1" dirty="0">
                <a:solidFill>
                  <a:srgbClr val="0070C0"/>
                </a:solidFill>
                <a:latin typeface="Book Antiqua" panose="02040602050305030304" pitchFamily="18" charset="0"/>
                <a:cs typeface="+mj-cs"/>
              </a:rPr>
              <a:t>N</a:t>
            </a:r>
          </a:p>
          <a:p>
            <a:pPr>
              <a:defRPr/>
            </a:pPr>
            <a:r>
              <a:rPr lang="en-US" sz="2000" b="1" dirty="0">
                <a:solidFill>
                  <a:srgbClr val="0070C0"/>
                </a:solidFill>
                <a:latin typeface="Book Antiqua" panose="02040602050305030304" pitchFamily="18" charset="0"/>
                <a:cs typeface="+mj-cs"/>
              </a:rPr>
              <a:t>R</a:t>
            </a:r>
          </a:p>
          <a:p>
            <a:pPr>
              <a:defRPr/>
            </a:pPr>
            <a:endParaRPr lang="ar-EG" sz="2000" b="1" dirty="0">
              <a:solidFill>
                <a:srgbClr val="E65D00"/>
              </a:solidFill>
              <a:latin typeface="Book Antiqua" panose="02040602050305030304" pitchFamily="18" charset="0"/>
              <a:cs typeface="+mj-cs"/>
            </a:endParaRPr>
          </a:p>
        </p:txBody>
      </p:sp>
      <p:sp>
        <p:nvSpPr>
          <p:cNvPr id="15" name="TextBox 14"/>
          <p:cNvSpPr txBox="1"/>
          <p:nvPr/>
        </p:nvSpPr>
        <p:spPr>
          <a:xfrm>
            <a:off x="2844800" y="2439988"/>
            <a:ext cx="239713" cy="3170237"/>
          </a:xfrm>
          <a:prstGeom prst="rect">
            <a:avLst/>
          </a:prstGeom>
          <a:noFill/>
        </p:spPr>
        <p:txBody>
          <a:bodyPr rtlCol="1">
            <a:spAutoFit/>
          </a:bodyPr>
          <a:lstStyle/>
          <a:p>
            <a:pPr algn="ctr">
              <a:defRPr/>
            </a:pPr>
            <a:endParaRPr lang="en-US" sz="2000" b="1" dirty="0">
              <a:solidFill>
                <a:srgbClr val="0070C0"/>
              </a:solidFill>
              <a:latin typeface="Book Antiqua" panose="02040602050305030304" pitchFamily="18" charset="0"/>
              <a:cs typeface="+mj-cs"/>
            </a:endParaRPr>
          </a:p>
          <a:p>
            <a:pPr algn="ctr">
              <a:defRPr/>
            </a:pPr>
            <a:endParaRPr lang="en-US" sz="2000" b="1" dirty="0">
              <a:solidFill>
                <a:srgbClr val="0070C0"/>
              </a:solidFill>
              <a:latin typeface="Book Antiqua" panose="02040602050305030304" pitchFamily="18" charset="0"/>
              <a:cs typeface="+mj-cs"/>
            </a:endParaRPr>
          </a:p>
          <a:p>
            <a:pPr>
              <a:defRPr/>
            </a:pPr>
            <a:r>
              <a:rPr lang="en-US" sz="2000" b="1" dirty="0">
                <a:solidFill>
                  <a:srgbClr val="0070C0"/>
                </a:solidFill>
                <a:latin typeface="Book Antiqua" panose="02040602050305030304" pitchFamily="18" charset="0"/>
              </a:rPr>
              <a:t>T</a:t>
            </a:r>
          </a:p>
          <a:p>
            <a:pPr>
              <a:defRPr/>
            </a:pPr>
            <a:r>
              <a:rPr lang="en-US" sz="2000" b="1" dirty="0">
                <a:solidFill>
                  <a:srgbClr val="0070C0"/>
                </a:solidFill>
                <a:latin typeface="Book Antiqua" panose="02040602050305030304" pitchFamily="18" charset="0"/>
              </a:rPr>
              <a:t>H</a:t>
            </a:r>
          </a:p>
          <a:p>
            <a:pPr>
              <a:defRPr/>
            </a:pPr>
            <a:r>
              <a:rPr lang="en-US" sz="2000" b="1" dirty="0">
                <a:solidFill>
                  <a:srgbClr val="0070C0"/>
                </a:solidFill>
                <a:latin typeface="Book Antiqua" panose="02040602050305030304" pitchFamily="18" charset="0"/>
              </a:rPr>
              <a:t>A</a:t>
            </a:r>
            <a:endParaRPr lang="en-US" sz="2000" b="1" dirty="0">
              <a:solidFill>
                <a:srgbClr val="0070C0"/>
              </a:solidFill>
              <a:latin typeface="Book Antiqua" panose="02040602050305030304" pitchFamily="18" charset="0"/>
              <a:cs typeface="+mj-cs"/>
            </a:endParaRPr>
          </a:p>
          <a:p>
            <a:pPr algn="ctr">
              <a:defRPr/>
            </a:pPr>
            <a:r>
              <a:rPr lang="en-US" sz="2000" b="1" dirty="0">
                <a:solidFill>
                  <a:srgbClr val="0070C0"/>
                </a:solidFill>
                <a:latin typeface="Book Antiqua" panose="02040602050305030304" pitchFamily="18" charset="0"/>
                <a:cs typeface="+mj-cs"/>
              </a:rPr>
              <a:t>P</a:t>
            </a:r>
          </a:p>
          <a:p>
            <a:pPr algn="ctr">
              <a:defRPr/>
            </a:pPr>
            <a:r>
              <a:rPr lang="en-US" sz="2000" b="1" dirty="0">
                <a:solidFill>
                  <a:srgbClr val="0070C0"/>
                </a:solidFill>
                <a:latin typeface="Book Antiqua" panose="02040602050305030304" pitchFamily="18" charset="0"/>
                <a:cs typeface="+mj-cs"/>
              </a:rPr>
              <a:t>T</a:t>
            </a:r>
          </a:p>
          <a:p>
            <a:pPr algn="ctr">
              <a:defRPr/>
            </a:pPr>
            <a:r>
              <a:rPr lang="en-US" sz="2000" b="1" dirty="0">
                <a:solidFill>
                  <a:srgbClr val="0070C0"/>
                </a:solidFill>
                <a:latin typeface="Book Antiqua" panose="02040602050305030304" pitchFamily="18" charset="0"/>
                <a:cs typeface="+mj-cs"/>
              </a:rPr>
              <a:t>O</a:t>
            </a:r>
          </a:p>
          <a:p>
            <a:pPr algn="ctr">
              <a:defRPr/>
            </a:pPr>
            <a:r>
              <a:rPr lang="en-US" sz="2000" b="1" dirty="0">
                <a:solidFill>
                  <a:srgbClr val="0070C0"/>
                </a:solidFill>
                <a:latin typeface="Book Antiqua" panose="02040602050305030304" pitchFamily="18" charset="0"/>
                <a:cs typeface="+mj-cs"/>
              </a:rPr>
              <a:t>N</a:t>
            </a:r>
          </a:p>
          <a:p>
            <a:pPr algn="ctr">
              <a:defRPr/>
            </a:pPr>
            <a:endParaRPr lang="ar-EG" sz="2000" b="1" dirty="0">
              <a:solidFill>
                <a:srgbClr val="E65D00"/>
              </a:solidFill>
              <a:latin typeface="Book Antiqua" panose="02040602050305030304" pitchFamily="18" charset="0"/>
              <a:cs typeface="+mj-cs"/>
            </a:endParaRPr>
          </a:p>
        </p:txBody>
      </p:sp>
      <p:sp>
        <p:nvSpPr>
          <p:cNvPr id="16" name="TextBox 15"/>
          <p:cNvSpPr txBox="1"/>
          <p:nvPr/>
        </p:nvSpPr>
        <p:spPr>
          <a:xfrm>
            <a:off x="7010400" y="1135063"/>
            <a:ext cx="239713" cy="1568450"/>
          </a:xfrm>
          <a:prstGeom prst="rect">
            <a:avLst/>
          </a:prstGeom>
          <a:noFill/>
        </p:spPr>
        <p:txBody>
          <a:bodyPr rtlCol="1">
            <a:spAutoFit/>
          </a:bodyPr>
          <a:lstStyle/>
          <a:p>
            <a:pPr algn="ctr">
              <a:defRPr/>
            </a:pPr>
            <a:r>
              <a:rPr lang="en-US" sz="2400" b="1" dirty="0">
                <a:solidFill>
                  <a:srgbClr val="DE002A"/>
                </a:solidFill>
                <a:latin typeface="Book Antiqua" panose="02040602050305030304" pitchFamily="18" charset="0"/>
                <a:cs typeface="+mj-cs"/>
              </a:rPr>
              <a:t>PLU</a:t>
            </a:r>
          </a:p>
          <a:p>
            <a:pPr algn="ctr">
              <a:defRPr/>
            </a:pPr>
            <a:endParaRPr lang="ar-EG" sz="2400" b="1" dirty="0">
              <a:solidFill>
                <a:srgbClr val="DE002A"/>
              </a:solidFill>
              <a:latin typeface="Book Antiqua" panose="02040602050305030304" pitchFamily="18" charset="0"/>
              <a:cs typeface="+mj-cs"/>
            </a:endParaRPr>
          </a:p>
        </p:txBody>
      </p:sp>
      <p:sp>
        <p:nvSpPr>
          <p:cNvPr id="17" name="TextBox 16"/>
          <p:cNvSpPr txBox="1"/>
          <p:nvPr/>
        </p:nvSpPr>
        <p:spPr>
          <a:xfrm>
            <a:off x="2682875" y="1028700"/>
            <a:ext cx="288925" cy="1323975"/>
          </a:xfrm>
          <a:prstGeom prst="rect">
            <a:avLst/>
          </a:prstGeom>
          <a:noFill/>
        </p:spPr>
        <p:txBody>
          <a:bodyPr rtlCol="1">
            <a:spAutoFit/>
          </a:bodyPr>
          <a:lstStyle/>
          <a:p>
            <a:pPr algn="ctr">
              <a:defRPr/>
            </a:pPr>
            <a:r>
              <a:rPr lang="en-US" sz="2000" b="1" dirty="0">
                <a:solidFill>
                  <a:srgbClr val="0070C0"/>
                </a:solidFill>
                <a:latin typeface="Book Antiqua" panose="02040602050305030304" pitchFamily="18" charset="0"/>
                <a:cs typeface="+mj-cs"/>
              </a:rPr>
              <a:t>L</a:t>
            </a:r>
          </a:p>
          <a:p>
            <a:pPr algn="ctr">
              <a:defRPr/>
            </a:pPr>
            <a:r>
              <a:rPr lang="en-US" sz="2000" b="1" dirty="0">
                <a:solidFill>
                  <a:srgbClr val="0070C0"/>
                </a:solidFill>
                <a:latin typeface="Book Antiqua" panose="02040602050305030304" pitchFamily="18" charset="0"/>
                <a:cs typeface="+mj-cs"/>
              </a:rPr>
              <a:t>I</a:t>
            </a:r>
          </a:p>
          <a:p>
            <a:pPr algn="ctr">
              <a:defRPr/>
            </a:pPr>
            <a:r>
              <a:rPr lang="en-US" sz="2000" b="1" dirty="0">
                <a:solidFill>
                  <a:srgbClr val="0070C0"/>
                </a:solidFill>
                <a:latin typeface="Book Antiqua" panose="02040602050305030304" pitchFamily="18" charset="0"/>
                <a:cs typeface="+mj-cs"/>
              </a:rPr>
              <a:t>E</a:t>
            </a:r>
          </a:p>
          <a:p>
            <a:pPr algn="ctr">
              <a:defRPr/>
            </a:pPr>
            <a:r>
              <a:rPr lang="en-US" sz="2000" b="1" dirty="0">
                <a:solidFill>
                  <a:srgbClr val="0070C0"/>
                </a:solidFill>
                <a:latin typeface="Book Antiqua" panose="02040602050305030304" pitchFamily="18" charset="0"/>
                <a:cs typeface="+mj-cs"/>
              </a:rPr>
              <a:t>M</a:t>
            </a:r>
            <a:endParaRPr lang="ar-EG" sz="2000" b="1" dirty="0">
              <a:solidFill>
                <a:srgbClr val="0070C0"/>
              </a:solidFill>
              <a:latin typeface="Book Antiqua" panose="02040602050305030304" pitchFamily="18" charset="0"/>
              <a:cs typeface="+mj-cs"/>
            </a:endParaRPr>
          </a:p>
        </p:txBody>
      </p:sp>
      <p:sp>
        <p:nvSpPr>
          <p:cNvPr id="18" name="TextBox 17"/>
          <p:cNvSpPr txBox="1"/>
          <p:nvPr/>
        </p:nvSpPr>
        <p:spPr>
          <a:xfrm>
            <a:off x="2654300" y="3049588"/>
            <a:ext cx="239713" cy="1016000"/>
          </a:xfrm>
          <a:prstGeom prst="rect">
            <a:avLst/>
          </a:prstGeom>
          <a:noFill/>
        </p:spPr>
        <p:txBody>
          <a:bodyPr rtlCol="1">
            <a:spAutoFit/>
          </a:bodyPr>
          <a:lstStyle/>
          <a:p>
            <a:pPr algn="ctr">
              <a:defRPr/>
            </a:pPr>
            <a:r>
              <a:rPr lang="en-US" sz="2000" b="1" dirty="0">
                <a:solidFill>
                  <a:srgbClr val="0070C0"/>
                </a:solidFill>
                <a:latin typeface="Book Antiqua" panose="02040602050305030304" pitchFamily="18" charset="0"/>
                <a:cs typeface="+mj-cs"/>
              </a:rPr>
              <a:t>I</a:t>
            </a:r>
          </a:p>
          <a:p>
            <a:pPr algn="ctr">
              <a:defRPr/>
            </a:pPr>
            <a:r>
              <a:rPr lang="en-US" sz="2000" b="1" dirty="0">
                <a:solidFill>
                  <a:srgbClr val="0070C0"/>
                </a:solidFill>
                <a:latin typeface="Book Antiqua" panose="02040602050305030304" pitchFamily="18" charset="0"/>
                <a:cs typeface="+mj-cs"/>
              </a:rPr>
              <a:t>C</a:t>
            </a:r>
          </a:p>
          <a:p>
            <a:pPr algn="ctr">
              <a:defRPr/>
            </a:pPr>
            <a:r>
              <a:rPr lang="en-US" sz="2000" b="1" dirty="0">
                <a:solidFill>
                  <a:srgbClr val="0070C0"/>
                </a:solidFill>
                <a:latin typeface="Book Antiqua" panose="02040602050305030304" pitchFamily="18" charset="0"/>
                <a:cs typeface="+mj-cs"/>
              </a:rPr>
              <a:t>K</a:t>
            </a:r>
          </a:p>
        </p:txBody>
      </p:sp>
      <p:sp>
        <p:nvSpPr>
          <p:cNvPr id="19" name="TextBox 18"/>
          <p:cNvSpPr txBox="1"/>
          <p:nvPr/>
        </p:nvSpPr>
        <p:spPr>
          <a:xfrm>
            <a:off x="5321300" y="3028950"/>
            <a:ext cx="238125" cy="4094163"/>
          </a:xfrm>
          <a:prstGeom prst="rect">
            <a:avLst/>
          </a:prstGeom>
          <a:noFill/>
        </p:spPr>
        <p:txBody>
          <a:bodyPr rtlCol="1">
            <a:spAutoFit/>
          </a:bodyPr>
          <a:lstStyle/>
          <a:p>
            <a:pPr algn="ctr">
              <a:defRPr/>
            </a:pPr>
            <a:r>
              <a:rPr lang="en-US" sz="2000" b="1" dirty="0">
                <a:solidFill>
                  <a:srgbClr val="E65D00"/>
                </a:solidFill>
                <a:latin typeface="Book Antiqua" panose="02040602050305030304" pitchFamily="18" charset="0"/>
                <a:cs typeface="+mj-cs"/>
              </a:rPr>
              <a:t>A</a:t>
            </a:r>
          </a:p>
          <a:p>
            <a:pPr algn="ctr">
              <a:defRPr/>
            </a:pPr>
            <a:r>
              <a:rPr lang="en-US" sz="2000" b="1" dirty="0">
                <a:solidFill>
                  <a:srgbClr val="E65D00"/>
                </a:solidFill>
                <a:latin typeface="Book Antiqua" panose="02040602050305030304" pitchFamily="18" charset="0"/>
                <a:cs typeface="+mj-cs"/>
              </a:rPr>
              <a:t>RT</a:t>
            </a:r>
          </a:p>
          <a:p>
            <a:pPr algn="ctr">
              <a:defRPr/>
            </a:pPr>
            <a:r>
              <a:rPr lang="en-US" sz="2000" b="1" dirty="0">
                <a:solidFill>
                  <a:srgbClr val="E65D00"/>
                </a:solidFill>
                <a:latin typeface="Book Antiqua" panose="02040602050305030304" pitchFamily="18" charset="0"/>
                <a:cs typeface="+mj-cs"/>
              </a:rPr>
              <a:t>A</a:t>
            </a:r>
          </a:p>
          <a:p>
            <a:pPr algn="ctr">
              <a:defRPr/>
            </a:pPr>
            <a:r>
              <a:rPr lang="en-US" sz="2000" b="1" dirty="0">
                <a:solidFill>
                  <a:srgbClr val="E65D00"/>
                </a:solidFill>
                <a:latin typeface="Book Antiqua" panose="02040602050305030304" pitchFamily="18" charset="0"/>
                <a:cs typeface="+mj-cs"/>
              </a:rPr>
              <a:t>I</a:t>
            </a:r>
          </a:p>
          <a:p>
            <a:pPr algn="ctr">
              <a:defRPr/>
            </a:pPr>
            <a:r>
              <a:rPr lang="en-US" sz="2000" b="1" dirty="0">
                <a:solidFill>
                  <a:srgbClr val="E65D00"/>
                </a:solidFill>
                <a:latin typeface="Book Antiqua" panose="02040602050305030304" pitchFamily="18" charset="0"/>
                <a:cs typeface="+mj-cs"/>
              </a:rPr>
              <a:t>N</a:t>
            </a:r>
          </a:p>
          <a:p>
            <a:pPr algn="ctr">
              <a:defRPr/>
            </a:pPr>
            <a:r>
              <a:rPr lang="en-US" sz="2000" b="1" dirty="0">
                <a:solidFill>
                  <a:srgbClr val="E65D00"/>
                </a:solidFill>
                <a:latin typeface="Book Antiqua" panose="02040602050305030304" pitchFamily="18" charset="0"/>
                <a:cs typeface="+mj-cs"/>
              </a:rPr>
              <a:t>L</a:t>
            </a:r>
          </a:p>
          <a:p>
            <a:pPr algn="ctr">
              <a:defRPr/>
            </a:pPr>
            <a:r>
              <a:rPr lang="en-US" sz="2000" b="1" dirty="0">
                <a:solidFill>
                  <a:srgbClr val="E65D00"/>
                </a:solidFill>
                <a:latin typeface="Book Antiqua" panose="02040602050305030304" pitchFamily="18" charset="0"/>
                <a:cs typeface="+mj-cs"/>
              </a:rPr>
              <a:t>U</a:t>
            </a:r>
          </a:p>
          <a:p>
            <a:pPr algn="ctr">
              <a:defRPr/>
            </a:pPr>
            <a:r>
              <a:rPr lang="en-US" sz="2000" b="1" dirty="0">
                <a:solidFill>
                  <a:srgbClr val="E65D00"/>
                </a:solidFill>
                <a:latin typeface="Book Antiqua" panose="02040602050305030304" pitchFamily="18" charset="0"/>
                <a:cs typeface="+mj-cs"/>
              </a:rPr>
              <a:t>T</a:t>
            </a:r>
          </a:p>
          <a:p>
            <a:pPr algn="ctr">
              <a:defRPr/>
            </a:pPr>
            <a:r>
              <a:rPr lang="en-US" sz="2000" b="1" dirty="0">
                <a:solidFill>
                  <a:srgbClr val="E65D00"/>
                </a:solidFill>
                <a:latin typeface="Book Antiqua" panose="02040602050305030304" pitchFamily="18" charset="0"/>
                <a:cs typeface="+mj-cs"/>
              </a:rPr>
              <a:t>H</a:t>
            </a:r>
          </a:p>
          <a:p>
            <a:pPr algn="ctr">
              <a:defRPr/>
            </a:pPr>
            <a:r>
              <a:rPr lang="en-US" sz="2000" b="1" dirty="0">
                <a:solidFill>
                  <a:srgbClr val="E65D00"/>
                </a:solidFill>
                <a:latin typeface="Book Antiqua" panose="02040602050305030304" pitchFamily="18" charset="0"/>
                <a:cs typeface="+mj-cs"/>
              </a:rPr>
              <a:t>E</a:t>
            </a:r>
          </a:p>
          <a:p>
            <a:pPr algn="ctr">
              <a:defRPr/>
            </a:pPr>
            <a:r>
              <a:rPr lang="en-US" sz="2000" b="1" dirty="0">
                <a:solidFill>
                  <a:srgbClr val="E65D00"/>
                </a:solidFill>
                <a:latin typeface="Book Antiqua" panose="02040602050305030304" pitchFamily="18" charset="0"/>
                <a:cs typeface="+mj-cs"/>
              </a:rPr>
              <a:t>R</a:t>
            </a:r>
          </a:p>
          <a:p>
            <a:pPr algn="ctr">
              <a:defRPr/>
            </a:pPr>
            <a:endParaRPr lang="ar-EG" sz="2000" b="1" dirty="0">
              <a:solidFill>
                <a:srgbClr val="E65D00"/>
              </a:solidFill>
              <a:latin typeface="Book Antiqua" panose="02040602050305030304" pitchFamily="18" charset="0"/>
              <a:cs typeface="+mj-cs"/>
            </a:endParaRPr>
          </a:p>
        </p:txBody>
      </p:sp>
    </p:spTree>
    <p:extLst>
      <p:ext uri="{BB962C8B-B14F-4D97-AF65-F5344CB8AC3E}">
        <p14:creationId xmlns:p14="http://schemas.microsoft.com/office/powerpoint/2010/main" xmlns="" val="35408166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723" y="1095269"/>
            <a:ext cx="8229600" cy="1143000"/>
          </a:xfrm>
        </p:spPr>
        <p:txBody>
          <a:bodyPr>
            <a:normAutofit fontScale="90000"/>
          </a:bodyPr>
          <a:lstStyle/>
          <a:p>
            <a:r>
              <a:rPr lang="en-US" b="1" u="sng" dirty="0" smtClean="0">
                <a:solidFill>
                  <a:srgbClr val="C00000"/>
                </a:solidFill>
              </a:rPr>
              <a:t>4- The </a:t>
            </a:r>
            <a:r>
              <a:rPr lang="en-US" b="1" u="sng" dirty="0">
                <a:solidFill>
                  <a:srgbClr val="C00000"/>
                </a:solidFill>
              </a:rPr>
              <a:t>Process of Data </a:t>
            </a:r>
            <a:r>
              <a:rPr lang="en-US" b="1" u="sng" dirty="0" smtClean="0">
                <a:solidFill>
                  <a:srgbClr val="C00000"/>
                </a:solidFill>
              </a:rPr>
              <a:t>Entry for 125  questionnaire.</a:t>
            </a:r>
            <a:r>
              <a:rPr lang="ar-EG" b="1" u="sng" dirty="0" smtClean="0">
                <a:solidFill>
                  <a:srgbClr val="C00000"/>
                </a:solidFill>
              </a:rPr>
              <a:t/>
            </a:r>
            <a:br>
              <a:rPr lang="ar-EG" b="1" u="sng" dirty="0" smtClean="0">
                <a:solidFill>
                  <a:srgbClr val="C00000"/>
                </a:solidFill>
              </a:rPr>
            </a:br>
            <a:endParaRPr lang="ar-EG" b="1" u="sng" dirty="0">
              <a:solidFill>
                <a:srgbClr val="C00000"/>
              </a:solidFill>
            </a:endParaRPr>
          </a:p>
        </p:txBody>
      </p:sp>
      <p:pic>
        <p:nvPicPr>
          <p:cNvPr id="4" name="Content Placeholder 3" descr="IMG_20170908_202635.png"/>
          <p:cNvPicPr>
            <a:picLocks noGrp="1" noChangeAspect="1"/>
          </p:cNvPicPr>
          <p:nvPr>
            <p:ph idx="1"/>
          </p:nvPr>
        </p:nvPicPr>
        <p:blipFill>
          <a:blip r:embed="rId2"/>
          <a:stretch>
            <a:fillRect/>
          </a:stretch>
        </p:blipFill>
        <p:spPr>
          <a:xfrm>
            <a:off x="457200" y="2420888"/>
            <a:ext cx="7688427" cy="4380090"/>
          </a:xfrm>
        </p:spPr>
      </p:pic>
      <p:pic>
        <p:nvPicPr>
          <p:cNvPr id="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14282" y="0"/>
            <a:ext cx="2239963"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كلية التربية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947660" y="0"/>
            <a:ext cx="1196340" cy="898417"/>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pic>
        <p:nvPicPr>
          <p:cNvPr id="5" name="Content Placeholder 4" descr="IMG_20170908_215020.png"/>
          <p:cNvPicPr>
            <a:picLocks noGrp="1" noChangeAspect="1"/>
          </p:cNvPicPr>
          <p:nvPr>
            <p:ph idx="1"/>
          </p:nvPr>
        </p:nvPicPr>
        <p:blipFill>
          <a:blip r:embed="rId2"/>
          <a:stretch>
            <a:fillRect/>
          </a:stretch>
        </p:blipFill>
        <p:spPr>
          <a:xfrm>
            <a:off x="457200" y="1503064"/>
            <a:ext cx="8148093" cy="5155755"/>
          </a:xfrm>
        </p:spPr>
      </p:pic>
      <p:pic>
        <p:nvPicPr>
          <p:cNvPr id="4"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كلية التربية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772400" y="189212"/>
            <a:ext cx="1196340" cy="898417"/>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pic>
        <p:nvPicPr>
          <p:cNvPr id="4" name="Content Placeholder 3" descr="IMG_20170908_214957.png"/>
          <p:cNvPicPr>
            <a:picLocks noGrp="1" noChangeAspect="1"/>
          </p:cNvPicPr>
          <p:nvPr>
            <p:ph idx="1"/>
          </p:nvPr>
        </p:nvPicPr>
        <p:blipFill>
          <a:blip r:embed="rId2"/>
          <a:stretch>
            <a:fillRect/>
          </a:stretch>
        </p:blipFill>
        <p:spPr>
          <a:xfrm>
            <a:off x="611560" y="1503064"/>
            <a:ext cx="7954111" cy="5155755"/>
          </a:xfrm>
        </p:spPr>
      </p:pic>
      <p:pic>
        <p:nvPicPr>
          <p:cNvPr id="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كلية التربية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772400" y="189212"/>
            <a:ext cx="1196340" cy="898417"/>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pic>
        <p:nvPicPr>
          <p:cNvPr id="4" name="Content Placeholder 3" descr="IMG_20170908_214910.png"/>
          <p:cNvPicPr>
            <a:picLocks noGrp="1" noChangeAspect="1"/>
          </p:cNvPicPr>
          <p:nvPr>
            <p:ph idx="1"/>
          </p:nvPr>
        </p:nvPicPr>
        <p:blipFill>
          <a:blip r:embed="rId2"/>
          <a:stretch>
            <a:fillRect/>
          </a:stretch>
        </p:blipFill>
        <p:spPr>
          <a:xfrm>
            <a:off x="464924" y="1503064"/>
            <a:ext cx="8229600" cy="5066775"/>
          </a:xfrm>
        </p:spPr>
      </p:pic>
      <p:pic>
        <p:nvPicPr>
          <p:cNvPr id="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كلية التربية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772400" y="189212"/>
            <a:ext cx="1196340" cy="898417"/>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pic>
        <p:nvPicPr>
          <p:cNvPr id="4" name="Content Placeholder 3" descr="IMG_20170908_214850.png"/>
          <p:cNvPicPr>
            <a:picLocks noGrp="1" noChangeAspect="1"/>
          </p:cNvPicPr>
          <p:nvPr>
            <p:ph idx="1"/>
          </p:nvPr>
        </p:nvPicPr>
        <p:blipFill>
          <a:blip r:embed="rId2"/>
          <a:stretch>
            <a:fillRect/>
          </a:stretch>
        </p:blipFill>
        <p:spPr>
          <a:xfrm>
            <a:off x="520478" y="1503064"/>
            <a:ext cx="8103044" cy="5094288"/>
          </a:xfrm>
        </p:spPr>
      </p:pic>
      <p:pic>
        <p:nvPicPr>
          <p:cNvPr id="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كلية التربية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772400" y="189212"/>
            <a:ext cx="1196340" cy="898417"/>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pic>
        <p:nvPicPr>
          <p:cNvPr id="4" name="Content Placeholder 3" descr="IMG_20170908_214817.png"/>
          <p:cNvPicPr>
            <a:picLocks noGrp="1" noChangeAspect="1"/>
          </p:cNvPicPr>
          <p:nvPr>
            <p:ph idx="1"/>
          </p:nvPr>
        </p:nvPicPr>
        <p:blipFill>
          <a:blip r:embed="rId2"/>
          <a:stretch>
            <a:fillRect/>
          </a:stretch>
        </p:blipFill>
        <p:spPr>
          <a:xfrm>
            <a:off x="429334" y="1472060"/>
            <a:ext cx="8229600" cy="4914546"/>
          </a:xfrm>
        </p:spPr>
      </p:pic>
      <p:pic>
        <p:nvPicPr>
          <p:cNvPr id="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كلية التربية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772400" y="189212"/>
            <a:ext cx="1196340" cy="898417"/>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pic>
        <p:nvPicPr>
          <p:cNvPr id="5" name="Content Placeholder 4" descr="IMG_20170908_214745.png"/>
          <p:cNvPicPr>
            <a:picLocks noGrp="1" noChangeAspect="1"/>
          </p:cNvPicPr>
          <p:nvPr>
            <p:ph idx="1"/>
          </p:nvPr>
        </p:nvPicPr>
        <p:blipFill>
          <a:blip r:embed="rId2"/>
          <a:stretch>
            <a:fillRect/>
          </a:stretch>
        </p:blipFill>
        <p:spPr>
          <a:xfrm>
            <a:off x="457200" y="1503064"/>
            <a:ext cx="8229600" cy="5037885"/>
          </a:xfrm>
        </p:spPr>
      </p:pic>
      <p:pic>
        <p:nvPicPr>
          <p:cNvPr id="4"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كلية التربية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772400" y="189212"/>
            <a:ext cx="1196340" cy="898417"/>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pic>
        <p:nvPicPr>
          <p:cNvPr id="4" name="Content Placeholder 3" descr="IMG_20170908_214540.png"/>
          <p:cNvPicPr>
            <a:picLocks noGrp="1" noChangeAspect="1"/>
          </p:cNvPicPr>
          <p:nvPr>
            <p:ph idx="1"/>
          </p:nvPr>
        </p:nvPicPr>
        <p:blipFill>
          <a:blip r:embed="rId2"/>
          <a:stretch>
            <a:fillRect/>
          </a:stretch>
        </p:blipFill>
        <p:spPr>
          <a:xfrm>
            <a:off x="418947" y="1628800"/>
            <a:ext cx="7981051" cy="4958011"/>
          </a:xfrm>
        </p:spPr>
      </p:pic>
      <p:pic>
        <p:nvPicPr>
          <p:cNvPr id="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كلية التربية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772400" y="189212"/>
            <a:ext cx="1196340" cy="898417"/>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pic>
        <p:nvPicPr>
          <p:cNvPr id="4" name="Content Placeholder 3" descr="IMG_20170908_214606.png"/>
          <p:cNvPicPr>
            <a:picLocks noGrp="1" noChangeAspect="1"/>
          </p:cNvPicPr>
          <p:nvPr>
            <p:ph idx="1"/>
          </p:nvPr>
        </p:nvPicPr>
        <p:blipFill>
          <a:blip r:embed="rId2"/>
          <a:stretch>
            <a:fillRect/>
          </a:stretch>
        </p:blipFill>
        <p:spPr>
          <a:xfrm>
            <a:off x="457200" y="1503064"/>
            <a:ext cx="8062719" cy="5083747"/>
          </a:xfrm>
        </p:spPr>
      </p:pic>
      <p:pic>
        <p:nvPicPr>
          <p:cNvPr id="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كلية التربية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772400" y="189212"/>
            <a:ext cx="1196340" cy="898417"/>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shot_2017-09-08-18-07-44.png"/>
          <p:cNvPicPr>
            <a:picLocks noChangeAspect="1"/>
          </p:cNvPicPr>
          <p:nvPr/>
        </p:nvPicPr>
        <p:blipFill>
          <a:blip r:embed="rId2"/>
          <a:stretch>
            <a:fillRect/>
          </a:stretch>
        </p:blipFill>
        <p:spPr>
          <a:xfrm>
            <a:off x="2915816" y="331979"/>
            <a:ext cx="3500954" cy="6223918"/>
          </a:xfrm>
          <a:prstGeom prst="rect">
            <a:avLst/>
          </a:prstGeom>
        </p:spPr>
      </p:pic>
      <p:pic>
        <p:nvPicPr>
          <p:cNvPr id="6"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كلية التربية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772400" y="189212"/>
            <a:ext cx="1196340" cy="898417"/>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normAutofit fontScale="90000"/>
          </a:bodyPr>
          <a:lstStyle/>
          <a:p>
            <a:pPr rtl="1"/>
            <a:r>
              <a:rPr lang="en-US" sz="4000" b="1" dirty="0">
                <a:cs typeface="Times New Roman" pitchFamily="18" charset="0"/>
              </a:rPr>
              <a:t/>
            </a:r>
            <a:br>
              <a:rPr lang="en-US" sz="4000" b="1" dirty="0">
                <a:cs typeface="Times New Roman" pitchFamily="18" charset="0"/>
              </a:rPr>
            </a:br>
            <a:r>
              <a:rPr lang="en-US" sz="4000" b="1" dirty="0">
                <a:cs typeface="Times New Roman" pitchFamily="18" charset="0"/>
              </a:rPr>
              <a:t>School and University Partnership for Peer Communities of learners</a:t>
            </a:r>
            <a:r>
              <a:rPr lang="en-US" sz="4000" dirty="0">
                <a:cs typeface="Times New Roman" pitchFamily="18" charset="0"/>
              </a:rPr>
              <a:t/>
            </a:r>
            <a:br>
              <a:rPr lang="en-US" sz="4000" dirty="0">
                <a:cs typeface="Times New Roman" pitchFamily="18" charset="0"/>
              </a:rPr>
            </a:br>
            <a:endParaRPr lang="ar-EG" sz="4000" dirty="0"/>
          </a:p>
        </p:txBody>
      </p:sp>
      <p:sp>
        <p:nvSpPr>
          <p:cNvPr id="3" name="Subtitle 2"/>
          <p:cNvSpPr>
            <a:spLocks noGrp="1"/>
          </p:cNvSpPr>
          <p:nvPr>
            <p:ph type="subTitle" idx="1"/>
          </p:nvPr>
        </p:nvSpPr>
        <p:spPr/>
        <p:txBody>
          <a:bodyPr>
            <a:normAutofit/>
          </a:bodyPr>
          <a:lstStyle/>
          <a:p>
            <a:pPr>
              <a:defRPr/>
            </a:pPr>
            <a:r>
              <a:rPr lang="en-US" dirty="0"/>
              <a:t>Project number: </a:t>
            </a:r>
          </a:p>
          <a:p>
            <a:pPr>
              <a:defRPr/>
            </a:pPr>
            <a:r>
              <a:rPr lang="en-US" b="1" dirty="0"/>
              <a:t> 573660-EPP-1-2016-1-EG-EPPKA2-CBHE-JP (2016-2516/001-001)</a:t>
            </a:r>
            <a:endParaRPr lang="en-US" dirty="0"/>
          </a:p>
          <a:p>
            <a:pPr>
              <a:defRPr/>
            </a:pPr>
            <a:endParaRPr lang="ar-EG" dirty="0"/>
          </a:p>
        </p:txBody>
      </p:sp>
      <p:pic>
        <p:nvPicPr>
          <p:cNvPr id="2052"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كلية التربية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72400" y="189212"/>
            <a:ext cx="1196340" cy="898417"/>
          </a:xfrm>
          <a:prstGeom prst="rect">
            <a:avLst/>
          </a:prstGeom>
          <a:noFill/>
          <a:ln>
            <a:noFill/>
          </a:ln>
        </p:spPr>
      </p:pic>
    </p:spTree>
    <p:extLst>
      <p:ext uri="{BB962C8B-B14F-4D97-AF65-F5344CB8AC3E}">
        <p14:creationId xmlns:p14="http://schemas.microsoft.com/office/powerpoint/2010/main" xmlns="" val="6224339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shot_2017-09-08-18-06-28.png"/>
          <p:cNvPicPr>
            <a:picLocks noGrp="1" noChangeAspect="1"/>
          </p:cNvPicPr>
          <p:nvPr>
            <p:ph idx="1"/>
          </p:nvPr>
        </p:nvPicPr>
        <p:blipFill>
          <a:blip r:embed="rId2"/>
          <a:stretch>
            <a:fillRect/>
          </a:stretch>
        </p:blipFill>
        <p:spPr>
          <a:xfrm>
            <a:off x="2491581" y="1105033"/>
            <a:ext cx="4521531" cy="5544616"/>
          </a:xfrm>
        </p:spPr>
      </p:pic>
      <p:pic>
        <p:nvPicPr>
          <p:cNvPr id="6"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كلية التربية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772400" y="189212"/>
            <a:ext cx="1196340" cy="898417"/>
          </a:xfrm>
          <a:prstGeom prst="rect">
            <a:avLst/>
          </a:prstGeom>
          <a:noFill/>
          <a:ln>
            <a:noFill/>
          </a:ln>
        </p:spPr>
      </p:pic>
    </p:spTree>
    <p:extLst>
      <p:ext uri="{BB962C8B-B14F-4D97-AF65-F5344CB8AC3E}">
        <p14:creationId xmlns:p14="http://schemas.microsoft.com/office/powerpoint/2010/main" xmlns="" val="202489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772816"/>
            <a:ext cx="8229600" cy="1143000"/>
          </a:xfrm>
        </p:spPr>
        <p:txBody>
          <a:bodyPr>
            <a:normAutofit fontScale="90000"/>
          </a:bodyPr>
          <a:lstStyle/>
          <a:p>
            <a:r>
              <a:rPr lang="en-US" b="1" dirty="0">
                <a:solidFill>
                  <a:srgbClr val="C00000"/>
                </a:solidFill>
              </a:rPr>
              <a:t>The main topics of the </a:t>
            </a:r>
            <a:r>
              <a:rPr lang="en-US" b="1" dirty="0" smtClean="0">
                <a:solidFill>
                  <a:srgbClr val="C00000"/>
                </a:solidFill>
              </a:rPr>
              <a:t>Report:</a:t>
            </a:r>
            <a:r>
              <a:rPr lang="en-US" b="1" dirty="0">
                <a:solidFill>
                  <a:srgbClr val="C00000"/>
                </a:solidFill>
              </a:rPr>
              <a:t/>
            </a:r>
            <a:br>
              <a:rPr lang="en-US" b="1" dirty="0">
                <a:solidFill>
                  <a:srgbClr val="C00000"/>
                </a:solidFill>
              </a:rPr>
            </a:br>
            <a:endParaRPr lang="ar-EG" b="1" dirty="0">
              <a:solidFill>
                <a:srgbClr val="C00000"/>
              </a:solidFill>
            </a:endParaRPr>
          </a:p>
        </p:txBody>
      </p:sp>
      <p:sp>
        <p:nvSpPr>
          <p:cNvPr id="3" name="Content Placeholder 2"/>
          <p:cNvSpPr>
            <a:spLocks noGrp="1"/>
          </p:cNvSpPr>
          <p:nvPr>
            <p:ph idx="1"/>
          </p:nvPr>
        </p:nvSpPr>
        <p:spPr>
          <a:xfrm>
            <a:off x="515916" y="2915816"/>
            <a:ext cx="8229600" cy="4525963"/>
          </a:xfrm>
        </p:spPr>
        <p:txBody>
          <a:bodyPr/>
          <a:lstStyle/>
          <a:p>
            <a:pPr algn="l">
              <a:buNone/>
            </a:pPr>
            <a:r>
              <a:rPr lang="en-US" b="1" dirty="0"/>
              <a:t>- Training needs.</a:t>
            </a:r>
          </a:p>
          <a:p>
            <a:pPr algn="l">
              <a:buNone/>
            </a:pPr>
            <a:r>
              <a:rPr lang="en-US" b="1" dirty="0"/>
              <a:t>- Training Methods.</a:t>
            </a:r>
          </a:p>
          <a:p>
            <a:pPr algn="l">
              <a:buNone/>
            </a:pPr>
            <a:r>
              <a:rPr lang="en-US" b="1" dirty="0"/>
              <a:t>- Peer communities management.</a:t>
            </a:r>
          </a:p>
          <a:p>
            <a:pPr algn="l">
              <a:buNone/>
            </a:pPr>
            <a:r>
              <a:rPr lang="en-US" b="1" dirty="0"/>
              <a:t>- Resources and equipments.</a:t>
            </a:r>
          </a:p>
          <a:p>
            <a:pPr algn="l">
              <a:buNone/>
            </a:pPr>
            <a:r>
              <a:rPr lang="en-US" b="1" dirty="0"/>
              <a:t>- Professional activities&amp; students learning.</a:t>
            </a:r>
            <a:endParaRPr lang="ar-EG" b="1"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72400" y="189212"/>
            <a:ext cx="1196340" cy="898417"/>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Report</a:t>
            </a:r>
            <a:endParaRPr lang="ar-EG" dirty="0"/>
          </a:p>
        </p:txBody>
      </p:sp>
      <p:sp>
        <p:nvSpPr>
          <p:cNvPr id="3" name="Content Placeholder 2"/>
          <p:cNvSpPr>
            <a:spLocks noGrp="1"/>
          </p:cNvSpPr>
          <p:nvPr>
            <p:ph idx="1"/>
          </p:nvPr>
        </p:nvSpPr>
        <p:spPr/>
        <p:txBody>
          <a:bodyPr/>
          <a:lstStyle/>
          <a:p>
            <a:pPr algn="l" rtl="0">
              <a:buFontTx/>
              <a:buChar char="-"/>
            </a:pPr>
            <a:r>
              <a:rPr lang="en-US" b="1" dirty="0" smtClean="0">
                <a:solidFill>
                  <a:srgbClr val="FF0000"/>
                </a:solidFill>
              </a:rPr>
              <a:t>1- Training Experience:</a:t>
            </a:r>
          </a:p>
          <a:p>
            <a:pPr algn="l" rtl="0">
              <a:buFontTx/>
              <a:buChar char="-"/>
            </a:pPr>
            <a:r>
              <a:rPr lang="en-US" dirty="0" smtClean="0"/>
              <a:t>96% of teachers participated in training courses.</a:t>
            </a:r>
          </a:p>
          <a:p>
            <a:pPr algn="l" rtl="0">
              <a:buFontTx/>
              <a:buChar char="-"/>
            </a:pPr>
            <a:r>
              <a:rPr lang="en-US" dirty="0" smtClean="0"/>
              <a:t>Academic specialization.</a:t>
            </a:r>
          </a:p>
          <a:p>
            <a:pPr algn="l" rtl="0">
              <a:buFontTx/>
              <a:buChar char="-"/>
            </a:pPr>
            <a:r>
              <a:rPr lang="en-US" dirty="0" smtClean="0"/>
              <a:t>ICDL</a:t>
            </a:r>
          </a:p>
          <a:p>
            <a:pPr algn="l" rtl="0">
              <a:buFontTx/>
              <a:buChar char="-"/>
            </a:pPr>
            <a:r>
              <a:rPr lang="en-US" dirty="0" smtClean="0"/>
              <a:t>Educational Technology.</a:t>
            </a:r>
          </a:p>
          <a:p>
            <a:pPr algn="l" rtl="0">
              <a:buFontTx/>
              <a:buChar char="-"/>
            </a:pPr>
            <a:r>
              <a:rPr lang="en-US" dirty="0" smtClean="0"/>
              <a:t>Curricula&amp; Teaching methods.</a:t>
            </a:r>
          </a:p>
          <a:p>
            <a:pPr algn="l" rtl="0">
              <a:buFontTx/>
              <a:buChar char="-"/>
            </a:pPr>
            <a:endParaRPr lang="ar-EG"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sp>
        <p:nvSpPr>
          <p:cNvPr id="3" name="Content Placeholder 2"/>
          <p:cNvSpPr>
            <a:spLocks noGrp="1"/>
          </p:cNvSpPr>
          <p:nvPr>
            <p:ph idx="1"/>
          </p:nvPr>
        </p:nvSpPr>
        <p:spPr/>
        <p:txBody>
          <a:bodyPr>
            <a:normAutofit fontScale="92500" lnSpcReduction="10000"/>
          </a:bodyPr>
          <a:lstStyle/>
          <a:p>
            <a:pPr algn="l">
              <a:buNone/>
            </a:pPr>
            <a:r>
              <a:rPr lang="en-US" b="1" dirty="0" smtClean="0">
                <a:solidFill>
                  <a:srgbClr val="FF0000"/>
                </a:solidFill>
              </a:rPr>
              <a:t>2- Equipments:</a:t>
            </a:r>
          </a:p>
          <a:p>
            <a:pPr algn="l">
              <a:buFontTx/>
              <a:buChar char="-"/>
            </a:pPr>
            <a:r>
              <a:rPr lang="en-US" dirty="0" smtClean="0"/>
              <a:t>54% of teachers expressed the need for facilities and equipments for developing PLCs.</a:t>
            </a:r>
          </a:p>
          <a:p>
            <a:pPr algn="l">
              <a:buNone/>
            </a:pPr>
            <a:r>
              <a:rPr lang="en-US" b="1" dirty="0" smtClean="0">
                <a:solidFill>
                  <a:srgbClr val="FF0000"/>
                </a:solidFill>
              </a:rPr>
              <a:t>3- Teachers Needs:</a:t>
            </a:r>
          </a:p>
          <a:p>
            <a:pPr algn="l">
              <a:buNone/>
            </a:pPr>
            <a:r>
              <a:rPr lang="en-US" dirty="0" smtClean="0"/>
              <a:t>- Educational Technologies.</a:t>
            </a:r>
          </a:p>
          <a:p>
            <a:pPr algn="l">
              <a:buNone/>
            </a:pPr>
            <a:r>
              <a:rPr lang="en-US" dirty="0" smtClean="0"/>
              <a:t>- Modern Learning Theories.</a:t>
            </a:r>
          </a:p>
          <a:p>
            <a:pPr algn="l">
              <a:buNone/>
            </a:pPr>
            <a:r>
              <a:rPr lang="en-US" dirty="0" smtClean="0"/>
              <a:t>- How to deal with student behaviors.</a:t>
            </a:r>
          </a:p>
          <a:p>
            <a:pPr algn="l">
              <a:buNone/>
            </a:pPr>
            <a:r>
              <a:rPr lang="en-US" dirty="0" smtClean="0"/>
              <a:t>- Class Management.</a:t>
            </a:r>
          </a:p>
          <a:p>
            <a:pPr algn="l">
              <a:buNone/>
            </a:pPr>
            <a:r>
              <a:rPr lang="en-US" dirty="0" smtClean="0"/>
              <a:t>-  Strategic Planning.</a:t>
            </a:r>
          </a:p>
          <a:p>
            <a:pPr algn="l">
              <a:buNone/>
            </a:pPr>
            <a:endParaRPr lang="en-US" dirty="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sp>
        <p:nvSpPr>
          <p:cNvPr id="3" name="Content Placeholder 2"/>
          <p:cNvSpPr>
            <a:spLocks noGrp="1"/>
          </p:cNvSpPr>
          <p:nvPr>
            <p:ph idx="1"/>
          </p:nvPr>
        </p:nvSpPr>
        <p:spPr/>
        <p:txBody>
          <a:bodyPr>
            <a:normAutofit fontScale="92500" lnSpcReduction="10000"/>
          </a:bodyPr>
          <a:lstStyle/>
          <a:p>
            <a:pPr algn="l" rtl="0"/>
            <a:r>
              <a:rPr lang="en-US" dirty="0" smtClean="0"/>
              <a:t>Quality Assurance.</a:t>
            </a:r>
          </a:p>
          <a:p>
            <a:pPr algn="l" rtl="0"/>
            <a:r>
              <a:rPr lang="en-US" dirty="0" smtClean="0"/>
              <a:t>Assessment and Evaluation.</a:t>
            </a:r>
          </a:p>
          <a:p>
            <a:pPr algn="l" rtl="0"/>
            <a:r>
              <a:rPr lang="en-US" dirty="0" smtClean="0"/>
              <a:t>Mentorship.</a:t>
            </a:r>
            <a:endParaRPr lang="en-US" dirty="0" smtClean="0"/>
          </a:p>
          <a:p>
            <a:pPr algn="l" rtl="0">
              <a:buNone/>
            </a:pPr>
            <a:r>
              <a:rPr lang="en-US" b="1" dirty="0" smtClean="0">
                <a:solidFill>
                  <a:srgbClr val="FF0000"/>
                </a:solidFill>
              </a:rPr>
              <a:t>4</a:t>
            </a:r>
            <a:r>
              <a:rPr lang="en-US" dirty="0" smtClean="0"/>
              <a:t>- 53% of teachers prefer peer learning, workshops, school visits.</a:t>
            </a:r>
          </a:p>
          <a:p>
            <a:pPr algn="l" rtl="0">
              <a:buNone/>
            </a:pPr>
            <a:r>
              <a:rPr lang="en-US" b="1" dirty="0" smtClean="0">
                <a:solidFill>
                  <a:srgbClr val="FF0000"/>
                </a:solidFill>
              </a:rPr>
              <a:t>5</a:t>
            </a:r>
            <a:r>
              <a:rPr lang="en-US" dirty="0" smtClean="0"/>
              <a:t>- 86% of teachers believe in the need of developing PLCs.</a:t>
            </a:r>
          </a:p>
          <a:p>
            <a:pPr algn="l" rtl="0">
              <a:buNone/>
            </a:pPr>
            <a:r>
              <a:rPr lang="en-US" b="1" dirty="0" smtClean="0">
                <a:solidFill>
                  <a:srgbClr val="FF0000"/>
                </a:solidFill>
              </a:rPr>
              <a:t>6</a:t>
            </a:r>
            <a:r>
              <a:rPr lang="en-US" dirty="0" smtClean="0"/>
              <a:t>- 47% of teachers are not satisfied with the school management  </a:t>
            </a:r>
          </a:p>
          <a:p>
            <a:pPr algn="l" rtl="0">
              <a:buNone/>
            </a:pPr>
            <a:endParaRPr lang="ar-EG"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sp>
        <p:nvSpPr>
          <p:cNvPr id="3" name="Content Placeholder 2"/>
          <p:cNvSpPr>
            <a:spLocks noGrp="1"/>
          </p:cNvSpPr>
          <p:nvPr>
            <p:ph idx="1"/>
          </p:nvPr>
        </p:nvSpPr>
        <p:spPr/>
        <p:txBody>
          <a:bodyPr/>
          <a:lstStyle/>
          <a:p>
            <a:pPr algn="l" rtl="0">
              <a:buNone/>
            </a:pPr>
            <a:r>
              <a:rPr lang="en-US" dirty="0" smtClean="0"/>
              <a:t>7- 16% only of teachers participate in decision making.</a:t>
            </a:r>
          </a:p>
          <a:p>
            <a:pPr algn="l" rtl="0">
              <a:buNone/>
            </a:pPr>
            <a:r>
              <a:rPr lang="en-US" dirty="0" smtClean="0"/>
              <a:t>8- 51% of teachers are not satisfied with the process of decision making in schools.</a:t>
            </a:r>
          </a:p>
          <a:p>
            <a:pPr algn="l" rtl="0">
              <a:buNone/>
            </a:pPr>
            <a:r>
              <a:rPr lang="en-US" dirty="0" smtClean="0"/>
              <a:t>9- 36% of teachers have no individualized activities.</a:t>
            </a:r>
          </a:p>
          <a:p>
            <a:pPr algn="l" rtl="0">
              <a:buNone/>
            </a:pPr>
            <a:r>
              <a:rPr lang="en-US" dirty="0" smtClean="0"/>
              <a:t>10- The need of social justice, especially in reinforcement and accountability system.</a:t>
            </a:r>
            <a:endParaRPr lang="ar-EG"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sp>
        <p:nvSpPr>
          <p:cNvPr id="3" name="Content Placeholder 2"/>
          <p:cNvSpPr>
            <a:spLocks noGrp="1"/>
          </p:cNvSpPr>
          <p:nvPr>
            <p:ph idx="1"/>
          </p:nvPr>
        </p:nvSpPr>
        <p:spPr/>
        <p:txBody>
          <a:bodyPr>
            <a:normAutofit fontScale="92500"/>
          </a:bodyPr>
          <a:lstStyle/>
          <a:p>
            <a:pPr algn="l" rtl="0">
              <a:buNone/>
            </a:pPr>
            <a:r>
              <a:rPr lang="en-US" b="1" dirty="0" smtClean="0">
                <a:solidFill>
                  <a:srgbClr val="FF0000"/>
                </a:solidFill>
              </a:rPr>
              <a:t>4- Professional activities&amp; students learning:</a:t>
            </a:r>
          </a:p>
          <a:p>
            <a:pPr algn="l" rtl="0">
              <a:buFontTx/>
              <a:buChar char="-"/>
            </a:pPr>
            <a:r>
              <a:rPr lang="en-US" dirty="0" smtClean="0"/>
              <a:t>53% of teachers expressed that the school cares about their professional development through training, workshops, academic guidance, psychological support and recognition.</a:t>
            </a:r>
          </a:p>
          <a:p>
            <a:pPr algn="l" rtl="0">
              <a:buFontTx/>
              <a:buChar char="-"/>
            </a:pPr>
            <a:r>
              <a:rPr lang="en-US" dirty="0" smtClean="0"/>
              <a:t>61% of teachers participate in supporting their colleagues through professional activities, developing printed materials, competitions and forums.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sp>
        <p:nvSpPr>
          <p:cNvPr id="3" name="Content Placeholder 2"/>
          <p:cNvSpPr>
            <a:spLocks noGrp="1"/>
          </p:cNvSpPr>
          <p:nvPr>
            <p:ph idx="1"/>
          </p:nvPr>
        </p:nvSpPr>
        <p:spPr/>
        <p:txBody>
          <a:bodyPr/>
          <a:lstStyle/>
          <a:p>
            <a:pPr algn="l" rtl="0">
              <a:buNone/>
            </a:pPr>
            <a:r>
              <a:rPr lang="en-US" dirty="0" smtClean="0"/>
              <a:t>- 54% of teachers confirmed that exchange experiences through peer learning had a great positive influence on student learning.</a:t>
            </a:r>
          </a:p>
          <a:p>
            <a:pPr algn="l" rtl="0">
              <a:buNone/>
            </a:pPr>
            <a:r>
              <a:rPr lang="en-US" sz="4400" b="1" dirty="0" smtClean="0">
                <a:solidFill>
                  <a:srgbClr val="FF0000"/>
                </a:solidFill>
              </a:rPr>
              <a:t>So, The main need is Developing                           </a:t>
            </a:r>
          </a:p>
          <a:p>
            <a:pPr algn="l" rtl="0">
              <a:buNone/>
            </a:pPr>
            <a:r>
              <a:rPr lang="en-US" sz="4400" b="1" dirty="0" smtClean="0">
                <a:solidFill>
                  <a:srgbClr val="FF0000"/>
                </a:solidFill>
              </a:rPr>
              <a:t>      PLCs in Schools</a:t>
            </a:r>
            <a:endParaRPr lang="ar-EG" sz="4400" b="1" dirty="0">
              <a:solidFill>
                <a:srgbClr val="FF00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140" y="1087629"/>
            <a:ext cx="8229600" cy="1143000"/>
          </a:xfrm>
        </p:spPr>
        <p:txBody>
          <a:bodyPr>
            <a:noAutofit/>
          </a:bodyPr>
          <a:lstStyle/>
          <a:p>
            <a:r>
              <a:rPr lang="en-US" sz="2800" b="1" dirty="0" smtClean="0">
                <a:solidFill>
                  <a:srgbClr val="C00000"/>
                </a:solidFill>
              </a:rPr>
              <a:t>First School</a:t>
            </a:r>
            <a:br>
              <a:rPr lang="en-US" sz="2800" b="1" dirty="0" smtClean="0">
                <a:solidFill>
                  <a:srgbClr val="C00000"/>
                </a:solidFill>
              </a:rPr>
            </a:br>
            <a:r>
              <a:rPr lang="en-US" sz="2800" b="1" dirty="0" smtClean="0">
                <a:solidFill>
                  <a:srgbClr val="C00000"/>
                </a:solidFill>
              </a:rPr>
              <a:t>Zamalek Girls’ School</a:t>
            </a:r>
            <a:r>
              <a:rPr lang="en-US" sz="2800" b="1" dirty="0">
                <a:solidFill>
                  <a:srgbClr val="C00000"/>
                </a:solidFill>
              </a:rPr>
              <a:t/>
            </a:r>
            <a:br>
              <a:rPr lang="en-US" sz="2800" b="1" dirty="0">
                <a:solidFill>
                  <a:srgbClr val="C00000"/>
                </a:solidFill>
              </a:rPr>
            </a:br>
            <a:r>
              <a:rPr lang="en-US" sz="2800" b="1" dirty="0">
                <a:solidFill>
                  <a:srgbClr val="C00000"/>
                </a:solidFill>
              </a:rPr>
              <a:t>(primary, </a:t>
            </a:r>
            <a:r>
              <a:rPr lang="en-US" sz="2800" b="1" dirty="0" smtClean="0">
                <a:solidFill>
                  <a:srgbClr val="C00000"/>
                </a:solidFill>
              </a:rPr>
              <a:t>preparatory </a:t>
            </a:r>
            <a:r>
              <a:rPr lang="en-US" sz="2800" b="1" dirty="0">
                <a:solidFill>
                  <a:srgbClr val="C00000"/>
                </a:solidFill>
              </a:rPr>
              <a:t>and secondary levels</a:t>
            </a:r>
            <a:r>
              <a:rPr lang="en-US" sz="2800" b="1" dirty="0" smtClean="0">
                <a:solidFill>
                  <a:srgbClr val="C00000"/>
                </a:solidFill>
              </a:rPr>
              <a:t>)</a:t>
            </a:r>
            <a:r>
              <a:rPr lang="en-US" sz="2800" b="1" dirty="0">
                <a:solidFill>
                  <a:srgbClr val="C00000"/>
                </a:solidFill>
              </a:rPr>
              <a:t> </a:t>
            </a:r>
            <a:r>
              <a:rPr lang="en-US" sz="2800" b="1" dirty="0" smtClean="0">
                <a:solidFill>
                  <a:srgbClr val="C00000"/>
                </a:solidFill>
              </a:rPr>
              <a:t/>
            </a:r>
            <a:br>
              <a:rPr lang="en-US" sz="2800" b="1" dirty="0" smtClean="0">
                <a:solidFill>
                  <a:srgbClr val="C00000"/>
                </a:solidFill>
              </a:rPr>
            </a:br>
            <a:r>
              <a:rPr lang="en-US" sz="2800" b="1" dirty="0" smtClean="0">
                <a:solidFill>
                  <a:srgbClr val="C00000"/>
                </a:solidFill>
              </a:rPr>
              <a:t>West </a:t>
            </a:r>
            <a:r>
              <a:rPr lang="en-US" sz="2800" b="1" dirty="0">
                <a:solidFill>
                  <a:srgbClr val="C00000"/>
                </a:solidFill>
              </a:rPr>
              <a:t>Cairo E.A.</a:t>
            </a:r>
            <a:r>
              <a:rPr lang="en-US" sz="2800" dirty="0"/>
              <a:t/>
            </a:r>
            <a:br>
              <a:rPr lang="en-US" sz="2800" dirty="0"/>
            </a:br>
            <a:endParaRPr lang="ar-EG" sz="2800" b="1" dirty="0">
              <a:solidFill>
                <a:srgbClr val="C00000"/>
              </a:solidFill>
            </a:endParaRPr>
          </a:p>
        </p:txBody>
      </p:sp>
      <p:sp>
        <p:nvSpPr>
          <p:cNvPr id="3" name="Content Placeholder 2"/>
          <p:cNvSpPr>
            <a:spLocks noGrp="1"/>
          </p:cNvSpPr>
          <p:nvPr>
            <p:ph idx="1"/>
          </p:nvPr>
        </p:nvSpPr>
        <p:spPr>
          <a:xfrm>
            <a:off x="251618" y="2484036"/>
            <a:ext cx="8485158" cy="4525963"/>
          </a:xfrm>
        </p:spPr>
        <p:txBody>
          <a:bodyPr>
            <a:normAutofit fontScale="70000" lnSpcReduction="20000"/>
          </a:bodyPr>
          <a:lstStyle/>
          <a:p>
            <a:pPr algn="l" rtl="0"/>
            <a:r>
              <a:rPr lang="en-US" b="1" dirty="0" smtClean="0">
                <a:solidFill>
                  <a:srgbClr val="C00000"/>
                </a:solidFill>
              </a:rPr>
              <a:t> </a:t>
            </a:r>
            <a:r>
              <a:rPr lang="en-US" b="1" u="sng" dirty="0">
                <a:solidFill>
                  <a:srgbClr val="C00000"/>
                </a:solidFill>
              </a:rPr>
              <a:t>School Profile</a:t>
            </a:r>
            <a:endParaRPr lang="en-US" b="1" dirty="0">
              <a:solidFill>
                <a:srgbClr val="C00000"/>
              </a:solidFill>
            </a:endParaRPr>
          </a:p>
          <a:p>
            <a:pPr algn="l" rtl="0"/>
            <a:r>
              <a:rPr lang="en-US" b="1" dirty="0" smtClean="0"/>
              <a:t>Educational </a:t>
            </a:r>
            <a:r>
              <a:rPr lang="en-US" b="1" dirty="0"/>
              <a:t>administration: west </a:t>
            </a:r>
            <a:r>
              <a:rPr lang="en-US" b="1" dirty="0" err="1"/>
              <a:t>cairo</a:t>
            </a:r>
            <a:endParaRPr lang="en-US" b="1" dirty="0"/>
          </a:p>
          <a:p>
            <a:pPr algn="l" rtl="0"/>
            <a:r>
              <a:rPr lang="en-US" b="1" dirty="0" smtClean="0"/>
              <a:t>Number </a:t>
            </a:r>
            <a:r>
              <a:rPr lang="en-US" b="1" dirty="0"/>
              <a:t>of Classes: 61</a:t>
            </a:r>
          </a:p>
          <a:p>
            <a:pPr lvl="0" algn="l" rtl="0"/>
            <a:r>
              <a:rPr lang="en-US" b="1" dirty="0"/>
              <a:t>primary grade: 31 classes</a:t>
            </a:r>
          </a:p>
          <a:p>
            <a:pPr lvl="0" algn="l" rtl="0"/>
            <a:r>
              <a:rPr lang="en-US" b="1" dirty="0"/>
              <a:t>preparatory grade: 15 classes</a:t>
            </a:r>
          </a:p>
          <a:p>
            <a:pPr lvl="0" algn="l" rtl="0"/>
            <a:r>
              <a:rPr lang="en-US" b="1" dirty="0"/>
              <a:t>Secondary grade: 15 classes</a:t>
            </a:r>
          </a:p>
          <a:p>
            <a:pPr algn="l" rtl="0"/>
            <a:r>
              <a:rPr lang="en-US" b="1" dirty="0"/>
              <a:t>Total Number of students: 2687 students</a:t>
            </a:r>
          </a:p>
          <a:p>
            <a:pPr algn="l" rtl="0"/>
            <a:r>
              <a:rPr lang="en-US" b="1" dirty="0"/>
              <a:t>  (Primary students: 1560, Preparatory: 687, and secondary :420)</a:t>
            </a:r>
          </a:p>
          <a:p>
            <a:pPr algn="l" rtl="0"/>
            <a:r>
              <a:rPr lang="en-US" b="1" dirty="0"/>
              <a:t>Average number of each class: 50 students at primary, 45 preparatory, 28 secondary.</a:t>
            </a:r>
          </a:p>
          <a:p>
            <a:pPr algn="l" rtl="0"/>
            <a:r>
              <a:rPr lang="en-US" b="1" dirty="0"/>
              <a:t>Economic&amp; Social background status of students: Low income families (11%- 25%)</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72400" y="189212"/>
            <a:ext cx="1196340" cy="898417"/>
          </a:xfrm>
          <a:prstGeom prst="rect">
            <a:avLst/>
          </a:prstGeom>
          <a:noFill/>
          <a:ln>
            <a:noFill/>
          </a:ln>
        </p:spPr>
      </p:pic>
    </p:spTree>
    <p:extLst>
      <p:ext uri="{BB962C8B-B14F-4D97-AF65-F5344CB8AC3E}">
        <p14:creationId xmlns:p14="http://schemas.microsoft.com/office/powerpoint/2010/main" xmlns="" val="1891271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176" y="908720"/>
            <a:ext cx="8229600" cy="1143000"/>
          </a:xfrm>
        </p:spPr>
        <p:txBody>
          <a:bodyPr>
            <a:noAutofit/>
          </a:bodyPr>
          <a:lstStyle/>
          <a:p>
            <a:r>
              <a:rPr lang="en-US" sz="2800" b="1" dirty="0" smtClean="0">
                <a:solidFill>
                  <a:srgbClr val="C00000"/>
                </a:solidFill>
              </a:rPr>
              <a:t>First School</a:t>
            </a:r>
            <a:br>
              <a:rPr lang="en-US" sz="2800" b="1" dirty="0" smtClean="0">
                <a:solidFill>
                  <a:srgbClr val="C00000"/>
                </a:solidFill>
              </a:rPr>
            </a:br>
            <a:r>
              <a:rPr lang="en-US" sz="2800" b="1" dirty="0" smtClean="0">
                <a:solidFill>
                  <a:srgbClr val="C00000"/>
                </a:solidFill>
              </a:rPr>
              <a:t>Zamalek Girls’ School</a:t>
            </a:r>
            <a:r>
              <a:rPr lang="en-US" sz="2800" b="1" dirty="0">
                <a:solidFill>
                  <a:srgbClr val="C00000"/>
                </a:solidFill>
              </a:rPr>
              <a:t/>
            </a:r>
            <a:br>
              <a:rPr lang="en-US" sz="2800" b="1" dirty="0">
                <a:solidFill>
                  <a:srgbClr val="C00000"/>
                </a:solidFill>
              </a:rPr>
            </a:br>
            <a:r>
              <a:rPr lang="en-US" sz="2800" b="1" dirty="0">
                <a:solidFill>
                  <a:srgbClr val="C00000"/>
                </a:solidFill>
              </a:rPr>
              <a:t>(primary, </a:t>
            </a:r>
            <a:r>
              <a:rPr lang="en-US" sz="2800" b="1" dirty="0" smtClean="0">
                <a:solidFill>
                  <a:srgbClr val="C00000"/>
                </a:solidFill>
              </a:rPr>
              <a:t>preparatory </a:t>
            </a:r>
            <a:r>
              <a:rPr lang="en-US" sz="2800" b="1" dirty="0">
                <a:solidFill>
                  <a:srgbClr val="C00000"/>
                </a:solidFill>
              </a:rPr>
              <a:t>and secondary levels)</a:t>
            </a:r>
            <a:r>
              <a:rPr lang="en-US" sz="2800" dirty="0"/>
              <a:t/>
            </a:r>
            <a:br>
              <a:rPr lang="en-US" sz="2800" dirty="0"/>
            </a:br>
            <a:endParaRPr lang="ar-EG" sz="2800" b="1" dirty="0">
              <a:solidFill>
                <a:srgbClr val="C00000"/>
              </a:solidFill>
            </a:endParaRPr>
          </a:p>
        </p:txBody>
      </p:sp>
      <p:sp>
        <p:nvSpPr>
          <p:cNvPr id="3" name="Content Placeholder 2"/>
          <p:cNvSpPr>
            <a:spLocks noGrp="1"/>
          </p:cNvSpPr>
          <p:nvPr>
            <p:ph idx="1"/>
          </p:nvPr>
        </p:nvSpPr>
        <p:spPr>
          <a:xfrm>
            <a:off x="251618" y="2051720"/>
            <a:ext cx="8485158" cy="4525963"/>
          </a:xfrm>
        </p:spPr>
        <p:txBody>
          <a:bodyPr>
            <a:noAutofit/>
          </a:bodyPr>
          <a:lstStyle/>
          <a:p>
            <a:pPr algn="l" rtl="0"/>
            <a:r>
              <a:rPr lang="en-US" sz="2000" b="1" dirty="0" smtClean="0"/>
              <a:t> </a:t>
            </a:r>
            <a:r>
              <a:rPr lang="en-US" sz="2000" b="1" u="sng" dirty="0"/>
              <a:t>School Staff Members: </a:t>
            </a:r>
            <a:endParaRPr lang="en-US" sz="2000" b="1" dirty="0"/>
          </a:p>
          <a:p>
            <a:pPr algn="l" rtl="0"/>
            <a:r>
              <a:rPr lang="en-US" sz="2000" b="1" dirty="0"/>
              <a:t>Teachers: 208</a:t>
            </a:r>
          </a:p>
          <a:p>
            <a:pPr algn="l" rtl="0"/>
            <a:r>
              <a:rPr lang="en-US" sz="2000" b="1" dirty="0"/>
              <a:t>Social workers: 6</a:t>
            </a:r>
          </a:p>
          <a:p>
            <a:pPr algn="l" rtl="0"/>
            <a:r>
              <a:rPr lang="en-US" sz="2000" b="1" dirty="0"/>
              <a:t>Administrative staff: 6</a:t>
            </a:r>
          </a:p>
          <a:p>
            <a:pPr algn="l" rtl="0"/>
            <a:r>
              <a:rPr lang="en-US" sz="2000" b="1" dirty="0"/>
              <a:t>Workers: 10</a:t>
            </a:r>
          </a:p>
          <a:p>
            <a:pPr algn="l" rtl="0"/>
            <a:r>
              <a:rPr lang="en-US" sz="2000" b="1" dirty="0"/>
              <a:t>Others: none </a:t>
            </a:r>
          </a:p>
          <a:p>
            <a:pPr algn="l" rtl="0"/>
            <a:r>
              <a:rPr lang="en-US" sz="2000" b="1" dirty="0"/>
              <a:t>Number of students with SEN (Special Educational Needs): none</a:t>
            </a:r>
          </a:p>
          <a:p>
            <a:pPr lvl="0" algn="l" rtl="0"/>
            <a:r>
              <a:rPr lang="en-US" sz="2000" b="1" dirty="0" smtClean="0"/>
              <a:t>School </a:t>
            </a:r>
            <a:r>
              <a:rPr lang="en-US" sz="2000" b="1" dirty="0"/>
              <a:t>Canteen</a:t>
            </a:r>
          </a:p>
          <a:p>
            <a:pPr lvl="0" algn="l" rtl="0"/>
            <a:r>
              <a:rPr lang="en-US" sz="2000" b="1" dirty="0"/>
              <a:t>Computers : 30 for each grade (in a really bad shape)</a:t>
            </a:r>
          </a:p>
          <a:p>
            <a:pPr marL="0" indent="0" algn="l" rtl="0">
              <a:buNone/>
            </a:pPr>
            <a:r>
              <a:rPr lang="en-US" sz="2000" b="1" dirty="0"/>
              <a:t> </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72400" y="189212"/>
            <a:ext cx="1196340" cy="898417"/>
          </a:xfrm>
          <a:prstGeom prst="rect">
            <a:avLst/>
          </a:prstGeom>
          <a:noFill/>
          <a:ln>
            <a:noFill/>
          </a:ln>
        </p:spPr>
      </p:pic>
    </p:spTree>
    <p:extLst>
      <p:ext uri="{BB962C8B-B14F-4D97-AF65-F5344CB8AC3E}">
        <p14:creationId xmlns:p14="http://schemas.microsoft.com/office/powerpoint/2010/main" xmlns="" val="21138994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ar-EG" b="1" dirty="0">
              <a:solidFill>
                <a:srgbClr val="FF0000"/>
              </a:solidFill>
            </a:endParaRPr>
          </a:p>
        </p:txBody>
      </p:sp>
      <p:pic>
        <p:nvPicPr>
          <p:cNvPr id="1026" name="Picture 2" descr="E:\Erasmus+\صور زيارة الاوروبيين\IMG-20170405-WA0006.jpg"/>
          <p:cNvPicPr>
            <a:picLocks noGrp="1" noChangeAspect="1" noChangeArrowheads="1"/>
          </p:cNvPicPr>
          <p:nvPr>
            <p:ph idx="1"/>
          </p:nvPr>
        </p:nvPicPr>
        <p:blipFill>
          <a:blip r:embed="rId2"/>
          <a:srcRect/>
          <a:stretch>
            <a:fillRect/>
          </a:stretch>
        </p:blipFill>
        <p:spPr bwMode="auto">
          <a:xfrm>
            <a:off x="461153" y="1503064"/>
            <a:ext cx="8079845" cy="47880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كلية التربية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772400" y="189212"/>
            <a:ext cx="1196340" cy="898417"/>
          </a:xfrm>
          <a:prstGeom prst="rect">
            <a:avLst/>
          </a:prstGeom>
          <a:noFill/>
          <a:ln>
            <a:noFill/>
          </a:ln>
        </p:spPr>
      </p:pic>
    </p:spTree>
    <p:extLst>
      <p:ext uri="{BB962C8B-B14F-4D97-AF65-F5344CB8AC3E}">
        <p14:creationId xmlns:p14="http://schemas.microsoft.com/office/powerpoint/2010/main" xmlns="" val="21727411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176" y="908720"/>
            <a:ext cx="8229600" cy="1143000"/>
          </a:xfrm>
        </p:spPr>
        <p:txBody>
          <a:bodyPr>
            <a:noAutofit/>
          </a:bodyPr>
          <a:lstStyle/>
          <a:p>
            <a:r>
              <a:rPr lang="en-US" sz="2800" b="1" dirty="0" smtClean="0">
                <a:solidFill>
                  <a:srgbClr val="C00000"/>
                </a:solidFill>
              </a:rPr>
              <a:t>First School</a:t>
            </a:r>
            <a:br>
              <a:rPr lang="en-US" sz="2800" b="1" dirty="0" smtClean="0">
                <a:solidFill>
                  <a:srgbClr val="C00000"/>
                </a:solidFill>
              </a:rPr>
            </a:br>
            <a:r>
              <a:rPr lang="en-US" sz="2800" b="1" dirty="0" smtClean="0">
                <a:solidFill>
                  <a:srgbClr val="C00000"/>
                </a:solidFill>
              </a:rPr>
              <a:t>Zamalek Girls’ School</a:t>
            </a:r>
            <a:r>
              <a:rPr lang="en-US" sz="2800" b="1" dirty="0">
                <a:solidFill>
                  <a:srgbClr val="C00000"/>
                </a:solidFill>
              </a:rPr>
              <a:t/>
            </a:r>
            <a:br>
              <a:rPr lang="en-US" sz="2800" b="1" dirty="0">
                <a:solidFill>
                  <a:srgbClr val="C00000"/>
                </a:solidFill>
              </a:rPr>
            </a:br>
            <a:r>
              <a:rPr lang="en-US" sz="2800" b="1" dirty="0">
                <a:solidFill>
                  <a:srgbClr val="C00000"/>
                </a:solidFill>
              </a:rPr>
              <a:t>(primary, </a:t>
            </a:r>
            <a:r>
              <a:rPr lang="en-US" sz="2800" b="1" dirty="0" smtClean="0">
                <a:solidFill>
                  <a:srgbClr val="C00000"/>
                </a:solidFill>
              </a:rPr>
              <a:t>preparatory </a:t>
            </a:r>
            <a:r>
              <a:rPr lang="en-US" sz="2800" b="1" dirty="0">
                <a:solidFill>
                  <a:srgbClr val="C00000"/>
                </a:solidFill>
              </a:rPr>
              <a:t>and secondary levels)</a:t>
            </a:r>
            <a:r>
              <a:rPr lang="en-US" sz="2800" dirty="0"/>
              <a:t/>
            </a:r>
            <a:br>
              <a:rPr lang="en-US" sz="2800" dirty="0"/>
            </a:br>
            <a:endParaRPr lang="ar-EG" sz="2800" b="1" dirty="0">
              <a:solidFill>
                <a:srgbClr val="C00000"/>
              </a:solidFill>
            </a:endParaRPr>
          </a:p>
        </p:txBody>
      </p:sp>
      <p:sp>
        <p:nvSpPr>
          <p:cNvPr id="3" name="Content Placeholder 2"/>
          <p:cNvSpPr>
            <a:spLocks noGrp="1"/>
          </p:cNvSpPr>
          <p:nvPr>
            <p:ph idx="1"/>
          </p:nvPr>
        </p:nvSpPr>
        <p:spPr>
          <a:xfrm>
            <a:off x="251618" y="1678946"/>
            <a:ext cx="8485158" cy="4525963"/>
          </a:xfrm>
        </p:spPr>
        <p:txBody>
          <a:bodyPr>
            <a:noAutofit/>
          </a:bodyPr>
          <a:lstStyle/>
          <a:p>
            <a:pPr marL="0" indent="0" algn="l" rtl="0">
              <a:buNone/>
            </a:pPr>
            <a:endParaRPr lang="en-US" sz="2000" b="1" dirty="0"/>
          </a:p>
          <a:p>
            <a:pPr algn="l" rtl="0"/>
            <a:r>
              <a:rPr lang="en-US" sz="2000" b="1" u="sng" dirty="0"/>
              <a:t>Resources</a:t>
            </a:r>
            <a:endParaRPr lang="en-US" sz="2000" b="1" dirty="0"/>
          </a:p>
          <a:p>
            <a:pPr lvl="0" algn="l" rtl="0"/>
            <a:r>
              <a:rPr lang="en-US" sz="2000" b="1" dirty="0"/>
              <a:t>Educational materials ( textbooks, … </a:t>
            </a:r>
            <a:r>
              <a:rPr lang="en-US" sz="2000" b="1" dirty="0" err="1"/>
              <a:t>etc</a:t>
            </a:r>
            <a:r>
              <a:rPr lang="en-US" sz="2000" b="1" dirty="0"/>
              <a:t>)</a:t>
            </a:r>
          </a:p>
          <a:p>
            <a:pPr lvl="0" algn="l" rtl="0"/>
            <a:r>
              <a:rPr lang="en-US" sz="2000" b="1" dirty="0"/>
              <a:t>A library</a:t>
            </a:r>
          </a:p>
          <a:p>
            <a:pPr lvl="0" algn="l" rtl="0"/>
            <a:r>
              <a:rPr lang="en-US" sz="2000" b="1" dirty="0"/>
              <a:t>Theatre</a:t>
            </a:r>
          </a:p>
          <a:p>
            <a:pPr lvl="0" algn="l" rtl="0"/>
            <a:r>
              <a:rPr lang="en-US" sz="2000" b="1" dirty="0"/>
              <a:t>Audio  educational aids.</a:t>
            </a:r>
          </a:p>
          <a:p>
            <a:pPr lvl="0" algn="l" rtl="0"/>
            <a:r>
              <a:rPr lang="en-US" sz="2000" b="1" dirty="0"/>
              <a:t>Laboratory </a:t>
            </a:r>
            <a:r>
              <a:rPr lang="en-US" sz="2000" b="1" dirty="0" err="1" smtClean="0"/>
              <a:t>equipments</a:t>
            </a:r>
            <a:endParaRPr lang="en-US" sz="2000" b="1" dirty="0"/>
          </a:p>
          <a:p>
            <a:pPr lvl="0" algn="l" rtl="0"/>
            <a:r>
              <a:rPr lang="en-US" sz="2000" b="1" dirty="0"/>
              <a:t>Teachers staff rooms</a:t>
            </a:r>
          </a:p>
          <a:p>
            <a:pPr lvl="0" algn="l" rtl="0"/>
            <a:r>
              <a:rPr lang="en-US" sz="2000" b="1" dirty="0"/>
              <a:t>School Canteen</a:t>
            </a:r>
          </a:p>
          <a:p>
            <a:pPr lvl="0" algn="l" rtl="0"/>
            <a:r>
              <a:rPr lang="en-US" sz="2000" b="1" dirty="0"/>
              <a:t>Computers : 30 for each grade (in a really bad shape)</a:t>
            </a:r>
          </a:p>
          <a:p>
            <a:pPr marL="0" indent="0" algn="l" rtl="0">
              <a:buNone/>
            </a:pPr>
            <a:r>
              <a:rPr lang="en-US" sz="2000" b="1" dirty="0"/>
              <a:t> </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72400" y="189212"/>
            <a:ext cx="1196340" cy="898417"/>
          </a:xfrm>
          <a:prstGeom prst="rect">
            <a:avLst/>
          </a:prstGeom>
          <a:noFill/>
          <a:ln>
            <a:noFill/>
          </a:ln>
        </p:spPr>
      </p:pic>
    </p:spTree>
    <p:extLst>
      <p:ext uri="{BB962C8B-B14F-4D97-AF65-F5344CB8AC3E}">
        <p14:creationId xmlns:p14="http://schemas.microsoft.com/office/powerpoint/2010/main" xmlns="" val="6731258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Needs Assessment</a:t>
            </a:r>
            <a:endParaRPr lang="ar-EG" b="1" dirty="0">
              <a:solidFill>
                <a:srgbClr val="C00000"/>
              </a:solidFill>
            </a:endParaRPr>
          </a:p>
        </p:txBody>
      </p:sp>
      <p:sp>
        <p:nvSpPr>
          <p:cNvPr id="3" name="Content Placeholder 2"/>
          <p:cNvSpPr>
            <a:spLocks noGrp="1"/>
          </p:cNvSpPr>
          <p:nvPr>
            <p:ph idx="1"/>
          </p:nvPr>
        </p:nvSpPr>
        <p:spPr/>
        <p:txBody>
          <a:bodyPr>
            <a:normAutofit lnSpcReduction="10000"/>
          </a:bodyPr>
          <a:lstStyle/>
          <a:p>
            <a:pPr algn="l">
              <a:buNone/>
            </a:pPr>
            <a:r>
              <a:rPr lang="en-US" b="1" u="sng" dirty="0" smtClean="0"/>
              <a:t>Training needs.</a:t>
            </a:r>
          </a:p>
          <a:p>
            <a:pPr algn="l">
              <a:buNone/>
            </a:pPr>
            <a:r>
              <a:rPr lang="en-US" b="1" dirty="0" smtClean="0"/>
              <a:t>- 1-Curricula</a:t>
            </a:r>
          </a:p>
          <a:p>
            <a:pPr algn="l" rtl="0"/>
            <a:r>
              <a:rPr lang="en-US" b="1" dirty="0" smtClean="0"/>
              <a:t>2-Learning and Teaching skills</a:t>
            </a:r>
          </a:p>
          <a:p>
            <a:pPr algn="l" rtl="0"/>
            <a:r>
              <a:rPr lang="en-US" b="1" dirty="0" smtClean="0"/>
              <a:t>3- Using modern educational technology</a:t>
            </a:r>
          </a:p>
          <a:p>
            <a:pPr algn="l" rtl="0"/>
            <a:r>
              <a:rPr lang="en-US" b="1" dirty="0" smtClean="0"/>
              <a:t>4- Self- improvement</a:t>
            </a:r>
          </a:p>
          <a:p>
            <a:pPr algn="l" rtl="0"/>
            <a:r>
              <a:rPr lang="en-US" b="1" dirty="0" smtClean="0"/>
              <a:t>5- Class Management</a:t>
            </a:r>
          </a:p>
          <a:p>
            <a:pPr algn="l" rtl="0"/>
            <a:r>
              <a:rPr lang="en-US" b="1" dirty="0" smtClean="0"/>
              <a:t>6- Quality Assurance.</a:t>
            </a:r>
          </a:p>
          <a:p>
            <a:pPr algn="l" rtl="0"/>
            <a:r>
              <a:rPr lang="en-US" b="1" dirty="0" smtClean="0"/>
              <a:t>7- Strategic Planning.</a:t>
            </a:r>
          </a:p>
          <a:p>
            <a:pPr algn="l" rtl="0"/>
            <a:endParaRPr lang="ar-EG"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b="1" dirty="0" smtClean="0"/>
              <a:t>Other needs according to the qualitative analysis:</a:t>
            </a:r>
            <a:r>
              <a:rPr lang="en-US" b="1" dirty="0" smtClean="0"/>
              <a:t/>
            </a:r>
            <a:br>
              <a:rPr lang="en-US" b="1" dirty="0" smtClean="0"/>
            </a:br>
            <a:endParaRPr lang="ar-EG" dirty="0"/>
          </a:p>
        </p:txBody>
      </p:sp>
      <p:sp>
        <p:nvSpPr>
          <p:cNvPr id="3" name="Content Placeholder 2"/>
          <p:cNvSpPr>
            <a:spLocks noGrp="1"/>
          </p:cNvSpPr>
          <p:nvPr>
            <p:ph idx="1"/>
          </p:nvPr>
        </p:nvSpPr>
        <p:spPr/>
        <p:txBody>
          <a:bodyPr>
            <a:normAutofit fontScale="92500" lnSpcReduction="10000"/>
          </a:bodyPr>
          <a:lstStyle/>
          <a:p>
            <a:pPr algn="l">
              <a:buNone/>
            </a:pPr>
            <a:r>
              <a:rPr lang="en-US" sz="2400" b="1" u="sng" dirty="0" smtClean="0"/>
              <a:t>Training Methods.</a:t>
            </a:r>
          </a:p>
          <a:p>
            <a:pPr algn="l">
              <a:buNone/>
            </a:pPr>
            <a:r>
              <a:rPr lang="en-US" sz="2400" b="1" dirty="0" smtClean="0"/>
              <a:t>- Most teachers prefer training inside schools and not more </a:t>
            </a:r>
            <a:endParaRPr lang="ar-EG" sz="2400" b="1" dirty="0" smtClean="0"/>
          </a:p>
          <a:p>
            <a:pPr algn="l">
              <a:buNone/>
            </a:pPr>
            <a:r>
              <a:rPr lang="en-US" sz="2400" b="1" dirty="0" smtClean="0"/>
              <a:t>than 3 days.</a:t>
            </a:r>
          </a:p>
          <a:p>
            <a:pPr algn="l">
              <a:buNone/>
            </a:pPr>
            <a:r>
              <a:rPr lang="en-US" sz="2400" b="1" dirty="0" smtClean="0"/>
              <a:t>- visits/ workshops.</a:t>
            </a:r>
          </a:p>
          <a:p>
            <a:pPr algn="l" rtl="0">
              <a:buFontTx/>
              <a:buChar char="-"/>
            </a:pPr>
            <a:r>
              <a:rPr lang="en-US" sz="2400" b="1" dirty="0" smtClean="0"/>
              <a:t>Assessment of the impact of the training sessions.</a:t>
            </a:r>
          </a:p>
          <a:p>
            <a:pPr algn="l" rtl="0">
              <a:buFontTx/>
              <a:buChar char="-"/>
            </a:pPr>
            <a:r>
              <a:rPr lang="en-US" sz="2400" b="1" dirty="0" smtClean="0"/>
              <a:t>Optional training not obligatory.</a:t>
            </a:r>
          </a:p>
          <a:p>
            <a:pPr algn="l">
              <a:buNone/>
            </a:pPr>
            <a:r>
              <a:rPr lang="en-US" sz="2400" b="1" u="sng" dirty="0" smtClean="0"/>
              <a:t>Peer communities management.</a:t>
            </a:r>
          </a:p>
          <a:p>
            <a:pPr algn="l" rtl="0"/>
            <a:r>
              <a:rPr lang="en-US" sz="2400" b="1" dirty="0" smtClean="0"/>
              <a:t>Teachers believe in the importance of peer learning.</a:t>
            </a:r>
          </a:p>
          <a:p>
            <a:pPr algn="l" rtl="0"/>
            <a:r>
              <a:rPr lang="en-US" sz="2400" b="1" dirty="0" smtClean="0"/>
              <a:t>Teachers were not satisfied with the leadership due to different reasons as the lack of human resources management skills.</a:t>
            </a:r>
          </a:p>
          <a:p>
            <a:pPr algn="l" rtl="0"/>
            <a:r>
              <a:rPr lang="en-US" sz="2400" b="1" dirty="0" smtClean="0"/>
              <a:t>They need social justice in professional decision making.</a:t>
            </a:r>
          </a:p>
          <a:p>
            <a:pPr marL="0" indent="0" algn="l" rtl="0">
              <a:buNone/>
            </a:pPr>
            <a:r>
              <a:rPr lang="en-US" b="1" dirty="0" smtClean="0"/>
              <a:t> </a:t>
            </a:r>
            <a:endParaRPr lang="ar-EG"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sp>
        <p:nvSpPr>
          <p:cNvPr id="3" name="Content Placeholder 2"/>
          <p:cNvSpPr>
            <a:spLocks noGrp="1"/>
          </p:cNvSpPr>
          <p:nvPr>
            <p:ph idx="1"/>
          </p:nvPr>
        </p:nvSpPr>
        <p:spPr/>
        <p:txBody>
          <a:bodyPr/>
          <a:lstStyle/>
          <a:p>
            <a:pPr algn="l" rtl="0"/>
            <a:r>
              <a:rPr lang="en-US" b="1" u="sng" dirty="0" smtClean="0"/>
              <a:t>Professional activities&amp; students learning:</a:t>
            </a:r>
          </a:p>
          <a:p>
            <a:pPr algn="just" rtl="0">
              <a:buNone/>
            </a:pPr>
            <a:r>
              <a:rPr lang="en-US" b="1" dirty="0" smtClean="0"/>
              <a:t>The need of regular meetings between teachers to exchange experiences, the teachers confirmed the great influence of regular and institutional meetings on students learning.</a:t>
            </a:r>
          </a:p>
          <a:p>
            <a:pPr algn="just" rtl="0"/>
            <a:endParaRPr lang="ar-EG"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176" y="908720"/>
            <a:ext cx="8229600" cy="1143000"/>
          </a:xfrm>
        </p:spPr>
        <p:txBody>
          <a:bodyPr>
            <a:noAutofit/>
          </a:bodyPr>
          <a:lstStyle/>
          <a:p>
            <a:r>
              <a:rPr lang="en-US" sz="2800" b="1" dirty="0" smtClean="0">
                <a:solidFill>
                  <a:srgbClr val="C00000"/>
                </a:solidFill>
              </a:rPr>
              <a:t>Ethnography Study</a:t>
            </a:r>
            <a:endParaRPr lang="ar-EG" sz="2800" b="1" dirty="0">
              <a:solidFill>
                <a:srgbClr val="C00000"/>
              </a:solidFill>
            </a:endParaRPr>
          </a:p>
        </p:txBody>
      </p:sp>
      <p:sp>
        <p:nvSpPr>
          <p:cNvPr id="3" name="Content Placeholder 2"/>
          <p:cNvSpPr>
            <a:spLocks noGrp="1"/>
          </p:cNvSpPr>
          <p:nvPr>
            <p:ph idx="1"/>
          </p:nvPr>
        </p:nvSpPr>
        <p:spPr>
          <a:xfrm>
            <a:off x="251618" y="2351757"/>
            <a:ext cx="8717122" cy="4525963"/>
          </a:xfrm>
        </p:spPr>
        <p:txBody>
          <a:bodyPr>
            <a:noAutofit/>
          </a:bodyPr>
          <a:lstStyle/>
          <a:p>
            <a:pPr marL="0" indent="0" algn="l" rtl="0">
              <a:buNone/>
            </a:pPr>
            <a:r>
              <a:rPr lang="en-US" sz="2400" b="1" u="sng" dirty="0" smtClean="0"/>
              <a:t>Professional Development</a:t>
            </a:r>
          </a:p>
          <a:p>
            <a:pPr algn="l" rtl="0"/>
            <a:endParaRPr lang="en-US" sz="2000" b="1" dirty="0" smtClean="0"/>
          </a:p>
          <a:p>
            <a:pPr algn="l" rtl="0"/>
            <a:r>
              <a:rPr lang="en-US" sz="2000" b="1" dirty="0" smtClean="0"/>
              <a:t>The school is interested in helping teachers become more effective via training workshops inside and outside the school. Teachers’ needs are identified and analyzed by the training unit of the school. </a:t>
            </a:r>
          </a:p>
          <a:p>
            <a:pPr algn="l" rtl="0"/>
            <a:endParaRPr lang="en-US" sz="2000" b="1" dirty="0" smtClean="0"/>
          </a:p>
          <a:p>
            <a:pPr algn="l" rtl="0">
              <a:buNone/>
            </a:pPr>
            <a:r>
              <a:rPr lang="en-US" sz="2400" b="1" u="sng" dirty="0" smtClean="0"/>
              <a:t>Peer Learning Communities:</a:t>
            </a:r>
          </a:p>
          <a:p>
            <a:pPr algn="l" rtl="0"/>
            <a:r>
              <a:rPr lang="en-US" sz="2000" b="1" dirty="0" smtClean="0"/>
              <a:t>Teachers exchange the experiences of their teaching through exchanging the materials, building trust and respect.</a:t>
            </a:r>
          </a:p>
          <a:p>
            <a:pPr algn="l" rtl="0"/>
            <a:r>
              <a:rPr lang="en-US" sz="2000" b="1" dirty="0" smtClean="0"/>
              <a:t>The burdens of work and school schedule  affect their readiness to exchange experiences.</a:t>
            </a:r>
          </a:p>
          <a:p>
            <a:pPr algn="l" rtl="0"/>
            <a:endParaRPr lang="en-US" sz="2000" b="1"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72400" y="189212"/>
            <a:ext cx="1196340" cy="898417"/>
          </a:xfrm>
          <a:prstGeom prst="rect">
            <a:avLst/>
          </a:prstGeom>
          <a:noFill/>
          <a:ln>
            <a:noFill/>
          </a:ln>
        </p:spPr>
      </p:pic>
    </p:spTree>
    <p:extLst>
      <p:ext uri="{BB962C8B-B14F-4D97-AF65-F5344CB8AC3E}">
        <p14:creationId xmlns:p14="http://schemas.microsoft.com/office/powerpoint/2010/main" xmlns="" val="21154458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6156176" cy="3501007"/>
          </a:xfrm>
          <a:prstGeom prst="rect">
            <a:avLst/>
          </a:prstGeom>
        </p:spPr>
      </p:pic>
      <p:pic>
        <p:nvPicPr>
          <p:cNvPr id="9" name="Picture 8"/>
          <p:cNvPicPr>
            <a:picLocks noChangeAspect="1"/>
          </p:cNvPicPr>
          <p:nvPr/>
        </p:nvPicPr>
        <p:blipFill>
          <a:blip r:embed="rId3"/>
          <a:stretch>
            <a:fillRect/>
          </a:stretch>
        </p:blipFill>
        <p:spPr>
          <a:xfrm>
            <a:off x="3278356" y="3501007"/>
            <a:ext cx="5991404" cy="3353522"/>
          </a:xfrm>
          <a:prstGeom prst="rect">
            <a:avLst/>
          </a:prstGeom>
        </p:spPr>
      </p:pic>
    </p:spTree>
    <p:extLst>
      <p:ext uri="{BB962C8B-B14F-4D97-AF65-F5344CB8AC3E}">
        <p14:creationId xmlns:p14="http://schemas.microsoft.com/office/powerpoint/2010/main" xmlns="" val="9842070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067945" y="3328160"/>
            <a:ext cx="5066492" cy="352984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5868144" cy="3390491"/>
          </a:xfrm>
          <a:prstGeom prst="rect">
            <a:avLst/>
          </a:prstGeom>
        </p:spPr>
      </p:pic>
    </p:spTree>
    <p:extLst>
      <p:ext uri="{BB962C8B-B14F-4D97-AF65-F5344CB8AC3E}">
        <p14:creationId xmlns:p14="http://schemas.microsoft.com/office/powerpoint/2010/main" xmlns="" val="11893577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5508104" cy="363509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789214" y="3635096"/>
            <a:ext cx="5339338" cy="3222903"/>
          </a:xfrm>
          <a:prstGeom prst="rect">
            <a:avLst/>
          </a:prstGeom>
        </p:spPr>
      </p:pic>
    </p:spTree>
    <p:extLst>
      <p:ext uri="{BB962C8B-B14F-4D97-AF65-F5344CB8AC3E}">
        <p14:creationId xmlns:p14="http://schemas.microsoft.com/office/powerpoint/2010/main" xmlns="" val="16992538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499" y="1307978"/>
            <a:ext cx="8229600" cy="1143000"/>
          </a:xfrm>
        </p:spPr>
        <p:txBody>
          <a:bodyPr>
            <a:noAutofit/>
          </a:bodyPr>
          <a:lstStyle/>
          <a:p>
            <a:r>
              <a:rPr lang="en-US" sz="2800" b="1" dirty="0" smtClean="0">
                <a:solidFill>
                  <a:srgbClr val="C00000"/>
                </a:solidFill>
              </a:rPr>
              <a:t>Second School</a:t>
            </a:r>
            <a:br>
              <a:rPr lang="en-US" sz="2800" b="1" dirty="0" smtClean="0">
                <a:solidFill>
                  <a:srgbClr val="C00000"/>
                </a:solidFill>
              </a:rPr>
            </a:br>
            <a:r>
              <a:rPr lang="en-US" sz="2800" b="1" dirty="0" smtClean="0">
                <a:solidFill>
                  <a:srgbClr val="C00000"/>
                </a:solidFill>
              </a:rPr>
              <a:t>Om </a:t>
            </a:r>
            <a:r>
              <a:rPr lang="en-US" sz="2800" b="1" dirty="0" err="1" smtClean="0">
                <a:solidFill>
                  <a:srgbClr val="C00000"/>
                </a:solidFill>
              </a:rPr>
              <a:t>Elabtal</a:t>
            </a:r>
            <a:r>
              <a:rPr lang="en-US" sz="2800" b="1" dirty="0" smtClean="0">
                <a:solidFill>
                  <a:srgbClr val="C00000"/>
                </a:solidFill>
              </a:rPr>
              <a:t> Girls’</a:t>
            </a:r>
            <a:r>
              <a:rPr lang="en-US" sz="2800" b="1" dirty="0">
                <a:solidFill>
                  <a:srgbClr val="C00000"/>
                </a:solidFill>
              </a:rPr>
              <a:t> preparatory </a:t>
            </a:r>
            <a:r>
              <a:rPr lang="en-US" sz="2800" b="1" dirty="0" smtClean="0">
                <a:solidFill>
                  <a:srgbClr val="C00000"/>
                </a:solidFill>
              </a:rPr>
              <a:t> School</a:t>
            </a:r>
            <a:r>
              <a:rPr lang="en-US" sz="2800" b="1" dirty="0">
                <a:solidFill>
                  <a:srgbClr val="C00000"/>
                </a:solidFill>
              </a:rPr>
              <a:t/>
            </a:r>
            <a:br>
              <a:rPr lang="en-US" sz="2800" b="1" dirty="0">
                <a:solidFill>
                  <a:srgbClr val="C00000"/>
                </a:solidFill>
              </a:rPr>
            </a:br>
            <a:r>
              <a:rPr lang="en-US" sz="2800" b="1" dirty="0" err="1" smtClean="0">
                <a:solidFill>
                  <a:srgbClr val="C00000"/>
                </a:solidFill>
              </a:rPr>
              <a:t>Helwan</a:t>
            </a:r>
            <a:r>
              <a:rPr lang="en-US" sz="2800" b="1" dirty="0" smtClean="0">
                <a:solidFill>
                  <a:srgbClr val="C00000"/>
                </a:solidFill>
              </a:rPr>
              <a:t> E.A.</a:t>
            </a:r>
            <a:r>
              <a:rPr lang="en-US" sz="2800" dirty="0"/>
              <a:t/>
            </a:r>
            <a:br>
              <a:rPr lang="en-US" sz="2800" dirty="0"/>
            </a:br>
            <a:endParaRPr lang="ar-EG" sz="2800" b="1" dirty="0">
              <a:solidFill>
                <a:srgbClr val="C00000"/>
              </a:solidFill>
            </a:endParaRPr>
          </a:p>
        </p:txBody>
      </p:sp>
      <p:sp>
        <p:nvSpPr>
          <p:cNvPr id="3" name="Content Placeholder 2"/>
          <p:cNvSpPr>
            <a:spLocks noGrp="1"/>
          </p:cNvSpPr>
          <p:nvPr>
            <p:ph idx="1"/>
          </p:nvPr>
        </p:nvSpPr>
        <p:spPr>
          <a:xfrm>
            <a:off x="251618" y="2671327"/>
            <a:ext cx="8485158" cy="4525963"/>
          </a:xfrm>
        </p:spPr>
        <p:txBody>
          <a:bodyPr>
            <a:normAutofit/>
          </a:bodyPr>
          <a:lstStyle/>
          <a:p>
            <a:pPr marL="0" indent="0" algn="l" rtl="0">
              <a:buNone/>
            </a:pPr>
            <a:r>
              <a:rPr lang="en-US" dirty="0" smtClean="0"/>
              <a:t> </a:t>
            </a:r>
            <a:endParaRPr lang="en-US" b="1"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72400" y="189212"/>
            <a:ext cx="1196340" cy="898417"/>
          </a:xfrm>
          <a:prstGeom prst="rect">
            <a:avLst/>
          </a:prstGeom>
          <a:noFill/>
          <a:ln>
            <a:noFill/>
          </a:ln>
        </p:spPr>
      </p:pic>
      <p:pic>
        <p:nvPicPr>
          <p:cNvPr id="6" name="Picture 5"/>
          <p:cNvPicPr>
            <a:picLocks noChangeAspect="1"/>
          </p:cNvPicPr>
          <p:nvPr/>
        </p:nvPicPr>
        <p:blipFill>
          <a:blip r:embed="rId4" cstate="print"/>
          <a:stretch>
            <a:fillRect/>
          </a:stretch>
        </p:blipFill>
        <p:spPr>
          <a:xfrm rot="5400000">
            <a:off x="-278713" y="3190381"/>
            <a:ext cx="3688093" cy="2766070"/>
          </a:xfrm>
          <a:prstGeom prst="rect">
            <a:avLst/>
          </a:prstGeom>
        </p:spPr>
      </p:pic>
      <p:pic>
        <p:nvPicPr>
          <p:cNvPr id="7" name="Picture 6"/>
          <p:cNvPicPr>
            <a:picLocks noChangeAspect="1"/>
          </p:cNvPicPr>
          <p:nvPr/>
        </p:nvPicPr>
        <p:blipFill>
          <a:blip r:embed="rId5"/>
          <a:stretch>
            <a:fillRect/>
          </a:stretch>
        </p:blipFill>
        <p:spPr>
          <a:xfrm rot="5400000">
            <a:off x="2684771" y="3184661"/>
            <a:ext cx="3744416" cy="2808312"/>
          </a:xfrm>
          <a:prstGeom prst="rect">
            <a:avLst/>
          </a:prstGeom>
        </p:spPr>
      </p:pic>
      <p:pic>
        <p:nvPicPr>
          <p:cNvPr id="8" name="Picture 7"/>
          <p:cNvPicPr>
            <a:picLocks noChangeAspect="1"/>
          </p:cNvPicPr>
          <p:nvPr/>
        </p:nvPicPr>
        <p:blipFill>
          <a:blip r:embed="rId6"/>
          <a:stretch>
            <a:fillRect/>
          </a:stretch>
        </p:blipFill>
        <p:spPr>
          <a:xfrm rot="5400000">
            <a:off x="5702982" y="3191976"/>
            <a:ext cx="3700853" cy="2775640"/>
          </a:xfrm>
          <a:prstGeom prst="rect">
            <a:avLst/>
          </a:prstGeom>
        </p:spPr>
      </p:pic>
    </p:spTree>
    <p:extLst>
      <p:ext uri="{BB962C8B-B14F-4D97-AF65-F5344CB8AC3E}">
        <p14:creationId xmlns:p14="http://schemas.microsoft.com/office/powerpoint/2010/main" xmlns="" val="10681908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499" y="1307978"/>
            <a:ext cx="8229600" cy="1143000"/>
          </a:xfrm>
        </p:spPr>
        <p:txBody>
          <a:bodyPr>
            <a:noAutofit/>
          </a:bodyPr>
          <a:lstStyle/>
          <a:p>
            <a:r>
              <a:rPr lang="en-US" sz="2800" b="1" dirty="0" smtClean="0">
                <a:solidFill>
                  <a:srgbClr val="C00000"/>
                </a:solidFill>
              </a:rPr>
              <a:t>Second School</a:t>
            </a:r>
            <a:br>
              <a:rPr lang="en-US" sz="2800" b="1" dirty="0" smtClean="0">
                <a:solidFill>
                  <a:srgbClr val="C00000"/>
                </a:solidFill>
              </a:rPr>
            </a:br>
            <a:r>
              <a:rPr lang="en-US" sz="2800" b="1" dirty="0" smtClean="0">
                <a:solidFill>
                  <a:srgbClr val="C00000"/>
                </a:solidFill>
              </a:rPr>
              <a:t>Om </a:t>
            </a:r>
            <a:r>
              <a:rPr lang="en-US" sz="2800" b="1" dirty="0" err="1" smtClean="0">
                <a:solidFill>
                  <a:srgbClr val="C00000"/>
                </a:solidFill>
              </a:rPr>
              <a:t>Elabtal</a:t>
            </a:r>
            <a:r>
              <a:rPr lang="en-US" sz="2800" b="1" dirty="0" smtClean="0">
                <a:solidFill>
                  <a:srgbClr val="C00000"/>
                </a:solidFill>
              </a:rPr>
              <a:t> Girls’</a:t>
            </a:r>
            <a:r>
              <a:rPr lang="en-US" sz="2800" b="1" dirty="0">
                <a:solidFill>
                  <a:srgbClr val="C00000"/>
                </a:solidFill>
              </a:rPr>
              <a:t> preparatory </a:t>
            </a:r>
            <a:r>
              <a:rPr lang="en-US" sz="2800" b="1" dirty="0" smtClean="0">
                <a:solidFill>
                  <a:srgbClr val="C00000"/>
                </a:solidFill>
              </a:rPr>
              <a:t> School</a:t>
            </a:r>
            <a:r>
              <a:rPr lang="en-US" sz="2800" b="1" dirty="0">
                <a:solidFill>
                  <a:srgbClr val="C00000"/>
                </a:solidFill>
              </a:rPr>
              <a:t/>
            </a:r>
            <a:br>
              <a:rPr lang="en-US" sz="2800" b="1" dirty="0">
                <a:solidFill>
                  <a:srgbClr val="C00000"/>
                </a:solidFill>
              </a:rPr>
            </a:br>
            <a:r>
              <a:rPr lang="en-US" sz="2800" b="1" dirty="0" err="1" smtClean="0">
                <a:solidFill>
                  <a:srgbClr val="C00000"/>
                </a:solidFill>
              </a:rPr>
              <a:t>Helwan</a:t>
            </a:r>
            <a:r>
              <a:rPr lang="en-US" sz="2800" b="1" dirty="0" smtClean="0">
                <a:solidFill>
                  <a:srgbClr val="C00000"/>
                </a:solidFill>
              </a:rPr>
              <a:t> E.A.</a:t>
            </a:r>
            <a:r>
              <a:rPr lang="en-US" sz="2800" dirty="0"/>
              <a:t/>
            </a:r>
            <a:br>
              <a:rPr lang="en-US" sz="2800" dirty="0"/>
            </a:br>
            <a:endParaRPr lang="ar-EG" sz="2800" b="1" dirty="0">
              <a:solidFill>
                <a:srgbClr val="C00000"/>
              </a:solidFill>
            </a:endParaRPr>
          </a:p>
        </p:txBody>
      </p:sp>
      <p:sp>
        <p:nvSpPr>
          <p:cNvPr id="3" name="Content Placeholder 2"/>
          <p:cNvSpPr>
            <a:spLocks noGrp="1"/>
          </p:cNvSpPr>
          <p:nvPr>
            <p:ph idx="1"/>
          </p:nvPr>
        </p:nvSpPr>
        <p:spPr>
          <a:xfrm>
            <a:off x="251618" y="2671327"/>
            <a:ext cx="8485158" cy="4525963"/>
          </a:xfrm>
        </p:spPr>
        <p:txBody>
          <a:bodyPr>
            <a:normAutofit/>
          </a:bodyPr>
          <a:lstStyle/>
          <a:p>
            <a:pPr marL="0" indent="0" algn="l" rtl="0">
              <a:buNone/>
            </a:pPr>
            <a:r>
              <a:rPr lang="en-US" dirty="0" smtClean="0"/>
              <a:t> </a:t>
            </a:r>
            <a:endParaRPr lang="en-US" b="1"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72400" y="189212"/>
            <a:ext cx="1196340" cy="898417"/>
          </a:xfrm>
          <a:prstGeom prst="rect">
            <a:avLst/>
          </a:prstGeom>
          <a:noFill/>
          <a:ln>
            <a:noFill/>
          </a:ln>
        </p:spPr>
      </p:pic>
      <p:pic>
        <p:nvPicPr>
          <p:cNvPr id="9" name="Picture 8"/>
          <p:cNvPicPr>
            <a:picLocks noChangeAspect="1"/>
          </p:cNvPicPr>
          <p:nvPr/>
        </p:nvPicPr>
        <p:blipFill>
          <a:blip r:embed="rId4" cstate="print"/>
          <a:stretch>
            <a:fillRect/>
          </a:stretch>
        </p:blipFill>
        <p:spPr>
          <a:xfrm>
            <a:off x="511499" y="2578509"/>
            <a:ext cx="2265968" cy="4034936"/>
          </a:xfrm>
          <a:prstGeom prst="rect">
            <a:avLst/>
          </a:prstGeom>
        </p:spPr>
      </p:pic>
      <p:pic>
        <p:nvPicPr>
          <p:cNvPr id="10" name="Picture 9"/>
          <p:cNvPicPr>
            <a:picLocks noChangeAspect="1"/>
          </p:cNvPicPr>
          <p:nvPr/>
        </p:nvPicPr>
        <p:blipFill>
          <a:blip r:embed="rId5" cstate="print"/>
          <a:stretch>
            <a:fillRect/>
          </a:stretch>
        </p:blipFill>
        <p:spPr>
          <a:xfrm>
            <a:off x="3418614" y="2578509"/>
            <a:ext cx="2240431" cy="4081345"/>
          </a:xfrm>
          <a:prstGeom prst="rect">
            <a:avLst/>
          </a:prstGeom>
        </p:spPr>
      </p:pic>
      <p:pic>
        <p:nvPicPr>
          <p:cNvPr id="11" name="Picture 10"/>
          <p:cNvPicPr>
            <a:picLocks noChangeAspect="1"/>
          </p:cNvPicPr>
          <p:nvPr/>
        </p:nvPicPr>
        <p:blipFill>
          <a:blip r:embed="rId6" cstate="print"/>
          <a:stretch>
            <a:fillRect/>
          </a:stretch>
        </p:blipFill>
        <p:spPr>
          <a:xfrm flipH="1">
            <a:off x="6300192" y="2578509"/>
            <a:ext cx="2292568" cy="4081345"/>
          </a:xfrm>
          <a:prstGeom prst="rect">
            <a:avLst/>
          </a:prstGeom>
        </p:spPr>
      </p:pic>
    </p:spTree>
    <p:extLst>
      <p:ext uri="{BB962C8B-B14F-4D97-AF65-F5344CB8AC3E}">
        <p14:creationId xmlns:p14="http://schemas.microsoft.com/office/powerpoint/2010/main" xmlns="" val="17921871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618433"/>
            <a:ext cx="8229600" cy="1939916"/>
          </a:xfrm>
        </p:spPr>
        <p:txBody>
          <a:bodyPr>
            <a:normAutofit/>
          </a:bodyPr>
          <a:lstStyle/>
          <a:p>
            <a:r>
              <a:rPr lang="en-US" sz="4800" b="1" dirty="0">
                <a:solidFill>
                  <a:srgbClr val="C00000"/>
                </a:solidFill>
              </a:rPr>
              <a:t>Progress on Needs Assessment</a:t>
            </a:r>
            <a:r>
              <a:rPr lang="ar-EG" sz="4800" b="1" dirty="0">
                <a:solidFill>
                  <a:srgbClr val="C00000"/>
                </a:solidFill>
              </a:rPr>
              <a:t/>
            </a:r>
            <a:br>
              <a:rPr lang="ar-EG" sz="4800" b="1" dirty="0">
                <a:solidFill>
                  <a:srgbClr val="C00000"/>
                </a:solidFill>
              </a:rPr>
            </a:br>
            <a:endParaRPr lang="ar-EG" sz="4800" dirty="0">
              <a:solidFill>
                <a:srgbClr val="C00000"/>
              </a:solidFill>
            </a:endParaRPr>
          </a:p>
        </p:txBody>
      </p:sp>
      <p:pic>
        <p:nvPicPr>
          <p:cNvPr id="4" name="Picture 3" descr="slider_img_05.jpg"/>
          <p:cNvPicPr>
            <a:picLocks noChangeAspect="1"/>
          </p:cNvPicPr>
          <p:nvPr/>
        </p:nvPicPr>
        <p:blipFill>
          <a:blip r:embed="rId2"/>
          <a:stretch>
            <a:fillRect/>
          </a:stretch>
        </p:blipFill>
        <p:spPr>
          <a:xfrm>
            <a:off x="1619672" y="3068960"/>
            <a:ext cx="5652120" cy="2658263"/>
          </a:xfrm>
          <a:prstGeom prst="rect">
            <a:avLst/>
          </a:prstGeom>
        </p:spPr>
      </p:pic>
      <p:pic>
        <p:nvPicPr>
          <p:cNvPr id="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كلية التربية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772400" y="189212"/>
            <a:ext cx="1196340" cy="898417"/>
          </a:xfrm>
          <a:prstGeom prst="rect">
            <a:avLst/>
          </a:prstGeom>
          <a:noFill/>
          <a:ln>
            <a:no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618" y="2552110"/>
            <a:ext cx="8485158" cy="4525963"/>
          </a:xfrm>
        </p:spPr>
        <p:txBody>
          <a:bodyPr>
            <a:normAutofit fontScale="77500" lnSpcReduction="20000"/>
          </a:bodyPr>
          <a:lstStyle/>
          <a:p>
            <a:pPr algn="l" rtl="0"/>
            <a:r>
              <a:rPr lang="en-US" dirty="0" smtClean="0"/>
              <a:t> </a:t>
            </a:r>
            <a:r>
              <a:rPr lang="en-US" b="1" u="sng" dirty="0">
                <a:solidFill>
                  <a:srgbClr val="C00000"/>
                </a:solidFill>
              </a:rPr>
              <a:t>School Profile</a:t>
            </a:r>
            <a:endParaRPr lang="en-US" dirty="0">
              <a:solidFill>
                <a:srgbClr val="C00000"/>
              </a:solidFill>
            </a:endParaRPr>
          </a:p>
          <a:p>
            <a:pPr algn="l" rtl="0"/>
            <a:r>
              <a:rPr lang="en-US" b="1" dirty="0" smtClean="0"/>
              <a:t>Educational </a:t>
            </a:r>
            <a:r>
              <a:rPr lang="en-US" b="1" dirty="0" err="1" smtClean="0"/>
              <a:t>Stages:</a:t>
            </a:r>
            <a:r>
              <a:rPr lang="en-US" dirty="0" err="1" smtClean="0"/>
              <a:t>Preparatory</a:t>
            </a:r>
            <a:r>
              <a:rPr lang="en-US" dirty="0" smtClean="0"/>
              <a:t> Stage Students</a:t>
            </a:r>
          </a:p>
          <a:p>
            <a:pPr algn="l" rtl="0"/>
            <a:r>
              <a:rPr lang="en-US" b="1" dirty="0" smtClean="0"/>
              <a:t>Number of students: ( Male/ Female):</a:t>
            </a:r>
            <a:r>
              <a:rPr lang="en-US" dirty="0" smtClean="0"/>
              <a:t>950 student  - female</a:t>
            </a:r>
          </a:p>
          <a:p>
            <a:pPr algn="l" rtl="0"/>
            <a:r>
              <a:rPr lang="en-US" b="1" dirty="0" smtClean="0"/>
              <a:t>Number of teachers: ( Male/ Female):</a:t>
            </a:r>
            <a:r>
              <a:rPr lang="en-US" dirty="0" smtClean="0"/>
              <a:t>40 teacher</a:t>
            </a:r>
          </a:p>
          <a:p>
            <a:pPr algn="l" rtl="0"/>
            <a:r>
              <a:rPr lang="en-US" b="1" dirty="0" smtClean="0"/>
              <a:t>Social background of </a:t>
            </a:r>
            <a:r>
              <a:rPr lang="en-US" b="1" dirty="0" err="1" smtClean="0"/>
              <a:t>students:</a:t>
            </a:r>
            <a:r>
              <a:rPr lang="en-US" dirty="0" err="1" smtClean="0"/>
              <a:t>More</a:t>
            </a:r>
            <a:r>
              <a:rPr lang="en-US" dirty="0" smtClean="0"/>
              <a:t> than 50% of low-income families / From 26% to 50% of middle-income families / From 11% to 25% of high-income families</a:t>
            </a:r>
          </a:p>
          <a:p>
            <a:pPr algn="l" rtl="0"/>
            <a:r>
              <a:rPr lang="en-US" b="1" dirty="0" smtClean="0"/>
              <a:t>Number of employees:</a:t>
            </a:r>
            <a:endParaRPr lang="en-US" dirty="0" smtClean="0"/>
          </a:p>
          <a:p>
            <a:pPr lvl="0" algn="l" rtl="0"/>
            <a:r>
              <a:rPr lang="en-US" b="1" dirty="0" smtClean="0"/>
              <a:t>Teachers:             </a:t>
            </a:r>
            <a:r>
              <a:rPr lang="en-US" dirty="0" smtClean="0"/>
              <a:t>40</a:t>
            </a:r>
          </a:p>
          <a:p>
            <a:pPr lvl="0" algn="l" rtl="0"/>
            <a:r>
              <a:rPr lang="en-US" b="1" dirty="0" smtClean="0"/>
              <a:t>Specialists:            </a:t>
            </a:r>
            <a:r>
              <a:rPr lang="en-US" dirty="0" smtClean="0"/>
              <a:t>8</a:t>
            </a:r>
          </a:p>
          <a:p>
            <a:pPr lvl="0" algn="l" rtl="0"/>
            <a:r>
              <a:rPr lang="en-US" b="1" dirty="0" smtClean="0"/>
              <a:t>Administrators:    </a:t>
            </a:r>
            <a:r>
              <a:rPr lang="en-US" dirty="0" smtClean="0"/>
              <a:t>9</a:t>
            </a:r>
          </a:p>
          <a:p>
            <a:pPr lvl="0" algn="l" rtl="0"/>
            <a:r>
              <a:rPr lang="en-US" b="1" dirty="0" smtClean="0"/>
              <a:t>Workers:                </a:t>
            </a:r>
            <a:r>
              <a:rPr lang="en-US" dirty="0" smtClean="0"/>
              <a:t>3</a:t>
            </a:r>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72400" y="189212"/>
            <a:ext cx="1196340" cy="898417"/>
          </a:xfrm>
          <a:prstGeom prst="rect">
            <a:avLst/>
          </a:prstGeom>
          <a:noFill/>
          <a:ln>
            <a:noFill/>
          </a:ln>
        </p:spPr>
      </p:pic>
    </p:spTree>
    <p:extLst>
      <p:ext uri="{BB962C8B-B14F-4D97-AF65-F5344CB8AC3E}">
        <p14:creationId xmlns:p14="http://schemas.microsoft.com/office/powerpoint/2010/main" xmlns="" val="22880037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Needs Assessment</a:t>
            </a:r>
            <a:endParaRPr lang="ar-EG" b="1" dirty="0">
              <a:solidFill>
                <a:srgbClr val="C00000"/>
              </a:solidFill>
            </a:endParaRPr>
          </a:p>
        </p:txBody>
      </p:sp>
      <p:sp>
        <p:nvSpPr>
          <p:cNvPr id="3" name="Content Placeholder 2"/>
          <p:cNvSpPr>
            <a:spLocks noGrp="1"/>
          </p:cNvSpPr>
          <p:nvPr>
            <p:ph idx="1"/>
          </p:nvPr>
        </p:nvSpPr>
        <p:spPr/>
        <p:txBody>
          <a:bodyPr>
            <a:normAutofit fontScale="55000" lnSpcReduction="20000"/>
          </a:bodyPr>
          <a:lstStyle/>
          <a:p>
            <a:pPr algn="l">
              <a:buNone/>
            </a:pPr>
            <a:r>
              <a:rPr lang="en-US" b="1" dirty="0" smtClean="0"/>
              <a:t>Training needs.</a:t>
            </a:r>
          </a:p>
          <a:p>
            <a:pPr algn="l">
              <a:buNone/>
            </a:pPr>
            <a:r>
              <a:rPr lang="en-US" dirty="0" smtClean="0"/>
              <a:t>Students` behavior management.</a:t>
            </a:r>
          </a:p>
          <a:p>
            <a:pPr algn="l">
              <a:buNone/>
            </a:pPr>
            <a:endParaRPr lang="en-US" b="1" dirty="0" smtClean="0"/>
          </a:p>
          <a:p>
            <a:pPr algn="l">
              <a:buNone/>
            </a:pPr>
            <a:r>
              <a:rPr lang="en-US" b="1" dirty="0" smtClean="0"/>
              <a:t>- Training Methods.</a:t>
            </a:r>
          </a:p>
          <a:p>
            <a:pPr algn="l">
              <a:buNone/>
            </a:pPr>
            <a:r>
              <a:rPr lang="en-US" dirty="0" smtClean="0"/>
              <a:t>They need applicable training material not only theoretical.</a:t>
            </a:r>
          </a:p>
          <a:p>
            <a:pPr algn="l">
              <a:buNone/>
            </a:pPr>
            <a:endParaRPr lang="en-US" b="1" dirty="0" smtClean="0"/>
          </a:p>
          <a:p>
            <a:pPr algn="l">
              <a:buNone/>
            </a:pPr>
            <a:r>
              <a:rPr lang="en-US" b="1" dirty="0" smtClean="0"/>
              <a:t>- Peer communities management.</a:t>
            </a:r>
          </a:p>
          <a:p>
            <a:pPr algn="l">
              <a:buNone/>
            </a:pPr>
            <a:r>
              <a:rPr lang="en-US" dirty="0" smtClean="0"/>
              <a:t>They need to be involved in decision making.</a:t>
            </a:r>
          </a:p>
          <a:p>
            <a:pPr algn="l">
              <a:buNone/>
            </a:pPr>
            <a:endParaRPr lang="en-US" b="1" dirty="0" smtClean="0"/>
          </a:p>
          <a:p>
            <a:pPr algn="l">
              <a:buNone/>
            </a:pPr>
            <a:r>
              <a:rPr lang="en-US" b="1" dirty="0" smtClean="0"/>
              <a:t>- Resources and equipments.</a:t>
            </a:r>
          </a:p>
          <a:p>
            <a:pPr algn="l">
              <a:buNone/>
            </a:pPr>
            <a:r>
              <a:rPr lang="en-US" dirty="0" smtClean="0"/>
              <a:t>They prefer E- communication and online meetings between teachers.</a:t>
            </a:r>
          </a:p>
          <a:p>
            <a:pPr algn="l">
              <a:buNone/>
            </a:pPr>
            <a:endParaRPr lang="en-US" b="1" dirty="0" smtClean="0"/>
          </a:p>
          <a:p>
            <a:pPr algn="l">
              <a:buNone/>
            </a:pPr>
            <a:r>
              <a:rPr lang="en-US" b="1" dirty="0" smtClean="0"/>
              <a:t>- Professional activities&amp; students learning.</a:t>
            </a:r>
            <a:endParaRPr lang="en-US" dirty="0" smtClean="0"/>
          </a:p>
          <a:p>
            <a:pPr algn="l" rtl="0"/>
            <a:r>
              <a:rPr lang="en-US" dirty="0" smtClean="0"/>
              <a:t>Teachers prefer joint training between different schools to exchange experiences.</a:t>
            </a:r>
            <a:endParaRPr lang="ar-EG"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Ethnography Study</a:t>
            </a:r>
            <a:endParaRPr lang="ar-EG" b="1" dirty="0">
              <a:solidFill>
                <a:srgbClr val="C00000"/>
              </a:solidFill>
            </a:endParaRPr>
          </a:p>
        </p:txBody>
      </p:sp>
      <p:sp>
        <p:nvSpPr>
          <p:cNvPr id="3" name="Content Placeholder 2"/>
          <p:cNvSpPr>
            <a:spLocks noGrp="1"/>
          </p:cNvSpPr>
          <p:nvPr>
            <p:ph idx="1"/>
          </p:nvPr>
        </p:nvSpPr>
        <p:spPr/>
        <p:txBody>
          <a:bodyPr/>
          <a:lstStyle/>
          <a:p>
            <a:pPr algn="l" rtl="0"/>
            <a:r>
              <a:rPr lang="en-US" dirty="0" smtClean="0"/>
              <a:t>The teachers are ready to develop PLCs that they share the teaching materials </a:t>
            </a:r>
          </a:p>
          <a:p>
            <a:pPr algn="l" rtl="0"/>
            <a:r>
              <a:rPr lang="en-US" dirty="0" smtClean="0"/>
              <a:t>The school provide teachers with all facilities to develop their performance.</a:t>
            </a:r>
          </a:p>
          <a:p>
            <a:pPr algn="l" rtl="0"/>
            <a:r>
              <a:rPr lang="en-US" dirty="0" smtClean="0"/>
              <a:t>Teachers used to exchange the teaching materials which helped in developing their teaching methods.</a:t>
            </a:r>
          </a:p>
          <a:p>
            <a:pPr algn="l" rtl="0"/>
            <a:endParaRPr lang="ar-EG"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Quality Assurance Unit</a:t>
            </a:r>
            <a:endParaRPr lang="ar-EG" b="1" dirty="0">
              <a:solidFill>
                <a:srgbClr val="C00000"/>
              </a:solidFill>
            </a:endParaRPr>
          </a:p>
        </p:txBody>
      </p:sp>
      <p:sp>
        <p:nvSpPr>
          <p:cNvPr id="3" name="Content Placeholder 2"/>
          <p:cNvSpPr>
            <a:spLocks noGrp="1"/>
          </p:cNvSpPr>
          <p:nvPr>
            <p:ph idx="1"/>
          </p:nvPr>
        </p:nvSpPr>
        <p:spPr/>
        <p:txBody>
          <a:bodyPr>
            <a:normAutofit fontScale="85000" lnSpcReduction="20000"/>
          </a:bodyPr>
          <a:lstStyle/>
          <a:p>
            <a:pPr algn="l" rtl="0"/>
            <a:r>
              <a:rPr lang="en-US" dirty="0" smtClean="0"/>
              <a:t>The quality assurance unit is not activated</a:t>
            </a:r>
          </a:p>
          <a:p>
            <a:pPr algn="l" rtl="0"/>
            <a:r>
              <a:rPr lang="en-US" dirty="0" smtClean="0"/>
              <a:t>According to discussions with those responsible for QAU, HU Suggested collaborating with QA team to introduce some sessions for  teachers to help them to improve their knowledge, skills and attitudes  and how to implement that in teaching.</a:t>
            </a:r>
          </a:p>
          <a:p>
            <a:pPr algn="l" rtl="0"/>
            <a:r>
              <a:rPr lang="en-US" dirty="0" smtClean="0"/>
              <a:t> CPD can be held weekly or monthly , one meeting with the teachers. </a:t>
            </a:r>
          </a:p>
          <a:p>
            <a:pPr algn="l" rtl="0"/>
            <a:r>
              <a:rPr lang="en-US" dirty="0" smtClean="0"/>
              <a:t>The focus of the meetings should  aim at  increasing  their background about the Quality and how to reflect that in the Classroom.</a:t>
            </a:r>
            <a:br>
              <a:rPr lang="en-US" dirty="0" smtClean="0"/>
            </a:br>
            <a:endParaRPr lang="ar-EG"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8690" y="2365573"/>
            <a:ext cx="8485158" cy="4525963"/>
          </a:xfrm>
        </p:spPr>
        <p:txBody>
          <a:bodyPr>
            <a:normAutofit fontScale="77500" lnSpcReduction="20000"/>
          </a:bodyPr>
          <a:lstStyle/>
          <a:p>
            <a:pPr algn="l" rtl="0"/>
            <a:r>
              <a:rPr lang="en-US" dirty="0" smtClean="0">
                <a:solidFill>
                  <a:srgbClr val="C00000"/>
                </a:solidFill>
              </a:rPr>
              <a:t> </a:t>
            </a:r>
            <a:r>
              <a:rPr lang="en-US" b="1" u="sng" dirty="0">
                <a:solidFill>
                  <a:srgbClr val="C00000"/>
                </a:solidFill>
              </a:rPr>
              <a:t>School Profile</a:t>
            </a:r>
            <a:endParaRPr lang="en-US" dirty="0">
              <a:solidFill>
                <a:srgbClr val="C00000"/>
              </a:solidFill>
            </a:endParaRPr>
          </a:p>
          <a:p>
            <a:pPr algn="l" rtl="0"/>
            <a:r>
              <a:rPr lang="en-US" b="1" dirty="0" smtClean="0"/>
              <a:t>Average </a:t>
            </a:r>
            <a:r>
              <a:rPr lang="en-US" b="1" dirty="0"/>
              <a:t>number of each class: 50 students</a:t>
            </a:r>
            <a:endParaRPr lang="en-US" dirty="0"/>
          </a:p>
          <a:p>
            <a:pPr algn="l" rtl="0"/>
            <a:r>
              <a:rPr lang="en-US" b="1" dirty="0"/>
              <a:t>Economic&amp; Social background status of students: Low income families (11%- 25%)</a:t>
            </a:r>
            <a:endParaRPr lang="en-US" dirty="0"/>
          </a:p>
          <a:p>
            <a:pPr algn="l" rtl="0"/>
            <a:r>
              <a:rPr lang="en-US" b="1" dirty="0"/>
              <a:t>School Staff Members: </a:t>
            </a:r>
            <a:endParaRPr lang="en-US" dirty="0"/>
          </a:p>
          <a:p>
            <a:pPr algn="l" rtl="0"/>
            <a:r>
              <a:rPr lang="en-US" b="1" dirty="0"/>
              <a:t>Teachers: 55</a:t>
            </a:r>
            <a:endParaRPr lang="en-US" dirty="0"/>
          </a:p>
          <a:p>
            <a:pPr algn="l" rtl="0"/>
            <a:r>
              <a:rPr lang="en-US" b="1" dirty="0"/>
              <a:t>Social workers: 2</a:t>
            </a:r>
            <a:endParaRPr lang="en-US" dirty="0"/>
          </a:p>
          <a:p>
            <a:pPr algn="l" rtl="0"/>
            <a:r>
              <a:rPr lang="en-US" b="1" dirty="0"/>
              <a:t>Administrative staff: 5</a:t>
            </a:r>
            <a:endParaRPr lang="en-US" dirty="0"/>
          </a:p>
          <a:p>
            <a:pPr algn="l" rtl="0"/>
            <a:r>
              <a:rPr lang="en-US" b="1" dirty="0"/>
              <a:t>Workers: 5</a:t>
            </a:r>
            <a:endParaRPr lang="en-US" dirty="0"/>
          </a:p>
          <a:p>
            <a:pPr algn="l" rtl="0"/>
            <a:r>
              <a:rPr lang="en-US" b="1" dirty="0"/>
              <a:t>Others: </a:t>
            </a:r>
            <a:r>
              <a:rPr lang="ar-EG" b="1" dirty="0"/>
              <a:t>3</a:t>
            </a:r>
            <a:endParaRPr lang="en-US" dirty="0"/>
          </a:p>
          <a:p>
            <a:pPr algn="l" rtl="0"/>
            <a:r>
              <a:rPr lang="en-US" b="1" dirty="0"/>
              <a:t>Number of students with SEN (Special Educational Needs): 2</a:t>
            </a:r>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72400" y="189212"/>
            <a:ext cx="1196340" cy="898417"/>
          </a:xfrm>
          <a:prstGeom prst="rect">
            <a:avLst/>
          </a:prstGeom>
          <a:noFill/>
          <a:ln>
            <a:noFill/>
          </a:ln>
        </p:spPr>
      </p:pic>
      <p:pic>
        <p:nvPicPr>
          <p:cNvPr id="7" name="Picture 6"/>
          <p:cNvPicPr>
            <a:picLocks noChangeAspect="1"/>
          </p:cNvPicPr>
          <p:nvPr/>
        </p:nvPicPr>
        <p:blipFill>
          <a:blip r:embed="rId4"/>
          <a:stretch>
            <a:fillRect/>
          </a:stretch>
        </p:blipFill>
        <p:spPr>
          <a:xfrm>
            <a:off x="506463" y="962827"/>
            <a:ext cx="8230313" cy="1603387"/>
          </a:xfrm>
          <a:prstGeom prst="rect">
            <a:avLst/>
          </a:prstGeom>
        </p:spPr>
      </p:pic>
    </p:spTree>
    <p:extLst>
      <p:ext uri="{BB962C8B-B14F-4D97-AF65-F5344CB8AC3E}">
        <p14:creationId xmlns:p14="http://schemas.microsoft.com/office/powerpoint/2010/main" xmlns="" val="26232127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8690" y="2365573"/>
            <a:ext cx="8485158" cy="4525963"/>
          </a:xfrm>
        </p:spPr>
        <p:txBody>
          <a:bodyPr>
            <a:normAutofit/>
          </a:bodyPr>
          <a:lstStyle/>
          <a:p>
            <a:pPr algn="l" rtl="0"/>
            <a:r>
              <a:rPr lang="en-US" b="1" dirty="0" smtClean="0"/>
              <a:t>Resources</a:t>
            </a:r>
            <a:endParaRPr lang="en-US" dirty="0"/>
          </a:p>
          <a:p>
            <a:pPr algn="l" rtl="0"/>
            <a:r>
              <a:rPr lang="en-US" b="1" dirty="0"/>
              <a:t>1-Educational materials ( textbooks, … </a:t>
            </a:r>
            <a:r>
              <a:rPr lang="en-US" b="1" dirty="0" err="1"/>
              <a:t>etc</a:t>
            </a:r>
            <a:r>
              <a:rPr lang="en-US" b="1" dirty="0"/>
              <a:t>)</a:t>
            </a:r>
            <a:endParaRPr lang="en-US" dirty="0"/>
          </a:p>
          <a:p>
            <a:pPr algn="l" rtl="0"/>
            <a:r>
              <a:rPr lang="en-US" b="1" dirty="0"/>
              <a:t>2-A library</a:t>
            </a:r>
            <a:endParaRPr lang="en-US" dirty="0"/>
          </a:p>
          <a:p>
            <a:pPr algn="l" rtl="0"/>
            <a:r>
              <a:rPr lang="en-US" b="1" dirty="0"/>
              <a:t>3- Audio/ Visual educational aids.</a:t>
            </a:r>
            <a:endParaRPr lang="en-US" dirty="0"/>
          </a:p>
          <a:p>
            <a:pPr algn="l" rtl="0"/>
            <a:r>
              <a:rPr lang="en-US" b="1" dirty="0"/>
              <a:t>4- Laboratory </a:t>
            </a:r>
            <a:r>
              <a:rPr lang="en-US" b="1" dirty="0" err="1"/>
              <a:t>equipments</a:t>
            </a:r>
            <a:endParaRPr lang="en-US" dirty="0"/>
          </a:p>
          <a:p>
            <a:pPr algn="l" rtl="0"/>
            <a:r>
              <a:rPr lang="en-US" b="1" dirty="0"/>
              <a:t>5- Teachers staff </a:t>
            </a:r>
            <a:r>
              <a:rPr lang="en-US" b="1" dirty="0" smtClean="0"/>
              <a:t>rooms</a:t>
            </a:r>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72400" y="189212"/>
            <a:ext cx="1196340" cy="898417"/>
          </a:xfrm>
          <a:prstGeom prst="rect">
            <a:avLst/>
          </a:prstGeom>
          <a:noFill/>
          <a:ln>
            <a:noFill/>
          </a:ln>
        </p:spPr>
      </p:pic>
    </p:spTree>
    <p:extLst>
      <p:ext uri="{BB962C8B-B14F-4D97-AF65-F5344CB8AC3E}">
        <p14:creationId xmlns:p14="http://schemas.microsoft.com/office/powerpoint/2010/main" xmlns="" val="31957617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Needs Assessment</a:t>
            </a:r>
            <a:endParaRPr lang="ar-EG" b="1" dirty="0">
              <a:solidFill>
                <a:srgbClr val="C00000"/>
              </a:solidFill>
            </a:endParaRPr>
          </a:p>
        </p:txBody>
      </p:sp>
      <p:sp>
        <p:nvSpPr>
          <p:cNvPr id="3" name="Content Placeholder 2"/>
          <p:cNvSpPr>
            <a:spLocks noGrp="1"/>
          </p:cNvSpPr>
          <p:nvPr>
            <p:ph idx="1"/>
          </p:nvPr>
        </p:nvSpPr>
        <p:spPr/>
        <p:txBody>
          <a:bodyPr>
            <a:normAutofit/>
          </a:bodyPr>
          <a:lstStyle/>
          <a:p>
            <a:pPr algn="l">
              <a:buNone/>
            </a:pPr>
            <a:r>
              <a:rPr lang="en-US" b="1" dirty="0" smtClean="0"/>
              <a:t>Training needs.</a:t>
            </a:r>
          </a:p>
          <a:p>
            <a:pPr algn="l">
              <a:buNone/>
            </a:pPr>
            <a:r>
              <a:rPr lang="en-US" b="1" dirty="0" smtClean="0"/>
              <a:t>- 1-Conflict Management</a:t>
            </a:r>
            <a:endParaRPr lang="en-US" dirty="0" smtClean="0"/>
          </a:p>
          <a:p>
            <a:pPr algn="l" rtl="0"/>
            <a:r>
              <a:rPr lang="en-US" b="1" dirty="0" smtClean="0"/>
              <a:t>2-Learning and Teaching skills</a:t>
            </a:r>
            <a:endParaRPr lang="en-US" dirty="0" smtClean="0"/>
          </a:p>
          <a:p>
            <a:pPr algn="l" rtl="0"/>
            <a:r>
              <a:rPr lang="en-US" b="1" dirty="0" smtClean="0"/>
              <a:t>3- Using modern educational technology</a:t>
            </a:r>
            <a:endParaRPr lang="en-US" dirty="0" smtClean="0"/>
          </a:p>
          <a:p>
            <a:pPr algn="l" rtl="0"/>
            <a:r>
              <a:rPr lang="en-US" b="1" dirty="0" smtClean="0"/>
              <a:t>4- Modern Learning Theories</a:t>
            </a:r>
            <a:endParaRPr lang="en-US" dirty="0" smtClean="0"/>
          </a:p>
          <a:p>
            <a:pPr algn="l" rtl="0"/>
            <a:r>
              <a:rPr lang="en-US" b="1" dirty="0" smtClean="0"/>
              <a:t>5- Self- improvement</a:t>
            </a:r>
            <a:endParaRPr lang="en-US" dirty="0" smtClean="0"/>
          </a:p>
          <a:p>
            <a:endParaRPr lang="ar-EG"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sp>
        <p:nvSpPr>
          <p:cNvPr id="3" name="Content Placeholder 2"/>
          <p:cNvSpPr>
            <a:spLocks noGrp="1"/>
          </p:cNvSpPr>
          <p:nvPr>
            <p:ph idx="1"/>
          </p:nvPr>
        </p:nvSpPr>
        <p:spPr/>
        <p:txBody>
          <a:bodyPr>
            <a:normAutofit fontScale="77500" lnSpcReduction="20000"/>
          </a:bodyPr>
          <a:lstStyle/>
          <a:p>
            <a:pPr algn="l">
              <a:buNone/>
            </a:pPr>
            <a:r>
              <a:rPr lang="en-US" b="1" dirty="0" smtClean="0"/>
              <a:t>Training Methods</a:t>
            </a:r>
          </a:p>
          <a:p>
            <a:pPr algn="l">
              <a:buNone/>
            </a:pPr>
            <a:r>
              <a:rPr lang="en-US" dirty="0" smtClean="0"/>
              <a:t>Visits/ trips/ workshops.</a:t>
            </a:r>
          </a:p>
          <a:p>
            <a:pPr algn="l">
              <a:buNone/>
            </a:pPr>
            <a:r>
              <a:rPr lang="en-US" b="1" dirty="0" smtClean="0"/>
              <a:t>- Peer communities management.</a:t>
            </a:r>
          </a:p>
          <a:p>
            <a:pPr algn="l">
              <a:buNone/>
            </a:pPr>
            <a:r>
              <a:rPr lang="en-US" dirty="0" smtClean="0"/>
              <a:t>Teachers need to have free time during the schedule for weekly meetings.</a:t>
            </a:r>
          </a:p>
          <a:p>
            <a:pPr algn="l">
              <a:buNone/>
            </a:pPr>
            <a:r>
              <a:rPr lang="en-US" b="1" dirty="0" smtClean="0"/>
              <a:t>- Resources and equipments.</a:t>
            </a:r>
          </a:p>
          <a:p>
            <a:pPr algn="l">
              <a:buNone/>
            </a:pPr>
            <a:r>
              <a:rPr lang="en-US" dirty="0" smtClean="0"/>
              <a:t>Teachers need technological facilities to exchange experiences, materials….etc.</a:t>
            </a:r>
          </a:p>
          <a:p>
            <a:pPr algn="l">
              <a:buNone/>
            </a:pPr>
            <a:r>
              <a:rPr lang="en-US" b="1" dirty="0" smtClean="0"/>
              <a:t>- Professional activities&amp; students learning. Main training themes should be:</a:t>
            </a:r>
          </a:p>
          <a:p>
            <a:pPr algn="l">
              <a:buNone/>
            </a:pPr>
            <a:r>
              <a:rPr lang="en-US" dirty="0" smtClean="0"/>
              <a:t>More related to the classroom activities.</a:t>
            </a:r>
          </a:p>
          <a:p>
            <a:pPr algn="l">
              <a:buNone/>
            </a:pPr>
            <a:r>
              <a:rPr lang="en-US" dirty="0" smtClean="0"/>
              <a:t>Applicable within large classes.</a:t>
            </a:r>
          </a:p>
          <a:p>
            <a:pPr algn="l" rtl="0"/>
            <a:endParaRPr lang="ar-EG"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176" y="908720"/>
            <a:ext cx="8229600" cy="1143000"/>
          </a:xfrm>
        </p:spPr>
        <p:txBody>
          <a:bodyPr>
            <a:noAutofit/>
          </a:bodyPr>
          <a:lstStyle/>
          <a:p>
            <a:r>
              <a:rPr lang="en-US" sz="2800" b="1" dirty="0" smtClean="0">
                <a:solidFill>
                  <a:srgbClr val="C00000"/>
                </a:solidFill>
              </a:rPr>
              <a:t>Ethnography Study</a:t>
            </a:r>
            <a:r>
              <a:rPr lang="en-US" sz="2800" dirty="0"/>
              <a:t/>
            </a:r>
            <a:br>
              <a:rPr lang="en-US" sz="2800" dirty="0"/>
            </a:br>
            <a:endParaRPr lang="ar-EG" sz="2800" b="1" dirty="0">
              <a:solidFill>
                <a:srgbClr val="C00000"/>
              </a:solidFill>
            </a:endParaRPr>
          </a:p>
        </p:txBody>
      </p:sp>
      <p:sp>
        <p:nvSpPr>
          <p:cNvPr id="3" name="Content Placeholder 2"/>
          <p:cNvSpPr>
            <a:spLocks noGrp="1"/>
          </p:cNvSpPr>
          <p:nvPr>
            <p:ph idx="1"/>
          </p:nvPr>
        </p:nvSpPr>
        <p:spPr>
          <a:xfrm>
            <a:off x="233858" y="1916832"/>
            <a:ext cx="8485158" cy="4525963"/>
          </a:xfrm>
        </p:spPr>
        <p:txBody>
          <a:bodyPr>
            <a:noAutofit/>
          </a:bodyPr>
          <a:lstStyle/>
          <a:p>
            <a:pPr marL="0" indent="0" algn="l" rtl="0">
              <a:buNone/>
            </a:pPr>
            <a:endParaRPr lang="en-US" sz="2400" b="1" dirty="0"/>
          </a:p>
          <a:p>
            <a:pPr algn="l">
              <a:buNone/>
            </a:pPr>
            <a:r>
              <a:rPr lang="en-US" sz="2400" b="1" dirty="0" smtClean="0"/>
              <a:t>Resources and equipments.</a:t>
            </a:r>
          </a:p>
          <a:p>
            <a:pPr algn="l" rtl="0"/>
            <a:r>
              <a:rPr lang="en-US" sz="2400" b="1" dirty="0" smtClean="0"/>
              <a:t>It </a:t>
            </a:r>
            <a:r>
              <a:rPr lang="en-US" sz="2400" b="1" dirty="0"/>
              <a:t>was noticeable that there is not active involvement of parents in whatsoever activities related to the school community, for example special occasions: musical concerts, exhibits or sports competitions</a:t>
            </a:r>
            <a:r>
              <a:rPr lang="en-US" sz="2400" b="1" dirty="0" smtClean="0"/>
              <a:t>.</a:t>
            </a:r>
          </a:p>
          <a:p>
            <a:pPr algn="l" rtl="0">
              <a:buNone/>
            </a:pPr>
            <a:endParaRPr lang="en-US" sz="2400" b="1" dirty="0" smtClean="0"/>
          </a:p>
          <a:p>
            <a:pPr algn="l" rtl="0"/>
            <a:r>
              <a:rPr lang="en-US" sz="2400" b="1" dirty="0" smtClean="0"/>
              <a:t>The school is opened to the idea of inclusive education. In fact SEN students are welcomed in the school. The school is also providing care and attention to those who are gifted via academic competitions.</a:t>
            </a:r>
          </a:p>
          <a:p>
            <a:pPr algn="l" rtl="0"/>
            <a:r>
              <a:rPr lang="en-US" sz="2400" b="1" dirty="0" smtClean="0"/>
              <a:t> </a:t>
            </a:r>
            <a:endParaRPr lang="en-US" sz="2400" b="1"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72400" y="189212"/>
            <a:ext cx="1196340" cy="898417"/>
          </a:xfrm>
          <a:prstGeom prst="rect">
            <a:avLst/>
          </a:prstGeom>
          <a:noFill/>
          <a:ln>
            <a:noFill/>
          </a:ln>
        </p:spPr>
      </p:pic>
    </p:spTree>
    <p:extLst>
      <p:ext uri="{BB962C8B-B14F-4D97-AF65-F5344CB8AC3E}">
        <p14:creationId xmlns:p14="http://schemas.microsoft.com/office/powerpoint/2010/main" xmlns="" val="15673161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sp>
        <p:nvSpPr>
          <p:cNvPr id="3" name="Content Placeholder 2"/>
          <p:cNvSpPr>
            <a:spLocks noGrp="1"/>
          </p:cNvSpPr>
          <p:nvPr>
            <p:ph idx="1"/>
          </p:nvPr>
        </p:nvSpPr>
        <p:spPr/>
        <p:txBody>
          <a:bodyPr/>
          <a:lstStyle/>
          <a:p>
            <a:pPr algn="l" rtl="0"/>
            <a:r>
              <a:rPr lang="en-US" b="1" u="sng" dirty="0" smtClean="0"/>
              <a:t>School Services &amp;Resources</a:t>
            </a:r>
            <a:endParaRPr lang="en-US" dirty="0" smtClean="0"/>
          </a:p>
          <a:p>
            <a:pPr algn="l" rtl="0"/>
            <a:r>
              <a:rPr lang="en-US" b="1" dirty="0" smtClean="0"/>
              <a:t>The school is opened to the idea of inclusive education. In fact SEN students are welcomed in the school. The school is also providing care and attention to those who are gifted via academic competitions.</a:t>
            </a:r>
            <a:endParaRPr lang="en-US" dirty="0" smtClean="0"/>
          </a:p>
          <a:p>
            <a:endParaRPr lang="ar-EG"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35220" y="1052736"/>
            <a:ext cx="8229600" cy="1143000"/>
          </a:xfrm>
        </p:spPr>
        <p:txBody>
          <a:bodyPr>
            <a:normAutofit fontScale="90000"/>
          </a:bodyPr>
          <a:lstStyle/>
          <a:p>
            <a:pPr lvl="0"/>
            <a:r>
              <a:rPr lang="en-US" b="1" dirty="0">
                <a:solidFill>
                  <a:srgbClr val="C00000"/>
                </a:solidFill>
              </a:rPr>
              <a:t>Meetings with HU Team</a:t>
            </a:r>
            <a:r>
              <a:rPr lang="en-US" dirty="0">
                <a:solidFill>
                  <a:srgbClr val="C00000"/>
                </a:solidFill>
              </a:rPr>
              <a:t/>
            </a:r>
            <a:br>
              <a:rPr lang="en-US" dirty="0">
                <a:solidFill>
                  <a:srgbClr val="C00000"/>
                </a:solidFill>
              </a:rPr>
            </a:br>
            <a:r>
              <a:rPr lang="en-US" dirty="0">
                <a:solidFill>
                  <a:srgbClr val="C00000"/>
                </a:solidFill>
                <a:cs typeface="Times New Roman" pitchFamily="18" charset="0"/>
              </a:rPr>
              <a:t> </a:t>
            </a:r>
            <a:endParaRPr lang="ar-EG" dirty="0">
              <a:solidFill>
                <a:srgbClr val="C00000"/>
              </a:solidFill>
            </a:endParaRPr>
          </a:p>
        </p:txBody>
      </p:sp>
      <p:sp>
        <p:nvSpPr>
          <p:cNvPr id="3" name="Content Placeholder 2"/>
          <p:cNvSpPr>
            <a:spLocks noGrp="1"/>
          </p:cNvSpPr>
          <p:nvPr>
            <p:ph idx="1"/>
          </p:nvPr>
        </p:nvSpPr>
        <p:spPr>
          <a:xfrm>
            <a:off x="435220" y="2160904"/>
            <a:ext cx="8229600" cy="4525963"/>
          </a:xfrm>
        </p:spPr>
        <p:txBody>
          <a:bodyPr>
            <a:normAutofit/>
          </a:bodyPr>
          <a:lstStyle/>
          <a:p>
            <a:pPr lvl="0" algn="l">
              <a:buNone/>
            </a:pPr>
            <a:r>
              <a:rPr lang="en-US" b="1" dirty="0"/>
              <a:t>HU team has different meetings to </a:t>
            </a:r>
            <a:r>
              <a:rPr lang="en-US" b="1" dirty="0" smtClean="0"/>
              <a:t>develop </a:t>
            </a:r>
            <a:r>
              <a:rPr lang="ar-EG" b="1" dirty="0" smtClean="0"/>
              <a:t>- </a:t>
            </a:r>
            <a:r>
              <a:rPr lang="en-US" b="1" dirty="0" smtClean="0"/>
              <a:t>baseline reports on 5 schools that include:</a:t>
            </a:r>
            <a:endParaRPr lang="ar-EG" b="1" dirty="0" smtClean="0"/>
          </a:p>
          <a:p>
            <a:pPr lvl="0" algn="l">
              <a:buNone/>
            </a:pPr>
            <a:r>
              <a:rPr lang="en-US" b="1" dirty="0" smtClean="0"/>
              <a:t>First: School Profile</a:t>
            </a:r>
          </a:p>
          <a:p>
            <a:pPr lvl="0" algn="l">
              <a:buNone/>
            </a:pPr>
            <a:r>
              <a:rPr lang="en-US" b="1" dirty="0" smtClean="0"/>
              <a:t>Second: Needs Assessment.</a:t>
            </a:r>
          </a:p>
          <a:p>
            <a:pPr lvl="0" algn="l">
              <a:buNone/>
            </a:pPr>
            <a:r>
              <a:rPr lang="en-US" b="1" dirty="0" smtClean="0"/>
              <a:t>Third: Ethnography Study.</a:t>
            </a:r>
            <a:endParaRPr lang="en-US" b="1" dirty="0"/>
          </a:p>
          <a:p>
            <a:pPr lvl="0" algn="l">
              <a:buNone/>
            </a:pPr>
            <a:r>
              <a:rPr lang="en-US" b="1" dirty="0" smtClean="0"/>
              <a:t> </a:t>
            </a:r>
            <a:endParaRPr lang="en-US" b="1"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59194"/>
            <a:ext cx="2239963"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947660" y="16427"/>
            <a:ext cx="1196340" cy="89841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75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75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75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75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545192"/>
            <a:ext cx="8712968" cy="4525963"/>
          </a:xfrm>
        </p:spPr>
        <p:txBody>
          <a:bodyPr>
            <a:noAutofit/>
          </a:bodyPr>
          <a:lstStyle/>
          <a:p>
            <a:pPr algn="l" rtl="0"/>
            <a:r>
              <a:rPr lang="en-US" sz="2200" b="1" u="sng" dirty="0"/>
              <a:t>Professional Development</a:t>
            </a:r>
            <a:endParaRPr lang="en-US" sz="2200" dirty="0"/>
          </a:p>
          <a:p>
            <a:pPr algn="l" rtl="0"/>
            <a:r>
              <a:rPr lang="en-US" sz="2200" b="1" dirty="0"/>
              <a:t>The school is interested in helping teachers become more effective via training workshops inside and outside the school. Teachers’ needs are identified and analyzed by the training unit of the school. </a:t>
            </a:r>
            <a:endParaRPr lang="en-US" sz="2200" b="1" dirty="0" smtClean="0"/>
          </a:p>
          <a:p>
            <a:pPr algn="l" rtl="0"/>
            <a:r>
              <a:rPr lang="en-US" sz="2200" b="1" dirty="0" smtClean="0"/>
              <a:t>It was also evident that the school does not know anything about the peer communities of learners . But , the teachers displayed a positive attitude towards the idea</a:t>
            </a:r>
            <a:endParaRPr lang="en-US" sz="2200"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72400" y="189212"/>
            <a:ext cx="1196340" cy="898417"/>
          </a:xfrm>
          <a:prstGeom prst="rect">
            <a:avLst/>
          </a:prstGeom>
          <a:noFill/>
          <a:ln>
            <a:noFill/>
          </a:ln>
        </p:spPr>
      </p:pic>
    </p:spTree>
    <p:extLst>
      <p:ext uri="{BB962C8B-B14F-4D97-AF65-F5344CB8AC3E}">
        <p14:creationId xmlns:p14="http://schemas.microsoft.com/office/powerpoint/2010/main" xmlns="" val="26490929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618" y="1571612"/>
            <a:ext cx="8717122" cy="5087207"/>
          </a:xfrm>
        </p:spPr>
        <p:txBody>
          <a:bodyPr>
            <a:noAutofit/>
          </a:bodyPr>
          <a:lstStyle/>
          <a:p>
            <a:pPr algn="ctr" rtl="0">
              <a:buNone/>
            </a:pPr>
            <a:r>
              <a:rPr lang="en-US" sz="2800" b="1" dirty="0" smtClean="0">
                <a:solidFill>
                  <a:srgbClr val="C00000"/>
                </a:solidFill>
              </a:rPr>
              <a:t>Quality Assurance Unit</a:t>
            </a:r>
          </a:p>
          <a:p>
            <a:pPr algn="l" rtl="0"/>
            <a:r>
              <a:rPr lang="en-US" sz="2800" b="1" u="sng" dirty="0" smtClean="0"/>
              <a:t>Agenda of </a:t>
            </a:r>
            <a:r>
              <a:rPr lang="en-US" sz="2800" b="1" u="sng" dirty="0" smtClean="0"/>
              <a:t>implementation:</a:t>
            </a:r>
          </a:p>
          <a:p>
            <a:pPr algn="l" rtl="0">
              <a:buFont typeface="Wingdings" panose="05000000000000000000" pitchFamily="2" charset="2"/>
              <a:buChar char="q"/>
            </a:pPr>
            <a:r>
              <a:rPr lang="en-US" sz="2800" dirty="0" smtClean="0"/>
              <a:t>Dissemination of </a:t>
            </a:r>
            <a:r>
              <a:rPr lang="en-US" sz="2800" dirty="0" smtClean="0"/>
              <a:t>QA </a:t>
            </a:r>
            <a:r>
              <a:rPr lang="en-US" sz="2800" dirty="0" smtClean="0"/>
              <a:t>culture </a:t>
            </a:r>
            <a:r>
              <a:rPr lang="en-US" sz="2800" dirty="0" smtClean="0"/>
              <a:t>in the school</a:t>
            </a:r>
          </a:p>
          <a:p>
            <a:pPr algn="l" rtl="0">
              <a:buFont typeface="Wingdings" panose="05000000000000000000" pitchFamily="2" charset="2"/>
              <a:buChar char="q"/>
            </a:pPr>
            <a:r>
              <a:rPr lang="en-US" sz="2800" dirty="0" smtClean="0"/>
              <a:t> Setting QA framework</a:t>
            </a:r>
          </a:p>
          <a:p>
            <a:pPr algn="l" rtl="0">
              <a:buFont typeface="Wingdings" panose="05000000000000000000" pitchFamily="2" charset="2"/>
              <a:buChar char="q"/>
            </a:pPr>
            <a:r>
              <a:rPr lang="en-US" sz="2800" dirty="0" smtClean="0"/>
              <a:t>Assigning roles and responsibilities</a:t>
            </a:r>
          </a:p>
          <a:p>
            <a:pPr algn="l" rtl="0">
              <a:buFont typeface="Wingdings" panose="05000000000000000000" pitchFamily="2" charset="2"/>
              <a:buChar char="q"/>
            </a:pPr>
            <a:r>
              <a:rPr lang="en-US" sz="2800" dirty="0" smtClean="0"/>
              <a:t>Time Measures </a:t>
            </a:r>
          </a:p>
          <a:p>
            <a:pPr algn="l" rtl="0">
              <a:buFont typeface="Wingdings" panose="05000000000000000000" pitchFamily="2" charset="2"/>
              <a:buChar char="q"/>
            </a:pPr>
            <a:r>
              <a:rPr lang="en-US" sz="2800" dirty="0" smtClean="0"/>
              <a:t>Monitoring&amp; Supervision</a:t>
            </a:r>
            <a:endParaRPr lang="en-US" sz="2800" b="1" dirty="0" smtClean="0"/>
          </a:p>
          <a:p>
            <a:pPr algn="l" rtl="0">
              <a:buNone/>
            </a:pPr>
            <a:endParaRPr lang="en-US" sz="2800" b="1"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72400" y="189212"/>
            <a:ext cx="1196340" cy="898417"/>
          </a:xfrm>
          <a:prstGeom prst="rect">
            <a:avLst/>
          </a:prstGeom>
          <a:noFill/>
          <a:ln>
            <a:noFill/>
          </a:ln>
        </p:spPr>
      </p:pic>
    </p:spTree>
    <p:extLst>
      <p:ext uri="{BB962C8B-B14F-4D97-AF65-F5344CB8AC3E}">
        <p14:creationId xmlns:p14="http://schemas.microsoft.com/office/powerpoint/2010/main" xmlns="" val="8582822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Most Importantly </a:t>
            </a:r>
            <a:endParaRPr lang="en-US" dirty="0"/>
          </a:p>
        </p:txBody>
      </p:sp>
      <p:pic>
        <p:nvPicPr>
          <p:cNvPr id="4" name="Content Placeholder 3">
            <a:extLst>
              <a:ext uri="{FF2B5EF4-FFF2-40B4-BE49-F238E27FC236}">
                <a16:creationId xmlns:lc="http://schemas.openxmlformats.org/drawingml/2006/lockedCanvas" xmlns="" xmlns:a16="http://schemas.microsoft.com/office/drawing/2014/main" id="{47653CB9-D569-4E2D-ABB9-99A2AD321392}"/>
              </a:ext>
            </a:extLst>
          </p:cNvPr>
          <p:cNvPicPr>
            <a:picLocks noGrp="1" noChangeAspect="1"/>
          </p:cNvPicPr>
          <p:nvPr>
            <p:ph idx="1"/>
          </p:nvPr>
        </p:nvPicPr>
        <p:blipFill>
          <a:blip r:embed="rId2"/>
          <a:stretch>
            <a:fillRect/>
          </a:stretch>
        </p:blipFill>
        <p:spPr>
          <a:xfrm>
            <a:off x="3099197" y="2622550"/>
            <a:ext cx="2950369" cy="3048000"/>
          </a:xfrm>
          <a:prstGeom prst="rect">
            <a:avLst/>
          </a:prstGeom>
        </p:spPr>
      </p:pic>
    </p:spTree>
    <p:extLst>
      <p:ext uri="{BB962C8B-B14F-4D97-AF65-F5344CB8AC3E}">
        <p14:creationId xmlns:p14="http://schemas.microsoft.com/office/powerpoint/2010/main" xmlns="" val="8377900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GB" altLang="zh-TW" sz="2800" dirty="0" smtClean="0">
                <a:ea typeface="新細明體" charset="-120"/>
              </a:rPr>
              <a:t>Posing the following questions</a:t>
            </a:r>
            <a:endParaRPr lang="en-GB" altLang="zh-TW" sz="2800" dirty="0">
              <a:ea typeface="新細明體" charset="-120"/>
            </a:endParaRPr>
          </a:p>
        </p:txBody>
      </p:sp>
      <p:graphicFrame>
        <p:nvGraphicFramePr>
          <p:cNvPr id="14339" name="Group 3"/>
          <p:cNvGraphicFramePr>
            <a:graphicFrameLocks noGrp="1"/>
          </p:cNvGraphicFramePr>
          <p:nvPr/>
        </p:nvGraphicFramePr>
        <p:xfrm>
          <a:off x="2114550" y="2209800"/>
          <a:ext cx="4572000" cy="4318000"/>
        </p:xfrm>
        <a:graphic>
          <a:graphicData uri="http://schemas.openxmlformats.org/drawingml/2006/table">
            <a:tbl>
              <a:tblPr/>
              <a:tblGrid>
                <a:gridCol w="1524000"/>
                <a:gridCol w="1524000"/>
                <a:gridCol w="1524000"/>
              </a:tblGrid>
              <a:tr h="10160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zh-TW" altLang="en-US" sz="2800" b="0" i="0" u="none" strike="noStrike" cap="none" normalizeH="0" baseline="0" dirty="0" smtClean="0">
                        <a:ln>
                          <a:noFill/>
                        </a:ln>
                        <a:solidFill>
                          <a:schemeClr val="tx1"/>
                        </a:solidFill>
                        <a:effectLst>
                          <a:outerShdw blurRad="38100" dist="38100" dir="2700000" algn="tl">
                            <a:srgbClr val="000000"/>
                          </a:outerShdw>
                        </a:effectLst>
                        <a:latin typeface="Times New Roman" panose="02020603050405020304" pitchFamily="18" charset="0"/>
                        <a:ea typeface="新細明體" charset="-120"/>
                        <a:cs typeface="Times New Roman" panose="02020603050405020304" pitchFamily="18" charset="0"/>
                      </a:endParaRPr>
                    </a:p>
                  </a:txBody>
                  <a:tcPr marL="68580" marR="68580" horzOverflow="overflow">
                    <a:lnL cap="flat">
                      <a:noFill/>
                    </a:lnL>
                    <a:lnR cap="flat">
                      <a:noFill/>
                    </a:lnR>
                    <a:lnT cap="flat">
                      <a:noFill/>
                    </a:lnT>
                    <a:lnB cap="flat">
                      <a:noFill/>
                    </a:lnB>
                    <a:lnTlToBr>
                      <a:noFill/>
                    </a:lnTlToBr>
                    <a:lnBlToTr>
                      <a:noFill/>
                    </a:lnBlToTr>
                    <a:no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zh-TW" altLang="en-US" sz="2800" b="0" i="0" u="none" strike="noStrike" cap="none" normalizeH="0" baseline="0" smtClean="0">
                        <a:ln>
                          <a:noFill/>
                        </a:ln>
                        <a:solidFill>
                          <a:schemeClr val="tx1"/>
                        </a:solidFill>
                        <a:effectLst>
                          <a:outerShdw blurRad="38100" dist="38100" dir="2700000" algn="tl">
                            <a:srgbClr val="000000"/>
                          </a:outerShdw>
                        </a:effectLst>
                        <a:latin typeface="Times New Roman" panose="02020603050405020304" pitchFamily="18" charset="0"/>
                        <a:ea typeface="新細明體" charset="-120"/>
                        <a:cs typeface="Times New Roman" panose="02020603050405020304" pitchFamily="18" charset="0"/>
                      </a:endParaRPr>
                    </a:p>
                  </a:txBody>
                  <a:tcPr marL="68580" marR="68580" horzOverflow="overflow">
                    <a:lnL cap="flat">
                      <a:noFill/>
                    </a:lnL>
                    <a:lnR w="28575" cap="flat" cmpd="sng" algn="ctr">
                      <a:solidFill>
                        <a:schemeClr val="tx1"/>
                      </a:solidFill>
                      <a:prstDash val="solid"/>
                      <a:round/>
                      <a:headEnd type="none" w="sm" len="sm"/>
                      <a:tailEnd type="none" w="sm" len="sm"/>
                    </a:lnR>
                    <a:lnT cap="flat">
                      <a:noFill/>
                    </a:lnT>
                    <a:lnB w="28575"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zh-TW" sz="2000" b="0" i="0" u="none" strike="noStrike" cap="none" normalizeH="0" baseline="0" smtClean="0">
                          <a:ln>
                            <a:noFill/>
                          </a:ln>
                          <a:solidFill>
                            <a:schemeClr val="tx1"/>
                          </a:solidFill>
                          <a:effectLst>
                            <a:outerShdw blurRad="38100" dist="38100" dir="2700000" algn="tl">
                              <a:srgbClr val="000000"/>
                            </a:outerShdw>
                          </a:effectLst>
                          <a:latin typeface="Times New Roman" panose="02020603050405020304" pitchFamily="18" charset="0"/>
                          <a:ea typeface="新細明體" charset="-120"/>
                          <a:cs typeface="Times New Roman" panose="02020603050405020304" pitchFamily="18" charset="0"/>
                        </a:rPr>
                        <a:t>What are we going to do next?</a:t>
                      </a:r>
                    </a:p>
                  </a:txBody>
                  <a:tcPr marL="68580" marR="68580" anchor="ct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6699"/>
                    </a:solidFill>
                  </a:tcPr>
                </a:tc>
              </a:tr>
              <a:tr h="10160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zh-TW" altLang="en-US" sz="2800" b="0" i="0" u="none" strike="noStrike" cap="none" normalizeH="0" baseline="0" smtClean="0">
                        <a:ln>
                          <a:noFill/>
                        </a:ln>
                        <a:solidFill>
                          <a:schemeClr val="tx1"/>
                        </a:solidFill>
                        <a:effectLst>
                          <a:outerShdw blurRad="38100" dist="38100" dir="2700000" algn="tl">
                            <a:srgbClr val="000000"/>
                          </a:outerShdw>
                        </a:effectLst>
                        <a:latin typeface="Times New Roman" panose="02020603050405020304" pitchFamily="18" charset="0"/>
                        <a:ea typeface="新細明體" charset="-120"/>
                        <a:cs typeface="Times New Roman" panose="02020603050405020304" pitchFamily="18" charset="0"/>
                      </a:endParaRPr>
                    </a:p>
                  </a:txBody>
                  <a:tcPr marL="68580" marR="68580" horzOverflow="overflow">
                    <a:lnL cap="flat">
                      <a:noFill/>
                    </a:lnL>
                    <a:lnR w="28575" cap="flat" cmpd="sng" algn="ctr">
                      <a:solidFill>
                        <a:schemeClr val="tx1"/>
                      </a:solidFill>
                      <a:prstDash val="solid"/>
                      <a:round/>
                      <a:headEnd type="none" w="sm" len="sm"/>
                      <a:tailEnd type="none" w="sm" len="sm"/>
                    </a:lnR>
                    <a:lnT cap="flat">
                      <a:noFill/>
                    </a:lnT>
                    <a:lnB w="28575"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zh-TW" sz="2000" b="0" i="0" u="none" strike="noStrike" cap="none" normalizeH="0" baseline="0" smtClean="0">
                          <a:ln>
                            <a:noFill/>
                          </a:ln>
                          <a:solidFill>
                            <a:schemeClr val="tx1"/>
                          </a:solidFill>
                          <a:effectLst>
                            <a:outerShdw blurRad="38100" dist="38100" dir="2700000" algn="tl">
                              <a:srgbClr val="000000"/>
                            </a:outerShdw>
                          </a:effectLst>
                          <a:latin typeface="Times New Roman" panose="02020603050405020304" pitchFamily="18" charset="0"/>
                          <a:ea typeface="新細明體" charset="-120"/>
                          <a:cs typeface="Times New Roman" panose="02020603050405020304" pitchFamily="18" charset="0"/>
                        </a:rPr>
                        <a:t>How do we know?</a:t>
                      </a:r>
                    </a:p>
                  </a:txBody>
                  <a:tcPr marL="68580" marR="68580"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6699"/>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zh-TW" altLang="en-US" sz="2800" b="0" i="0" u="none" strike="noStrike" cap="none" normalizeH="0" baseline="0" smtClean="0">
                        <a:ln>
                          <a:noFill/>
                        </a:ln>
                        <a:solidFill>
                          <a:schemeClr val="tx1"/>
                        </a:solidFill>
                        <a:effectLst>
                          <a:outerShdw blurRad="38100" dist="38100" dir="2700000" algn="tl">
                            <a:srgbClr val="000000"/>
                          </a:outerShdw>
                        </a:effectLst>
                        <a:latin typeface="Times New Roman" panose="02020603050405020304" pitchFamily="18" charset="0"/>
                        <a:ea typeface="新細明體" charset="-120"/>
                        <a:cs typeface="Times New Roman" panose="02020603050405020304" pitchFamily="18" charset="0"/>
                      </a:endParaRPr>
                    </a:p>
                  </a:txBody>
                  <a:tcPr marL="68580" marR="6858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cap="flat">
                      <a:noFill/>
                    </a:lnB>
                    <a:lnTlToBr>
                      <a:noFill/>
                    </a:lnTlToBr>
                    <a:lnBlToTr>
                      <a:noFill/>
                    </a:lnBlToTr>
                    <a:noFill/>
                  </a:tcPr>
                </a:tc>
              </a:tr>
              <a:tr h="10160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zh-TW" sz="2000" b="0" i="0" u="none" strike="noStrike" cap="none" normalizeH="0" baseline="0" smtClean="0">
                          <a:ln>
                            <a:noFill/>
                          </a:ln>
                          <a:solidFill>
                            <a:schemeClr val="tx1"/>
                          </a:solidFill>
                          <a:effectLst>
                            <a:outerShdw blurRad="38100" dist="38100" dir="2700000" algn="tl">
                              <a:srgbClr val="000000"/>
                            </a:outerShdw>
                          </a:effectLst>
                          <a:latin typeface="Times New Roman" panose="02020603050405020304" pitchFamily="18" charset="0"/>
                          <a:ea typeface="新細明體" charset="-120"/>
                          <a:cs typeface="Times New Roman" panose="02020603050405020304" pitchFamily="18" charset="0"/>
                        </a:rPr>
                        <a:t>How good is our school?</a:t>
                      </a:r>
                    </a:p>
                  </a:txBody>
                  <a:tcPr marL="68580" marR="68580" anchor="ct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6699"/>
                    </a:solidFill>
                  </a:tcPr>
                </a:tc>
                <a:tc rowSpan="2" gridSpan="2">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zh-TW" sz="2400" b="0" i="0" u="none" strike="noStrike" cap="none" normalizeH="0" baseline="0" smtClean="0">
                          <a:ln>
                            <a:noFill/>
                          </a:ln>
                          <a:solidFill>
                            <a:schemeClr val="tx1"/>
                          </a:solidFill>
                          <a:effectLst>
                            <a:outerShdw blurRad="38100" dist="38100" dir="2700000" algn="tl">
                              <a:srgbClr val="000000"/>
                            </a:outerShdw>
                          </a:effectLst>
                          <a:latin typeface="Times New Roman" panose="02020603050405020304" pitchFamily="18" charset="0"/>
                          <a:ea typeface="新細明體" charset="-120"/>
                          <a:cs typeface="Times New Roman" panose="02020603050405020304" pitchFamily="18" charset="0"/>
                        </a:rPr>
                        <a:t>Through self-evaluation, a school is asking questions of itself which probe thoroughly all aspects of quality.</a:t>
                      </a:r>
                    </a:p>
                  </a:txBody>
                  <a:tcPr marL="68580" marR="68580" anchor="ct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rowSpan="2" hMerge="1">
                  <a:txBody>
                    <a:bodyPr/>
                    <a:lstStyle/>
                    <a:p>
                      <a:endParaRPr lang="en-US"/>
                    </a:p>
                  </a:txBody>
                  <a:tcPr/>
                </a:tc>
              </a:tr>
              <a:tr h="10160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zh-TW" altLang="en-US" sz="2800" b="0" i="0" u="none" strike="noStrike" cap="none" normalizeH="0" baseline="0" smtClean="0">
                        <a:ln>
                          <a:noFill/>
                        </a:ln>
                        <a:solidFill>
                          <a:schemeClr val="tx1"/>
                        </a:solidFill>
                        <a:effectLst>
                          <a:outerShdw blurRad="38100" dist="38100" dir="2700000" algn="tl">
                            <a:srgbClr val="000000"/>
                          </a:outerShdw>
                        </a:effectLst>
                        <a:latin typeface="Times New Roman" panose="02020603050405020304" pitchFamily="18" charset="0"/>
                        <a:ea typeface="新細明體" charset="-120"/>
                        <a:cs typeface="Times New Roman" panose="02020603050405020304" pitchFamily="18" charset="0"/>
                      </a:endParaRPr>
                    </a:p>
                  </a:txBody>
                  <a:tcPr marL="68580" marR="68580" horzOverflow="overflow">
                    <a:lnL w="28575" cap="flat" cmpd="sng" algn="ctr">
                      <a:solidFill>
                        <a:schemeClr val="tx1"/>
                      </a:solidFill>
                      <a:prstDash val="solid"/>
                      <a:round/>
                      <a:headEnd type="none" w="sm" len="sm"/>
                      <a:tailEnd type="none" w="sm" len="sm"/>
                    </a:lnL>
                    <a:lnR cap="flat">
                      <a:noFill/>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gridSpan="2" vMerge="1">
                  <a:txBody>
                    <a:bodyPr/>
                    <a:lstStyle/>
                    <a:p>
                      <a:endParaRPr lang="en-US"/>
                    </a:p>
                  </a:txBody>
                  <a:tcPr/>
                </a:tc>
                <a:tc hMerge="1" vMerge="1">
                  <a:txBody>
                    <a:bodyPr/>
                    <a:lstStyle/>
                    <a:p>
                      <a:endParaRPr lang="en-US"/>
                    </a:p>
                  </a:txBody>
                  <a:tcPr/>
                </a:tc>
              </a:tr>
            </a:tbl>
          </a:graphicData>
        </a:graphic>
      </p:graphicFrame>
    </p:spTree>
    <p:extLst>
      <p:ext uri="{BB962C8B-B14F-4D97-AF65-F5344CB8AC3E}">
        <p14:creationId xmlns:p14="http://schemas.microsoft.com/office/powerpoint/2010/main" xmlns="" val="215102502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Principles of quality</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1725770"/>
            <a:ext cx="9143999" cy="5132231"/>
          </a:xfrm>
          <a:prstGeom prst="rect">
            <a:avLst/>
          </a:prstGeom>
        </p:spPr>
      </p:pic>
    </p:spTree>
    <p:extLst>
      <p:ext uri="{BB962C8B-B14F-4D97-AF65-F5344CB8AC3E}">
        <p14:creationId xmlns:p14="http://schemas.microsoft.com/office/powerpoint/2010/main" xmlns="" val="28055396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287" y="2189410"/>
            <a:ext cx="9143999" cy="4500562"/>
          </a:xfrm>
          <a:prstGeom prst="rect">
            <a:avLst/>
          </a:prstGeom>
        </p:spPr>
      </p:pic>
    </p:spTree>
    <p:extLst>
      <p:ext uri="{BB962C8B-B14F-4D97-AF65-F5344CB8AC3E}">
        <p14:creationId xmlns:p14="http://schemas.microsoft.com/office/powerpoint/2010/main" xmlns="" val="116059780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499" y="1307978"/>
            <a:ext cx="8229600" cy="1143000"/>
          </a:xfrm>
        </p:spPr>
        <p:txBody>
          <a:bodyPr>
            <a:noAutofit/>
          </a:bodyPr>
          <a:lstStyle/>
          <a:p>
            <a:r>
              <a:rPr lang="en-US" sz="2800" b="1" dirty="0" smtClean="0">
                <a:solidFill>
                  <a:srgbClr val="C00000"/>
                </a:solidFill>
              </a:rPr>
              <a:t>Fourth School </a:t>
            </a:r>
            <a:r>
              <a:rPr lang="en-US" sz="2800" b="1" dirty="0" smtClean="0">
                <a:solidFill>
                  <a:srgbClr val="C00000"/>
                </a:solidFill>
              </a:rPr>
              <a:t/>
            </a:r>
            <a:br>
              <a:rPr lang="en-US" sz="2800" b="1" dirty="0" smtClean="0">
                <a:solidFill>
                  <a:srgbClr val="C00000"/>
                </a:solidFill>
              </a:rPr>
            </a:br>
            <a:r>
              <a:rPr lang="en-US" sz="2800" b="1" dirty="0" err="1" smtClean="0">
                <a:solidFill>
                  <a:srgbClr val="C00000"/>
                </a:solidFill>
              </a:rPr>
              <a:t>Helwan</a:t>
            </a:r>
            <a:r>
              <a:rPr lang="en-US" sz="2800" b="1" dirty="0" smtClean="0">
                <a:solidFill>
                  <a:srgbClr val="C00000"/>
                </a:solidFill>
              </a:rPr>
              <a:t>  Primary School </a:t>
            </a:r>
            <a:r>
              <a:rPr lang="ar-EG" sz="2800" b="1" dirty="0" smtClean="0">
                <a:solidFill>
                  <a:srgbClr val="C00000"/>
                </a:solidFill>
              </a:rPr>
              <a:t> </a:t>
            </a:r>
            <a:r>
              <a:rPr lang="en-US" sz="2800" b="1" dirty="0">
                <a:solidFill>
                  <a:srgbClr val="C00000"/>
                </a:solidFill>
              </a:rPr>
              <a:t/>
            </a:r>
            <a:br>
              <a:rPr lang="en-US" sz="2800" b="1" dirty="0">
                <a:solidFill>
                  <a:srgbClr val="C00000"/>
                </a:solidFill>
              </a:rPr>
            </a:br>
            <a:r>
              <a:rPr lang="en-US" sz="2800" b="1" dirty="0" err="1" smtClean="0">
                <a:solidFill>
                  <a:srgbClr val="C00000"/>
                </a:solidFill>
              </a:rPr>
              <a:t>Helwan</a:t>
            </a:r>
            <a:r>
              <a:rPr lang="en-US" sz="2800" b="1" dirty="0" smtClean="0">
                <a:solidFill>
                  <a:srgbClr val="C00000"/>
                </a:solidFill>
              </a:rPr>
              <a:t> E.A.</a:t>
            </a:r>
            <a:r>
              <a:rPr lang="en-US" sz="2800" dirty="0"/>
              <a:t/>
            </a:r>
            <a:br>
              <a:rPr lang="en-US" sz="2800" dirty="0"/>
            </a:br>
            <a:endParaRPr lang="ar-EG" sz="2800" b="1" dirty="0">
              <a:solidFill>
                <a:srgbClr val="C00000"/>
              </a:solidFill>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72400" y="189212"/>
            <a:ext cx="1196340" cy="898417"/>
          </a:xfrm>
          <a:prstGeom prst="rect">
            <a:avLst/>
          </a:prstGeom>
          <a:noFill/>
          <a:ln>
            <a:noFill/>
          </a:ln>
        </p:spPr>
      </p:pic>
      <p:pic>
        <p:nvPicPr>
          <p:cNvPr id="10" name="Picture 9"/>
          <p:cNvPicPr>
            <a:picLocks noChangeAspect="1"/>
          </p:cNvPicPr>
          <p:nvPr/>
        </p:nvPicPr>
        <p:blipFill>
          <a:blip r:embed="rId4"/>
          <a:stretch>
            <a:fillRect/>
          </a:stretch>
        </p:blipFill>
        <p:spPr>
          <a:xfrm>
            <a:off x="1547552" y="2852936"/>
            <a:ext cx="6157494" cy="3493311"/>
          </a:xfrm>
          <a:prstGeom prst="rect">
            <a:avLst/>
          </a:prstGeom>
        </p:spPr>
      </p:pic>
    </p:spTree>
    <p:extLst>
      <p:ext uri="{BB962C8B-B14F-4D97-AF65-F5344CB8AC3E}">
        <p14:creationId xmlns:p14="http://schemas.microsoft.com/office/powerpoint/2010/main" xmlns="" val="266965210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858" y="1916832"/>
            <a:ext cx="8485158" cy="4525963"/>
          </a:xfrm>
        </p:spPr>
        <p:txBody>
          <a:bodyPr>
            <a:noAutofit/>
          </a:bodyPr>
          <a:lstStyle/>
          <a:p>
            <a:pPr marL="0" indent="0" algn="l" rtl="0">
              <a:buNone/>
            </a:pPr>
            <a:endParaRPr lang="en-US" sz="2400" b="1" dirty="0"/>
          </a:p>
          <a:p>
            <a:pPr algn="l" rtl="0"/>
            <a:r>
              <a:rPr lang="en-US" sz="2400" b="1" u="sng" dirty="0">
                <a:solidFill>
                  <a:srgbClr val="C00000"/>
                </a:solidFill>
              </a:rPr>
              <a:t>School </a:t>
            </a:r>
            <a:r>
              <a:rPr lang="en-US" sz="2400" b="1" u="sng" dirty="0" smtClean="0">
                <a:solidFill>
                  <a:srgbClr val="C00000"/>
                </a:solidFill>
              </a:rPr>
              <a:t>Profile</a:t>
            </a:r>
            <a:endParaRPr lang="en-US" sz="2400" dirty="0">
              <a:solidFill>
                <a:srgbClr val="C00000"/>
              </a:solidFill>
            </a:endParaRPr>
          </a:p>
          <a:p>
            <a:pPr algn="l" rtl="0"/>
            <a:r>
              <a:rPr lang="en-US" sz="2400" b="1" dirty="0" smtClean="0"/>
              <a:t>Social background of students: </a:t>
            </a:r>
            <a:r>
              <a:rPr lang="en-US" sz="2400" dirty="0" smtClean="0"/>
              <a:t>More than 50% of middle social level</a:t>
            </a:r>
          </a:p>
          <a:p>
            <a:pPr algn="l" rtl="0"/>
            <a:r>
              <a:rPr lang="en-US" sz="2400" b="1" dirty="0" smtClean="0"/>
              <a:t>Number of employees:</a:t>
            </a:r>
            <a:endParaRPr lang="en-US" sz="2400" dirty="0" smtClean="0"/>
          </a:p>
          <a:p>
            <a:pPr lvl="0" algn="l" rtl="0"/>
            <a:r>
              <a:rPr lang="en-US" sz="2400" b="1" dirty="0" smtClean="0"/>
              <a:t>Teachers    :   </a:t>
            </a:r>
            <a:r>
              <a:rPr lang="en-US" sz="2400" dirty="0" smtClean="0"/>
              <a:t>(32)</a:t>
            </a:r>
          </a:p>
          <a:p>
            <a:pPr lvl="0" algn="l" rtl="0"/>
            <a:r>
              <a:rPr lang="en-US" sz="2400" b="1" dirty="0" smtClean="0"/>
              <a:t>Specialists   :  </a:t>
            </a:r>
            <a:r>
              <a:rPr lang="en-US" sz="2400" dirty="0" smtClean="0"/>
              <a:t>(32)</a:t>
            </a:r>
          </a:p>
          <a:p>
            <a:pPr lvl="0" algn="l" rtl="0"/>
            <a:r>
              <a:rPr lang="en-US" sz="2400" b="1" dirty="0" smtClean="0"/>
              <a:t>Administrators: </a:t>
            </a:r>
            <a:r>
              <a:rPr lang="en-US" sz="2400" dirty="0" smtClean="0"/>
              <a:t>(3)</a:t>
            </a:r>
          </a:p>
          <a:p>
            <a:pPr lvl="0" algn="l" rtl="0"/>
            <a:r>
              <a:rPr lang="en-US" sz="2400" b="1" dirty="0" smtClean="0"/>
              <a:t>Workers: </a:t>
            </a:r>
            <a:r>
              <a:rPr lang="en-US" sz="2400" dirty="0" smtClean="0"/>
              <a:t>(3)</a:t>
            </a:r>
          </a:p>
          <a:p>
            <a:pPr lvl="0" algn="l" rtl="0"/>
            <a:r>
              <a:rPr lang="en-US" sz="2400" b="1" dirty="0" smtClean="0"/>
              <a:t>Others:  </a:t>
            </a:r>
            <a:r>
              <a:rPr lang="en-US" sz="2400" dirty="0" smtClean="0"/>
              <a:t>none</a:t>
            </a:r>
          </a:p>
          <a:p>
            <a:pPr algn="l" rtl="0"/>
            <a:r>
              <a:rPr lang="en-US" sz="2400" b="1" dirty="0" smtClean="0"/>
              <a:t>Number of Students with special needs: </a:t>
            </a:r>
            <a:r>
              <a:rPr lang="en-US" sz="2400" dirty="0" smtClean="0"/>
              <a:t>none</a:t>
            </a:r>
            <a:endParaRPr lang="en-US" sz="2400"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72400" y="189212"/>
            <a:ext cx="1196340" cy="898417"/>
          </a:xfrm>
          <a:prstGeom prst="rect">
            <a:avLst/>
          </a:prstGeom>
          <a:noFill/>
          <a:ln>
            <a:noFill/>
          </a:ln>
        </p:spPr>
      </p:pic>
      <p:sp>
        <p:nvSpPr>
          <p:cNvPr id="7" name="Title 1"/>
          <p:cNvSpPr>
            <a:spLocks noGrp="1"/>
          </p:cNvSpPr>
          <p:nvPr>
            <p:ph type="title"/>
          </p:nvPr>
        </p:nvSpPr>
        <p:spPr>
          <a:xfrm>
            <a:off x="489416" y="1087629"/>
            <a:ext cx="8229600" cy="1143000"/>
          </a:xfrm>
        </p:spPr>
        <p:txBody>
          <a:bodyPr>
            <a:noAutofit/>
          </a:bodyPr>
          <a:lstStyle/>
          <a:p>
            <a:r>
              <a:rPr lang="en-US" sz="2800" b="1" dirty="0" smtClean="0">
                <a:solidFill>
                  <a:srgbClr val="C00000"/>
                </a:solidFill>
              </a:rPr>
              <a:t>Fourth School </a:t>
            </a:r>
            <a:r>
              <a:rPr lang="en-US" sz="2800" b="1" dirty="0" smtClean="0">
                <a:solidFill>
                  <a:srgbClr val="C00000"/>
                </a:solidFill>
              </a:rPr>
              <a:t/>
            </a:r>
            <a:br>
              <a:rPr lang="en-US" sz="2800" b="1" dirty="0" smtClean="0">
                <a:solidFill>
                  <a:srgbClr val="C00000"/>
                </a:solidFill>
              </a:rPr>
            </a:br>
            <a:r>
              <a:rPr lang="en-US" sz="2800" b="1" dirty="0" err="1" smtClean="0">
                <a:solidFill>
                  <a:srgbClr val="C00000"/>
                </a:solidFill>
              </a:rPr>
              <a:t>Helwan</a:t>
            </a:r>
            <a:r>
              <a:rPr lang="en-US" sz="2800" b="1" dirty="0" smtClean="0">
                <a:solidFill>
                  <a:srgbClr val="C00000"/>
                </a:solidFill>
              </a:rPr>
              <a:t>  primary  School for Boys</a:t>
            </a:r>
            <a:r>
              <a:rPr lang="ar-EG" sz="2800" b="1" dirty="0" smtClean="0">
                <a:solidFill>
                  <a:srgbClr val="C00000"/>
                </a:solidFill>
              </a:rPr>
              <a:t> </a:t>
            </a:r>
            <a:r>
              <a:rPr lang="en-US" sz="2800" b="1" dirty="0">
                <a:solidFill>
                  <a:srgbClr val="C00000"/>
                </a:solidFill>
              </a:rPr>
              <a:t/>
            </a:r>
            <a:br>
              <a:rPr lang="en-US" sz="2800" b="1" dirty="0">
                <a:solidFill>
                  <a:srgbClr val="C00000"/>
                </a:solidFill>
              </a:rPr>
            </a:br>
            <a:r>
              <a:rPr lang="en-US" sz="2800" b="1" dirty="0" err="1" smtClean="0">
                <a:solidFill>
                  <a:srgbClr val="C00000"/>
                </a:solidFill>
              </a:rPr>
              <a:t>Helwan</a:t>
            </a:r>
            <a:r>
              <a:rPr lang="en-US" sz="2800" b="1" dirty="0" smtClean="0">
                <a:solidFill>
                  <a:srgbClr val="C00000"/>
                </a:solidFill>
              </a:rPr>
              <a:t> E.A.</a:t>
            </a:r>
            <a:r>
              <a:rPr lang="en-US" sz="2800" dirty="0"/>
              <a:t/>
            </a:r>
            <a:br>
              <a:rPr lang="en-US" sz="2800" dirty="0"/>
            </a:br>
            <a:endParaRPr lang="ar-EG" sz="2800" b="1" dirty="0">
              <a:solidFill>
                <a:srgbClr val="C00000"/>
              </a:solidFill>
            </a:endParaRPr>
          </a:p>
        </p:txBody>
      </p:sp>
    </p:spTree>
    <p:extLst>
      <p:ext uri="{BB962C8B-B14F-4D97-AF65-F5344CB8AC3E}">
        <p14:creationId xmlns:p14="http://schemas.microsoft.com/office/powerpoint/2010/main" xmlns="" val="290796117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72400" y="189212"/>
            <a:ext cx="1196340" cy="898417"/>
          </a:xfrm>
          <a:prstGeom prst="rect">
            <a:avLst/>
          </a:prstGeom>
          <a:noFill/>
          <a:ln>
            <a:noFill/>
          </a:ln>
        </p:spPr>
      </p:pic>
      <p:sp>
        <p:nvSpPr>
          <p:cNvPr id="8" name="Title 1"/>
          <p:cNvSpPr txBox="1">
            <a:spLocks/>
          </p:cNvSpPr>
          <p:nvPr/>
        </p:nvSpPr>
        <p:spPr>
          <a:xfrm>
            <a:off x="489416" y="1087629"/>
            <a:ext cx="8229600" cy="1143000"/>
          </a:xfrm>
          <a:prstGeom prst="rect">
            <a:avLst/>
          </a:prstGeom>
        </p:spPr>
        <p:txBody>
          <a:bodyPr vert="horz" lIns="91440" tIns="45720" rIns="91440" bIns="45720" rtlCol="1" anchor="ctr">
            <a:no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sz="2800" b="1" dirty="0" smtClean="0">
                <a:solidFill>
                  <a:srgbClr val="C00000"/>
                </a:solidFill>
              </a:rPr>
              <a:t>Fourth School </a:t>
            </a:r>
            <a:r>
              <a:rPr lang="en-US" sz="2800" b="1" dirty="0" smtClean="0">
                <a:solidFill>
                  <a:srgbClr val="C00000"/>
                </a:solidFill>
              </a:rPr>
              <a:t/>
            </a:r>
            <a:br>
              <a:rPr lang="en-US" sz="2800" b="1" dirty="0" smtClean="0">
                <a:solidFill>
                  <a:srgbClr val="C00000"/>
                </a:solidFill>
              </a:rPr>
            </a:br>
            <a:r>
              <a:rPr lang="en-US" sz="2800" b="1" dirty="0" err="1" smtClean="0">
                <a:solidFill>
                  <a:srgbClr val="C00000"/>
                </a:solidFill>
              </a:rPr>
              <a:t>Helwan</a:t>
            </a:r>
            <a:r>
              <a:rPr lang="en-US" sz="2800" b="1" dirty="0" smtClean="0">
                <a:solidFill>
                  <a:srgbClr val="C00000"/>
                </a:solidFill>
              </a:rPr>
              <a:t>  primary  School for Boys</a:t>
            </a:r>
            <a:r>
              <a:rPr lang="ar-EG" sz="2800" b="1" dirty="0" smtClean="0">
                <a:solidFill>
                  <a:srgbClr val="C00000"/>
                </a:solidFill>
              </a:rPr>
              <a:t> </a:t>
            </a:r>
            <a:r>
              <a:rPr lang="en-US" sz="2800" b="1" dirty="0" smtClean="0">
                <a:solidFill>
                  <a:srgbClr val="C00000"/>
                </a:solidFill>
              </a:rPr>
              <a:t/>
            </a:r>
            <a:br>
              <a:rPr lang="en-US" sz="2800" b="1" dirty="0" smtClean="0">
                <a:solidFill>
                  <a:srgbClr val="C00000"/>
                </a:solidFill>
              </a:rPr>
            </a:br>
            <a:r>
              <a:rPr lang="en-US" sz="2800" b="1" dirty="0" err="1" smtClean="0">
                <a:solidFill>
                  <a:srgbClr val="C00000"/>
                </a:solidFill>
              </a:rPr>
              <a:t>Helwan</a:t>
            </a:r>
            <a:r>
              <a:rPr lang="en-US" sz="2800" b="1" dirty="0" smtClean="0">
                <a:solidFill>
                  <a:srgbClr val="C00000"/>
                </a:solidFill>
              </a:rPr>
              <a:t> E.A.</a:t>
            </a:r>
            <a:r>
              <a:rPr lang="en-US" sz="2800" dirty="0" smtClean="0"/>
              <a:t/>
            </a:r>
            <a:br>
              <a:rPr lang="en-US" sz="2800" dirty="0" smtClean="0"/>
            </a:br>
            <a:endParaRPr lang="ar-EG" sz="2800" b="1" dirty="0">
              <a:solidFill>
                <a:srgbClr val="C00000"/>
              </a:solidFill>
            </a:endParaRPr>
          </a:p>
        </p:txBody>
      </p:sp>
      <p:pic>
        <p:nvPicPr>
          <p:cNvPr id="9" name="Picture 8"/>
          <p:cNvPicPr>
            <a:picLocks noChangeAspect="1"/>
          </p:cNvPicPr>
          <p:nvPr/>
        </p:nvPicPr>
        <p:blipFill>
          <a:blip r:embed="rId4"/>
          <a:stretch>
            <a:fillRect/>
          </a:stretch>
        </p:blipFill>
        <p:spPr>
          <a:xfrm>
            <a:off x="763389" y="2316054"/>
            <a:ext cx="3348120" cy="4415155"/>
          </a:xfrm>
          <a:prstGeom prst="rect">
            <a:avLst/>
          </a:prstGeom>
        </p:spPr>
      </p:pic>
      <p:pic>
        <p:nvPicPr>
          <p:cNvPr id="10" name="Picture 9"/>
          <p:cNvPicPr>
            <a:picLocks noChangeAspect="1"/>
          </p:cNvPicPr>
          <p:nvPr/>
        </p:nvPicPr>
        <p:blipFill>
          <a:blip r:embed="rId5"/>
          <a:stretch>
            <a:fillRect/>
          </a:stretch>
        </p:blipFill>
        <p:spPr>
          <a:xfrm>
            <a:off x="5436096" y="2279212"/>
            <a:ext cx="3066899" cy="4405507"/>
          </a:xfrm>
          <a:prstGeom prst="rect">
            <a:avLst/>
          </a:prstGeom>
        </p:spPr>
      </p:pic>
    </p:spTree>
    <p:extLst>
      <p:ext uri="{BB962C8B-B14F-4D97-AF65-F5344CB8AC3E}">
        <p14:creationId xmlns:p14="http://schemas.microsoft.com/office/powerpoint/2010/main" xmlns="" val="18857706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72400" y="189212"/>
            <a:ext cx="1196340" cy="898417"/>
          </a:xfrm>
          <a:prstGeom prst="rect">
            <a:avLst/>
          </a:prstGeom>
          <a:noFill/>
          <a:ln>
            <a:noFill/>
          </a:ln>
        </p:spPr>
      </p:pic>
      <p:sp>
        <p:nvSpPr>
          <p:cNvPr id="8" name="Title 1"/>
          <p:cNvSpPr txBox="1">
            <a:spLocks/>
          </p:cNvSpPr>
          <p:nvPr/>
        </p:nvSpPr>
        <p:spPr>
          <a:xfrm>
            <a:off x="489416" y="1087629"/>
            <a:ext cx="8229600" cy="1143000"/>
          </a:xfrm>
          <a:prstGeom prst="rect">
            <a:avLst/>
          </a:prstGeom>
        </p:spPr>
        <p:txBody>
          <a:bodyPr vert="horz" lIns="91440" tIns="45720" rIns="91440" bIns="45720" rtlCol="1" anchor="ctr">
            <a:no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sz="2800" b="1" dirty="0" smtClean="0">
                <a:solidFill>
                  <a:srgbClr val="C00000"/>
                </a:solidFill>
              </a:rPr>
              <a:t>Fourth </a:t>
            </a:r>
            <a:r>
              <a:rPr lang="en-US" sz="2800" b="1" dirty="0" smtClean="0">
                <a:solidFill>
                  <a:srgbClr val="C00000"/>
                </a:solidFill>
              </a:rPr>
              <a:t>School</a:t>
            </a:r>
            <a:br>
              <a:rPr lang="en-US" sz="2800" b="1" dirty="0" smtClean="0">
                <a:solidFill>
                  <a:srgbClr val="C00000"/>
                </a:solidFill>
              </a:rPr>
            </a:br>
            <a:r>
              <a:rPr lang="en-US" sz="2800" b="1" dirty="0" err="1" smtClean="0">
                <a:solidFill>
                  <a:srgbClr val="C00000"/>
                </a:solidFill>
              </a:rPr>
              <a:t>Helwan</a:t>
            </a:r>
            <a:r>
              <a:rPr lang="en-US" sz="2800" b="1" dirty="0" smtClean="0">
                <a:solidFill>
                  <a:srgbClr val="C00000"/>
                </a:solidFill>
              </a:rPr>
              <a:t>  primary  School for Boys</a:t>
            </a:r>
            <a:r>
              <a:rPr lang="ar-EG" sz="2800" b="1" dirty="0" smtClean="0">
                <a:solidFill>
                  <a:srgbClr val="C00000"/>
                </a:solidFill>
              </a:rPr>
              <a:t> </a:t>
            </a:r>
            <a:r>
              <a:rPr lang="en-US" sz="2800" b="1" dirty="0" smtClean="0">
                <a:solidFill>
                  <a:srgbClr val="C00000"/>
                </a:solidFill>
              </a:rPr>
              <a:t/>
            </a:r>
            <a:br>
              <a:rPr lang="en-US" sz="2800" b="1" dirty="0" smtClean="0">
                <a:solidFill>
                  <a:srgbClr val="C00000"/>
                </a:solidFill>
              </a:rPr>
            </a:br>
            <a:r>
              <a:rPr lang="en-US" sz="2800" b="1" dirty="0" err="1" smtClean="0">
                <a:solidFill>
                  <a:srgbClr val="C00000"/>
                </a:solidFill>
              </a:rPr>
              <a:t>Helwan</a:t>
            </a:r>
            <a:r>
              <a:rPr lang="en-US" sz="2800" b="1" dirty="0" smtClean="0">
                <a:solidFill>
                  <a:srgbClr val="C00000"/>
                </a:solidFill>
              </a:rPr>
              <a:t> E.A.</a:t>
            </a:r>
            <a:r>
              <a:rPr lang="en-US" sz="2800" dirty="0" smtClean="0"/>
              <a:t/>
            </a:r>
            <a:br>
              <a:rPr lang="en-US" sz="2800" dirty="0" smtClean="0"/>
            </a:br>
            <a:endParaRPr lang="ar-EG" sz="2800" b="1" dirty="0">
              <a:solidFill>
                <a:srgbClr val="C00000"/>
              </a:solidFill>
            </a:endParaRPr>
          </a:p>
        </p:txBody>
      </p:sp>
      <p:pic>
        <p:nvPicPr>
          <p:cNvPr id="2" name="Picture 1"/>
          <p:cNvPicPr>
            <a:picLocks noChangeAspect="1"/>
          </p:cNvPicPr>
          <p:nvPr/>
        </p:nvPicPr>
        <p:blipFill>
          <a:blip r:embed="rId4"/>
          <a:stretch>
            <a:fillRect/>
          </a:stretch>
        </p:blipFill>
        <p:spPr>
          <a:xfrm>
            <a:off x="551788" y="2230629"/>
            <a:ext cx="8104856" cy="4555346"/>
          </a:xfrm>
          <a:prstGeom prst="rect">
            <a:avLst/>
          </a:prstGeom>
        </p:spPr>
      </p:pic>
    </p:spTree>
    <p:extLst>
      <p:ext uri="{BB962C8B-B14F-4D97-AF65-F5344CB8AC3E}">
        <p14:creationId xmlns:p14="http://schemas.microsoft.com/office/powerpoint/2010/main" xmlns="" val="33878456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C00000"/>
                </a:solidFill>
              </a:rPr>
              <a:t>Procedures for developing school baseline reports</a:t>
            </a:r>
            <a:endParaRPr lang="ar-EG" b="1" dirty="0">
              <a:solidFill>
                <a:srgbClr val="C00000"/>
              </a:solidFill>
            </a:endParaRPr>
          </a:p>
        </p:txBody>
      </p:sp>
      <p:sp>
        <p:nvSpPr>
          <p:cNvPr id="3" name="Content Placeholder 2"/>
          <p:cNvSpPr>
            <a:spLocks noGrp="1"/>
          </p:cNvSpPr>
          <p:nvPr>
            <p:ph idx="1"/>
          </p:nvPr>
        </p:nvSpPr>
        <p:spPr/>
        <p:txBody>
          <a:bodyPr/>
          <a:lstStyle/>
          <a:p>
            <a:pPr algn="l" rtl="0">
              <a:buNone/>
            </a:pPr>
            <a:r>
              <a:rPr lang="en-US" b="1" u="sng" dirty="0" smtClean="0">
                <a:solidFill>
                  <a:srgbClr val="C00000"/>
                </a:solidFill>
              </a:rPr>
              <a:t>1- School Visits:</a:t>
            </a:r>
          </a:p>
          <a:p>
            <a:pPr algn="l" rtl="0">
              <a:buFontTx/>
              <a:buChar char="-"/>
            </a:pPr>
            <a:r>
              <a:rPr lang="en-US" dirty="0" smtClean="0"/>
              <a:t>Introduction of the project through an info session between HU team and the school principal.</a:t>
            </a:r>
          </a:p>
          <a:p>
            <a:pPr algn="l" rtl="0">
              <a:buFontTx/>
              <a:buChar char="-"/>
            </a:pPr>
            <a:r>
              <a:rPr lang="en-US" dirty="0" smtClean="0"/>
              <a:t>Application of needs assessment tools( questionnaire, interviews, focus groups)</a:t>
            </a:r>
          </a:p>
          <a:p>
            <a:pPr algn="l" rtl="0">
              <a:buFontTx/>
              <a:buChar char="-"/>
            </a:pPr>
            <a:r>
              <a:rPr lang="en-US" dirty="0" smtClean="0"/>
              <a:t>Completion of School Profile.</a:t>
            </a:r>
          </a:p>
          <a:p>
            <a:pPr algn="l" rtl="0">
              <a:buFontTx/>
              <a:buChar char="-"/>
            </a:pPr>
            <a:endParaRPr lang="ar-EG"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Needs Assessment</a:t>
            </a:r>
            <a:endParaRPr lang="ar-EG" b="1" dirty="0">
              <a:solidFill>
                <a:srgbClr val="C00000"/>
              </a:solidFill>
            </a:endParaRPr>
          </a:p>
        </p:txBody>
      </p:sp>
      <p:sp>
        <p:nvSpPr>
          <p:cNvPr id="3" name="Content Placeholder 2"/>
          <p:cNvSpPr>
            <a:spLocks noGrp="1"/>
          </p:cNvSpPr>
          <p:nvPr>
            <p:ph idx="1"/>
          </p:nvPr>
        </p:nvSpPr>
        <p:spPr/>
        <p:txBody>
          <a:bodyPr>
            <a:normAutofit/>
          </a:bodyPr>
          <a:lstStyle/>
          <a:p>
            <a:pPr algn="l">
              <a:buNone/>
            </a:pPr>
            <a:r>
              <a:rPr lang="en-US" b="1" dirty="0" smtClean="0"/>
              <a:t>Training needs.</a:t>
            </a:r>
          </a:p>
          <a:p>
            <a:pPr algn="l">
              <a:buNone/>
            </a:pPr>
            <a:r>
              <a:rPr lang="en-US" b="1" dirty="0" smtClean="0"/>
              <a:t> </a:t>
            </a:r>
            <a:r>
              <a:rPr lang="en-US" b="1" dirty="0" smtClean="0"/>
              <a:t>   </a:t>
            </a:r>
            <a:r>
              <a:rPr lang="en-US" b="1" dirty="0" smtClean="0"/>
              <a:t>1- Curricula</a:t>
            </a:r>
            <a:endParaRPr lang="en-US" dirty="0" smtClean="0"/>
          </a:p>
          <a:p>
            <a:pPr algn="l" rtl="0">
              <a:buNone/>
            </a:pPr>
            <a:r>
              <a:rPr lang="en-US" b="1" dirty="0" smtClean="0"/>
              <a:t>    2- Using Technology in Teaching.</a:t>
            </a:r>
            <a:endParaRPr lang="en-US" dirty="0" smtClean="0"/>
          </a:p>
          <a:p>
            <a:pPr algn="l" rtl="0"/>
            <a:r>
              <a:rPr lang="en-US" b="1" dirty="0" smtClean="0"/>
              <a:t>3- </a:t>
            </a:r>
            <a:r>
              <a:rPr lang="en-US" b="1" dirty="0" smtClean="0"/>
              <a:t>Quality Assurance</a:t>
            </a:r>
            <a:endParaRPr lang="en-US" dirty="0" smtClean="0"/>
          </a:p>
          <a:p>
            <a:endParaRPr lang="ar-EG"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sp>
        <p:nvSpPr>
          <p:cNvPr id="3" name="Content Placeholder 2"/>
          <p:cNvSpPr>
            <a:spLocks noGrp="1"/>
          </p:cNvSpPr>
          <p:nvPr>
            <p:ph idx="1"/>
          </p:nvPr>
        </p:nvSpPr>
        <p:spPr/>
        <p:txBody>
          <a:bodyPr>
            <a:normAutofit fontScale="85000" lnSpcReduction="20000"/>
          </a:bodyPr>
          <a:lstStyle/>
          <a:p>
            <a:pPr algn="l">
              <a:buNone/>
            </a:pPr>
            <a:r>
              <a:rPr lang="en-US" b="1" dirty="0" smtClean="0"/>
              <a:t>Training Methods</a:t>
            </a:r>
          </a:p>
          <a:p>
            <a:pPr algn="l">
              <a:buNone/>
            </a:pPr>
            <a:r>
              <a:rPr lang="en-US" dirty="0" smtClean="0"/>
              <a:t>Workshops/ interactive training/school visits.</a:t>
            </a:r>
            <a:endParaRPr lang="en-US" dirty="0" smtClean="0"/>
          </a:p>
          <a:p>
            <a:pPr algn="l">
              <a:buNone/>
            </a:pPr>
            <a:r>
              <a:rPr lang="en-US" b="1" dirty="0" smtClean="0"/>
              <a:t>- Peer communities management.</a:t>
            </a:r>
          </a:p>
          <a:p>
            <a:pPr algn="l">
              <a:buNone/>
            </a:pPr>
            <a:r>
              <a:rPr lang="en-US" dirty="0" smtClean="0"/>
              <a:t>Teachers need </a:t>
            </a:r>
            <a:r>
              <a:rPr lang="en-US" dirty="0" smtClean="0"/>
              <a:t>more time and space.</a:t>
            </a:r>
            <a:endParaRPr lang="en-US" dirty="0" smtClean="0"/>
          </a:p>
          <a:p>
            <a:pPr algn="l">
              <a:buNone/>
            </a:pPr>
            <a:r>
              <a:rPr lang="en-US" b="1" dirty="0" smtClean="0"/>
              <a:t>- Resources and equipments.</a:t>
            </a:r>
          </a:p>
          <a:p>
            <a:pPr algn="l">
              <a:buNone/>
            </a:pPr>
            <a:r>
              <a:rPr lang="en-US" dirty="0" smtClean="0"/>
              <a:t>Teachers need </a:t>
            </a:r>
            <a:r>
              <a:rPr lang="en-US" dirty="0" smtClean="0"/>
              <a:t>handouts/ training material</a:t>
            </a:r>
            <a:r>
              <a:rPr lang="en-US" dirty="0" smtClean="0"/>
              <a:t>/ incentives for sharing experiences and attending training. </a:t>
            </a:r>
            <a:endParaRPr lang="en-US" dirty="0" smtClean="0"/>
          </a:p>
          <a:p>
            <a:pPr algn="l">
              <a:buNone/>
            </a:pPr>
            <a:r>
              <a:rPr lang="en-US" b="1" dirty="0" smtClean="0"/>
              <a:t>- Professional activities&amp; students learning. </a:t>
            </a:r>
          </a:p>
          <a:p>
            <a:pPr algn="l">
              <a:buNone/>
            </a:pPr>
            <a:r>
              <a:rPr lang="en-US" dirty="0" smtClean="0"/>
              <a:t>They need assessment and monitoring of the impact of training inside classrooms/ themes need to be more related to everyday students` problems.</a:t>
            </a:r>
            <a:endParaRPr lang="en-US" dirty="0" smtClean="0"/>
          </a:p>
          <a:p>
            <a:pPr algn="l" rtl="0"/>
            <a:endParaRPr lang="ar-EG"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5496" y="-27384"/>
            <a:ext cx="9036496" cy="68853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itle 1"/>
          <p:cNvSpPr txBox="1">
            <a:spLocks/>
          </p:cNvSpPr>
          <p:nvPr/>
        </p:nvSpPr>
        <p:spPr>
          <a:xfrm>
            <a:off x="685800" y="1094879"/>
            <a:ext cx="7772400" cy="1470025"/>
          </a:xfrm>
          <a:prstGeom prst="rect">
            <a:avLst/>
          </a:prstGeom>
          <a:solidFill>
            <a:srgbClr val="00B050"/>
          </a:solidFill>
        </p:spPr>
        <p:style>
          <a:lnRef idx="1">
            <a:schemeClr val="accent3"/>
          </a:lnRef>
          <a:fillRef idx="3">
            <a:schemeClr val="accent3"/>
          </a:fillRef>
          <a:effectRef idx="2">
            <a:schemeClr val="accent3"/>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t> </a:t>
            </a:r>
            <a:r>
              <a:rPr lang="en-US" b="1" dirty="0" smtClean="0"/>
              <a:t>proposed plan for Helwan old primary school</a:t>
            </a:r>
            <a:endParaRPr lang="en-US" b="1" dirty="0"/>
          </a:p>
        </p:txBody>
      </p:sp>
    </p:spTree>
    <p:extLst>
      <p:ext uri="{BB962C8B-B14F-4D97-AF65-F5344CB8AC3E}">
        <p14:creationId xmlns:p14="http://schemas.microsoft.com/office/powerpoint/2010/main" xmlns="" val="3526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435280" cy="1210146"/>
          </a:xfrm>
        </p:spPr>
        <p:txBody>
          <a:bodyPr>
            <a:normAutofit fontScale="90000"/>
          </a:bodyPr>
          <a:lstStyle/>
          <a:p>
            <a:r>
              <a:rPr lang="en-US" b="1" dirty="0" smtClean="0"/>
              <a:t>Our proposed plan for Helwan old primary school</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2094870371"/>
              </p:ext>
            </p:extLst>
          </p:nvPr>
        </p:nvGraphicFramePr>
        <p:xfrm>
          <a:off x="251520" y="1600200"/>
          <a:ext cx="8712968" cy="5069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403737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436" y="1545744"/>
            <a:ext cx="8229600" cy="1143000"/>
          </a:xfrm>
        </p:spPr>
        <p:txBody>
          <a:bodyPr>
            <a:noAutofit/>
          </a:bodyPr>
          <a:lstStyle/>
          <a:p>
            <a:r>
              <a:rPr lang="en-US" sz="2800" b="1" dirty="0" smtClean="0">
                <a:solidFill>
                  <a:srgbClr val="C00000"/>
                </a:solidFill>
              </a:rPr>
              <a:t>Fifth School </a:t>
            </a:r>
            <a:r>
              <a:rPr lang="en-US" sz="2800" b="1" dirty="0">
                <a:solidFill>
                  <a:srgbClr val="C00000"/>
                </a:solidFill>
              </a:rPr>
              <a:t/>
            </a:r>
            <a:br>
              <a:rPr lang="en-US" sz="2800" b="1" dirty="0">
                <a:solidFill>
                  <a:srgbClr val="C00000"/>
                </a:solidFill>
              </a:rPr>
            </a:br>
            <a:r>
              <a:rPr lang="en-US" sz="2800" b="1" dirty="0" err="1" smtClean="0">
                <a:solidFill>
                  <a:srgbClr val="C00000"/>
                </a:solidFill>
              </a:rPr>
              <a:t>Kaser</a:t>
            </a:r>
            <a:r>
              <a:rPr lang="en-US" sz="2800" b="1" dirty="0" smtClean="0">
                <a:solidFill>
                  <a:srgbClr val="C00000"/>
                </a:solidFill>
              </a:rPr>
              <a:t> </a:t>
            </a:r>
            <a:r>
              <a:rPr lang="en-US" sz="2800" b="1" dirty="0" err="1" smtClean="0">
                <a:solidFill>
                  <a:srgbClr val="C00000"/>
                </a:solidFill>
              </a:rPr>
              <a:t>Eldobara</a:t>
            </a:r>
            <a:r>
              <a:rPr lang="en-US" sz="2800" b="1" dirty="0" smtClean="0">
                <a:solidFill>
                  <a:srgbClr val="C00000"/>
                </a:solidFill>
              </a:rPr>
              <a:t> Formal School</a:t>
            </a:r>
            <a:r>
              <a:rPr lang="en-US" sz="2800" b="1" dirty="0">
                <a:solidFill>
                  <a:srgbClr val="C00000"/>
                </a:solidFill>
              </a:rPr>
              <a:t/>
            </a:r>
            <a:br>
              <a:rPr lang="en-US" sz="2800" b="1" dirty="0">
                <a:solidFill>
                  <a:srgbClr val="C00000"/>
                </a:solidFill>
              </a:rPr>
            </a:br>
            <a:r>
              <a:rPr lang="en-US" sz="2800" b="1" dirty="0">
                <a:solidFill>
                  <a:srgbClr val="C00000"/>
                </a:solidFill>
              </a:rPr>
              <a:t>(Kindergarten</a:t>
            </a:r>
            <a:r>
              <a:rPr lang="en-US" sz="2800" b="1" dirty="0" smtClean="0">
                <a:solidFill>
                  <a:srgbClr val="C00000"/>
                </a:solidFill>
              </a:rPr>
              <a:t>, primary</a:t>
            </a:r>
            <a:r>
              <a:rPr lang="en-US" sz="2800" b="1" dirty="0">
                <a:solidFill>
                  <a:srgbClr val="C00000"/>
                </a:solidFill>
              </a:rPr>
              <a:t>, </a:t>
            </a:r>
            <a:r>
              <a:rPr lang="en-US" sz="2800" b="1" dirty="0" smtClean="0">
                <a:solidFill>
                  <a:srgbClr val="C00000"/>
                </a:solidFill>
              </a:rPr>
              <a:t>preparatory levels)</a:t>
            </a:r>
            <a:br>
              <a:rPr lang="en-US" sz="2800" b="1" dirty="0" smtClean="0">
                <a:solidFill>
                  <a:srgbClr val="C00000"/>
                </a:solidFill>
              </a:rPr>
            </a:br>
            <a:r>
              <a:rPr lang="en-US" sz="2800" b="1" dirty="0" smtClean="0">
                <a:solidFill>
                  <a:srgbClr val="C00000"/>
                </a:solidFill>
              </a:rPr>
              <a:t>West Cairo E.A.</a:t>
            </a:r>
            <a:r>
              <a:rPr lang="en-US" sz="2800" dirty="0"/>
              <a:t/>
            </a:r>
            <a:br>
              <a:rPr lang="en-US" sz="2800" dirty="0"/>
            </a:br>
            <a:endParaRPr lang="ar-EG" sz="2800" b="1" dirty="0">
              <a:solidFill>
                <a:srgbClr val="C00000"/>
              </a:solidFill>
            </a:endParaRPr>
          </a:p>
        </p:txBody>
      </p:sp>
      <p:sp>
        <p:nvSpPr>
          <p:cNvPr id="3" name="Content Placeholder 2"/>
          <p:cNvSpPr>
            <a:spLocks noGrp="1"/>
          </p:cNvSpPr>
          <p:nvPr>
            <p:ph idx="1"/>
          </p:nvPr>
        </p:nvSpPr>
        <p:spPr>
          <a:xfrm>
            <a:off x="219650" y="2708920"/>
            <a:ext cx="8717122" cy="4525963"/>
          </a:xfrm>
        </p:spPr>
        <p:txBody>
          <a:bodyPr>
            <a:noAutofit/>
          </a:bodyPr>
          <a:lstStyle/>
          <a:p>
            <a:pPr algn="l" rtl="0">
              <a:buNone/>
            </a:pPr>
            <a:r>
              <a:rPr lang="en-US" sz="2400" b="1" u="sng" dirty="0" smtClean="0">
                <a:solidFill>
                  <a:srgbClr val="C00000"/>
                </a:solidFill>
              </a:rPr>
              <a:t>School Profile:</a:t>
            </a:r>
          </a:p>
          <a:p>
            <a:pPr algn="l" rtl="0"/>
            <a:r>
              <a:rPr lang="en-US" sz="2400" b="1" dirty="0" smtClean="0"/>
              <a:t>Number </a:t>
            </a:r>
            <a:r>
              <a:rPr lang="en-US" sz="2400" b="1" dirty="0"/>
              <a:t>of </a:t>
            </a:r>
            <a:r>
              <a:rPr lang="en-US" sz="2400" b="1" dirty="0" smtClean="0"/>
              <a:t>classes:</a:t>
            </a:r>
            <a:endParaRPr lang="en-US" sz="2400" b="1" dirty="0"/>
          </a:p>
          <a:p>
            <a:pPr lvl="0" algn="l" rtl="0"/>
            <a:r>
              <a:rPr lang="en-US" sz="2400" b="1" dirty="0"/>
              <a:t>Kindergarten (2)</a:t>
            </a:r>
          </a:p>
          <a:p>
            <a:pPr lvl="0" algn="l" rtl="0"/>
            <a:r>
              <a:rPr lang="en-US" sz="2400" b="1" dirty="0"/>
              <a:t>Primary (6)</a:t>
            </a:r>
          </a:p>
          <a:p>
            <a:pPr lvl="0" algn="l" rtl="0"/>
            <a:r>
              <a:rPr lang="en-US" sz="2400" b="1" dirty="0"/>
              <a:t>Preparatory (3)</a:t>
            </a:r>
          </a:p>
          <a:p>
            <a:pPr algn="l" rtl="0"/>
            <a:r>
              <a:rPr lang="en-US" sz="2400" b="1" dirty="0"/>
              <a:t>Number of students in each class : 50 </a:t>
            </a:r>
          </a:p>
          <a:p>
            <a:pPr algn="l" rtl="0"/>
            <a:r>
              <a:rPr lang="en-US" sz="2400" b="1" dirty="0"/>
              <a:t>Number of students with SEN (Special Educational Needs): </a:t>
            </a:r>
            <a:r>
              <a:rPr lang="en-US" sz="2000" b="1" dirty="0"/>
              <a:t> </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72400" y="189212"/>
            <a:ext cx="1196340" cy="898417"/>
          </a:xfrm>
          <a:prstGeom prst="rect">
            <a:avLst/>
          </a:prstGeom>
          <a:noFill/>
          <a:ln>
            <a:noFill/>
          </a:ln>
        </p:spPr>
      </p:pic>
    </p:spTree>
    <p:extLst>
      <p:ext uri="{BB962C8B-B14F-4D97-AF65-F5344CB8AC3E}">
        <p14:creationId xmlns:p14="http://schemas.microsoft.com/office/powerpoint/2010/main" xmlns="" val="310157271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Needs Assessment</a:t>
            </a:r>
            <a:endParaRPr lang="ar-EG" b="1" dirty="0">
              <a:solidFill>
                <a:srgbClr val="C00000"/>
              </a:solidFill>
            </a:endParaRPr>
          </a:p>
        </p:txBody>
      </p:sp>
      <p:sp>
        <p:nvSpPr>
          <p:cNvPr id="3" name="Content Placeholder 2"/>
          <p:cNvSpPr>
            <a:spLocks noGrp="1"/>
          </p:cNvSpPr>
          <p:nvPr>
            <p:ph idx="1"/>
          </p:nvPr>
        </p:nvSpPr>
        <p:spPr/>
        <p:txBody>
          <a:bodyPr>
            <a:normAutofit/>
          </a:bodyPr>
          <a:lstStyle/>
          <a:p>
            <a:pPr algn="l">
              <a:buNone/>
            </a:pPr>
            <a:r>
              <a:rPr lang="en-US" b="1" dirty="0" smtClean="0"/>
              <a:t>Training needs.</a:t>
            </a:r>
          </a:p>
          <a:p>
            <a:pPr algn="l">
              <a:buNone/>
            </a:pPr>
            <a:r>
              <a:rPr lang="en-US" b="1" dirty="0" smtClean="0"/>
              <a:t> </a:t>
            </a:r>
            <a:r>
              <a:rPr lang="en-US" b="1" dirty="0" smtClean="0"/>
              <a:t>   </a:t>
            </a:r>
            <a:r>
              <a:rPr lang="en-US" b="1" dirty="0" smtClean="0"/>
              <a:t>1-Class </a:t>
            </a:r>
            <a:r>
              <a:rPr lang="en-US" b="1" dirty="0" smtClean="0"/>
              <a:t>Management</a:t>
            </a:r>
            <a:endParaRPr lang="en-US" dirty="0" smtClean="0"/>
          </a:p>
          <a:p>
            <a:pPr algn="l" rtl="0"/>
            <a:r>
              <a:rPr lang="en-US" b="1" dirty="0" smtClean="0"/>
              <a:t>2-Educational Mentorship.</a:t>
            </a:r>
            <a:endParaRPr lang="en-US" dirty="0" smtClean="0"/>
          </a:p>
          <a:p>
            <a:pPr algn="l" rtl="0"/>
            <a:r>
              <a:rPr lang="en-US" b="1" dirty="0" smtClean="0"/>
              <a:t>3- </a:t>
            </a:r>
            <a:r>
              <a:rPr lang="en-US" b="1" dirty="0" smtClean="0"/>
              <a:t>Quality Assurance</a:t>
            </a:r>
            <a:endParaRPr lang="en-US" dirty="0" smtClean="0"/>
          </a:p>
          <a:p>
            <a:endParaRPr lang="ar-EG"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sp>
        <p:nvSpPr>
          <p:cNvPr id="3" name="Content Placeholder 2"/>
          <p:cNvSpPr>
            <a:spLocks noGrp="1"/>
          </p:cNvSpPr>
          <p:nvPr>
            <p:ph idx="1"/>
          </p:nvPr>
        </p:nvSpPr>
        <p:spPr/>
        <p:txBody>
          <a:bodyPr>
            <a:normAutofit fontScale="77500" lnSpcReduction="20000"/>
          </a:bodyPr>
          <a:lstStyle/>
          <a:p>
            <a:pPr algn="l">
              <a:buNone/>
            </a:pPr>
            <a:r>
              <a:rPr lang="en-US" b="1" dirty="0" smtClean="0"/>
              <a:t>Training Methods</a:t>
            </a:r>
          </a:p>
          <a:p>
            <a:pPr algn="l">
              <a:buNone/>
            </a:pPr>
            <a:r>
              <a:rPr lang="en-US" dirty="0" smtClean="0"/>
              <a:t>workshops</a:t>
            </a:r>
            <a:r>
              <a:rPr lang="en-US" dirty="0" smtClean="0"/>
              <a:t>.</a:t>
            </a:r>
          </a:p>
          <a:p>
            <a:pPr algn="l">
              <a:buNone/>
            </a:pPr>
            <a:r>
              <a:rPr lang="en-US" b="1" dirty="0" smtClean="0"/>
              <a:t>- Peer communities management.</a:t>
            </a:r>
          </a:p>
          <a:p>
            <a:pPr algn="l">
              <a:buNone/>
            </a:pPr>
            <a:r>
              <a:rPr lang="en-US" dirty="0" smtClean="0"/>
              <a:t>Teachers need to have </a:t>
            </a:r>
            <a:r>
              <a:rPr lang="en-US" dirty="0" smtClean="0"/>
              <a:t>opportunities </a:t>
            </a:r>
            <a:r>
              <a:rPr lang="en-US" dirty="0" smtClean="0"/>
              <a:t>of participation in decision making, also enough time to share experiences.</a:t>
            </a:r>
            <a:endParaRPr lang="en-US" dirty="0" smtClean="0"/>
          </a:p>
          <a:p>
            <a:pPr algn="l">
              <a:buNone/>
            </a:pPr>
            <a:r>
              <a:rPr lang="en-US" b="1" dirty="0" smtClean="0"/>
              <a:t>- Resources and equipments.</a:t>
            </a:r>
          </a:p>
          <a:p>
            <a:pPr algn="l">
              <a:buNone/>
            </a:pPr>
            <a:r>
              <a:rPr lang="en-US" dirty="0" smtClean="0"/>
              <a:t>Teachers need technological </a:t>
            </a:r>
            <a:r>
              <a:rPr lang="en-US" dirty="0" smtClean="0"/>
              <a:t>infrastructure </a:t>
            </a:r>
            <a:r>
              <a:rPr lang="en-US" dirty="0" smtClean="0"/>
              <a:t>to </a:t>
            </a:r>
            <a:r>
              <a:rPr lang="en-US" dirty="0" smtClean="0"/>
              <a:t>facilitate the exchange of information, concept maps, journals….</a:t>
            </a:r>
            <a:r>
              <a:rPr lang="en-US" dirty="0" smtClean="0"/>
              <a:t>etc.</a:t>
            </a:r>
          </a:p>
          <a:p>
            <a:pPr algn="l">
              <a:buNone/>
            </a:pPr>
            <a:r>
              <a:rPr lang="en-US" b="1" dirty="0" smtClean="0"/>
              <a:t>- Professional activities&amp; students learning. Main training themes should be:</a:t>
            </a:r>
          </a:p>
          <a:p>
            <a:pPr algn="l">
              <a:buNone/>
            </a:pPr>
            <a:r>
              <a:rPr lang="en-US" dirty="0" smtClean="0"/>
              <a:t>They seek decentralization in professional activities.</a:t>
            </a:r>
            <a:endParaRPr lang="en-US" dirty="0" smtClean="0"/>
          </a:p>
          <a:p>
            <a:pPr algn="l" rtl="0"/>
            <a:endParaRPr lang="ar-EG"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176" y="908720"/>
            <a:ext cx="8229600" cy="1143000"/>
          </a:xfrm>
        </p:spPr>
        <p:txBody>
          <a:bodyPr>
            <a:noAutofit/>
          </a:bodyPr>
          <a:lstStyle/>
          <a:p>
            <a:r>
              <a:rPr lang="en-US" sz="2800" b="1" dirty="0" smtClean="0">
                <a:solidFill>
                  <a:srgbClr val="C00000"/>
                </a:solidFill>
              </a:rPr>
              <a:t>Ethnography Study</a:t>
            </a:r>
            <a:r>
              <a:rPr lang="en-US" sz="2800" dirty="0"/>
              <a:t/>
            </a:r>
            <a:br>
              <a:rPr lang="en-US" sz="2800" dirty="0"/>
            </a:br>
            <a:endParaRPr lang="ar-EG" sz="2800" b="1" dirty="0">
              <a:solidFill>
                <a:srgbClr val="C00000"/>
              </a:solidFill>
            </a:endParaRPr>
          </a:p>
        </p:txBody>
      </p:sp>
      <p:sp>
        <p:nvSpPr>
          <p:cNvPr id="3" name="Content Placeholder 2"/>
          <p:cNvSpPr>
            <a:spLocks noGrp="1"/>
          </p:cNvSpPr>
          <p:nvPr>
            <p:ph idx="1"/>
          </p:nvPr>
        </p:nvSpPr>
        <p:spPr>
          <a:xfrm>
            <a:off x="233858" y="1916832"/>
            <a:ext cx="8485158" cy="4525963"/>
          </a:xfrm>
        </p:spPr>
        <p:txBody>
          <a:bodyPr>
            <a:noAutofit/>
          </a:bodyPr>
          <a:lstStyle/>
          <a:p>
            <a:pPr marL="0" indent="0" algn="l" rtl="0">
              <a:buNone/>
            </a:pPr>
            <a:endParaRPr lang="en-US" sz="2400" b="1" dirty="0"/>
          </a:p>
          <a:p>
            <a:pPr algn="l" rtl="0"/>
            <a:r>
              <a:rPr lang="en-US" sz="2400" b="1" dirty="0" smtClean="0"/>
              <a:t> </a:t>
            </a:r>
            <a:endParaRPr lang="en-US" sz="2400" b="1"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72400" y="189212"/>
            <a:ext cx="1196340" cy="898417"/>
          </a:xfrm>
          <a:prstGeom prst="rect">
            <a:avLst/>
          </a:prstGeom>
          <a:noFill/>
          <a:ln>
            <a:noFill/>
          </a:ln>
        </p:spPr>
      </p:pic>
      <p:sp>
        <p:nvSpPr>
          <p:cNvPr id="6" name="Rectangle 5"/>
          <p:cNvSpPr/>
          <p:nvPr/>
        </p:nvSpPr>
        <p:spPr>
          <a:xfrm>
            <a:off x="285720" y="1997839"/>
            <a:ext cx="7929618" cy="4247317"/>
          </a:xfrm>
          <a:prstGeom prst="rect">
            <a:avLst/>
          </a:prstGeom>
        </p:spPr>
        <p:txBody>
          <a:bodyPr wrap="square">
            <a:spAutoFit/>
          </a:bodyPr>
          <a:lstStyle/>
          <a:p>
            <a:r>
              <a:rPr lang="en-US" sz="2800" b="1" u="sng" dirty="0" smtClean="0"/>
              <a:t>Important remarks by the school staff:</a:t>
            </a:r>
          </a:p>
          <a:p>
            <a:endParaRPr lang="en-US" sz="2800" b="1" dirty="0" smtClean="0"/>
          </a:p>
          <a:p>
            <a:pPr lvl="0"/>
            <a:r>
              <a:rPr lang="en-US" sz="2800" b="1" dirty="0" smtClean="0"/>
              <a:t>Training is better to be conducted during vacations l (better Midyear vacation).</a:t>
            </a:r>
          </a:p>
          <a:p>
            <a:pPr lvl="0"/>
            <a:r>
              <a:rPr lang="en-US" sz="2800" b="1" dirty="0" smtClean="0"/>
              <a:t>The school team was very cooperative and has a positive attitude towards training and its impact on teaching.</a:t>
            </a:r>
          </a:p>
          <a:p>
            <a:pPr lvl="0"/>
            <a:r>
              <a:rPr lang="en-US" sz="2800" b="1" dirty="0" smtClean="0"/>
              <a:t>Activating roles of training and evaluation units at school.</a:t>
            </a:r>
          </a:p>
          <a:p>
            <a:pPr lvl="0"/>
            <a:endParaRPr lang="en-US" b="1" dirty="0"/>
          </a:p>
        </p:txBody>
      </p:sp>
    </p:spTree>
    <p:extLst>
      <p:ext uri="{BB962C8B-B14F-4D97-AF65-F5344CB8AC3E}">
        <p14:creationId xmlns:p14="http://schemas.microsoft.com/office/powerpoint/2010/main" xmlns="" val="156731611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404" y="1196752"/>
            <a:ext cx="8229600" cy="1143000"/>
          </a:xfrm>
        </p:spPr>
        <p:txBody>
          <a:bodyPr>
            <a:noAutofit/>
          </a:bodyPr>
          <a:lstStyle/>
          <a:p>
            <a:r>
              <a:rPr lang="en-US" sz="2800" b="1" dirty="0">
                <a:solidFill>
                  <a:srgbClr val="C00000"/>
                </a:solidFill>
              </a:rPr>
              <a:t/>
            </a:r>
            <a:br>
              <a:rPr lang="en-US" sz="2800" b="1" dirty="0">
                <a:solidFill>
                  <a:srgbClr val="C00000"/>
                </a:solidFill>
              </a:rPr>
            </a:br>
            <a:r>
              <a:rPr lang="en-US" sz="2800" dirty="0"/>
              <a:t/>
            </a:r>
            <a:br>
              <a:rPr lang="en-US" sz="2800" dirty="0"/>
            </a:br>
            <a:endParaRPr lang="ar-EG" sz="2800" b="1" dirty="0">
              <a:solidFill>
                <a:srgbClr val="C00000"/>
              </a:solidFill>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72400" y="189212"/>
            <a:ext cx="1196340" cy="898417"/>
          </a:xfrm>
          <a:prstGeom prst="rect">
            <a:avLst/>
          </a:prstGeom>
          <a:noFill/>
          <a:ln>
            <a:noFill/>
          </a:ln>
        </p:spPr>
      </p:pic>
      <p:pic>
        <p:nvPicPr>
          <p:cNvPr id="7" name="Picture 6"/>
          <p:cNvPicPr>
            <a:picLocks noChangeAspect="1"/>
          </p:cNvPicPr>
          <p:nvPr/>
        </p:nvPicPr>
        <p:blipFill>
          <a:blip r:embed="rId4"/>
          <a:stretch>
            <a:fillRect/>
          </a:stretch>
        </p:blipFill>
        <p:spPr>
          <a:xfrm>
            <a:off x="2771800" y="3736606"/>
            <a:ext cx="3816423" cy="1760957"/>
          </a:xfrm>
          <a:prstGeom prst="rect">
            <a:avLst/>
          </a:prstGeom>
        </p:spPr>
      </p:pic>
      <p:pic>
        <p:nvPicPr>
          <p:cNvPr id="8" name="Picture 7"/>
          <p:cNvPicPr>
            <a:picLocks noChangeAspect="1"/>
          </p:cNvPicPr>
          <p:nvPr/>
        </p:nvPicPr>
        <p:blipFill>
          <a:blip r:embed="rId5"/>
          <a:stretch>
            <a:fillRect/>
          </a:stretch>
        </p:blipFill>
        <p:spPr>
          <a:xfrm>
            <a:off x="5204896" y="5126277"/>
            <a:ext cx="3939104" cy="1721289"/>
          </a:xfrm>
          <a:prstGeom prst="rect">
            <a:avLst/>
          </a:prstGeom>
        </p:spPr>
      </p:pic>
      <p:pic>
        <p:nvPicPr>
          <p:cNvPr id="9" name="Picture 8"/>
          <p:cNvPicPr>
            <a:picLocks noChangeAspect="1"/>
          </p:cNvPicPr>
          <p:nvPr/>
        </p:nvPicPr>
        <p:blipFill>
          <a:blip r:embed="rId6"/>
          <a:stretch>
            <a:fillRect/>
          </a:stretch>
        </p:blipFill>
        <p:spPr>
          <a:xfrm>
            <a:off x="7641" y="5170950"/>
            <a:ext cx="3810492" cy="1676616"/>
          </a:xfrm>
          <a:prstGeom prst="rect">
            <a:avLst/>
          </a:prstGeom>
        </p:spPr>
      </p:pic>
      <p:pic>
        <p:nvPicPr>
          <p:cNvPr id="10" name="Picture 9"/>
          <p:cNvPicPr>
            <a:picLocks noChangeAspect="1"/>
          </p:cNvPicPr>
          <p:nvPr/>
        </p:nvPicPr>
        <p:blipFill>
          <a:blip r:embed="rId7"/>
          <a:stretch>
            <a:fillRect/>
          </a:stretch>
        </p:blipFill>
        <p:spPr>
          <a:xfrm>
            <a:off x="2771800" y="2050291"/>
            <a:ext cx="3816424" cy="1723805"/>
          </a:xfrm>
          <a:prstGeom prst="rect">
            <a:avLst/>
          </a:prstGeom>
        </p:spPr>
      </p:pic>
    </p:spTree>
    <p:extLst>
      <p:ext uri="{BB962C8B-B14F-4D97-AF65-F5344CB8AC3E}">
        <p14:creationId xmlns:p14="http://schemas.microsoft.com/office/powerpoint/2010/main" xmlns="" val="176981349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871" y="1709936"/>
            <a:ext cx="8229600" cy="1143000"/>
          </a:xfrm>
        </p:spPr>
        <p:txBody>
          <a:bodyPr>
            <a:normAutofit fontScale="90000"/>
          </a:bodyPr>
          <a:lstStyle/>
          <a:p>
            <a:r>
              <a:rPr lang="en-US" dirty="0">
                <a:solidFill>
                  <a:srgbClr val="C00000"/>
                </a:solidFill>
              </a:rPr>
              <a:t> </a:t>
            </a:r>
            <a:br>
              <a:rPr lang="en-US" dirty="0">
                <a:solidFill>
                  <a:srgbClr val="C00000"/>
                </a:solidFill>
              </a:rPr>
            </a:br>
            <a:r>
              <a:rPr lang="en-US" dirty="0">
                <a:solidFill>
                  <a:srgbClr val="C00000"/>
                </a:solidFill>
              </a:rPr>
              <a:t/>
            </a:r>
            <a:br>
              <a:rPr lang="en-US" dirty="0">
                <a:solidFill>
                  <a:srgbClr val="C00000"/>
                </a:solidFill>
              </a:rPr>
            </a:br>
            <a:r>
              <a:rPr lang="en-US" b="1" dirty="0">
                <a:solidFill>
                  <a:srgbClr val="C00000"/>
                </a:solidFill>
              </a:rPr>
              <a:t>p</a:t>
            </a:r>
            <a:r>
              <a:rPr lang="en-US" b="1" u="sng" dirty="0">
                <a:solidFill>
                  <a:srgbClr val="C00000"/>
                </a:solidFill>
              </a:rPr>
              <a:t>rogress on the selection of </a:t>
            </a:r>
            <a:r>
              <a:rPr lang="en-US" b="1" u="sng" dirty="0" smtClean="0">
                <a:solidFill>
                  <a:srgbClr val="C00000"/>
                </a:solidFill>
              </a:rPr>
              <a:t>mentors</a:t>
            </a:r>
            <a:r>
              <a:rPr lang="en-US" dirty="0">
                <a:solidFill>
                  <a:srgbClr val="C00000"/>
                </a:solidFill>
              </a:rPr>
              <a:t/>
            </a:r>
            <a:br>
              <a:rPr lang="en-US" dirty="0">
                <a:solidFill>
                  <a:srgbClr val="C00000"/>
                </a:solidFill>
              </a:rPr>
            </a:br>
            <a:r>
              <a:rPr lang="en-US" dirty="0">
                <a:solidFill>
                  <a:srgbClr val="C00000"/>
                </a:solidFill>
              </a:rPr>
              <a:t/>
            </a:r>
            <a:br>
              <a:rPr lang="en-US" dirty="0">
                <a:solidFill>
                  <a:srgbClr val="C00000"/>
                </a:solidFill>
              </a:rPr>
            </a:br>
            <a:endParaRPr lang="ar-EG" b="1" dirty="0">
              <a:solidFill>
                <a:srgbClr val="C00000"/>
              </a:solidFill>
            </a:endParaRPr>
          </a:p>
        </p:txBody>
      </p:sp>
      <p:sp>
        <p:nvSpPr>
          <p:cNvPr id="3" name="Content Placeholder 2"/>
          <p:cNvSpPr>
            <a:spLocks noGrp="1"/>
          </p:cNvSpPr>
          <p:nvPr>
            <p:ph idx="1"/>
          </p:nvPr>
        </p:nvSpPr>
        <p:spPr>
          <a:xfrm>
            <a:off x="261456" y="2852936"/>
            <a:ext cx="8559015" cy="4525963"/>
          </a:xfrm>
        </p:spPr>
        <p:txBody>
          <a:bodyPr>
            <a:normAutofit/>
          </a:bodyPr>
          <a:lstStyle/>
          <a:p>
            <a:pPr algn="l" rtl="0">
              <a:buNone/>
            </a:pPr>
            <a:r>
              <a:rPr lang="en-US" b="1" dirty="0" smtClean="0"/>
              <a:t>Criteria for selection:</a:t>
            </a:r>
          </a:p>
          <a:p>
            <a:pPr algn="l" rtl="0">
              <a:buNone/>
            </a:pPr>
            <a:r>
              <a:rPr lang="en-US" sz="2400" dirty="0" smtClean="0"/>
              <a:t>1-</a:t>
            </a:r>
            <a:r>
              <a:rPr lang="en-US" sz="2400" b="1" dirty="0" smtClean="0"/>
              <a:t> </a:t>
            </a:r>
            <a:r>
              <a:rPr lang="en-US" sz="2400" dirty="0" smtClean="0"/>
              <a:t>TOT</a:t>
            </a:r>
          </a:p>
          <a:p>
            <a:pPr algn="l" rtl="0">
              <a:buNone/>
            </a:pPr>
            <a:r>
              <a:rPr lang="en-US" sz="2400" dirty="0" smtClean="0"/>
              <a:t>2- Experience in mentoring.</a:t>
            </a:r>
          </a:p>
          <a:p>
            <a:pPr algn="l" rtl="0">
              <a:buNone/>
            </a:pPr>
            <a:r>
              <a:rPr lang="en-US" sz="2400" dirty="0" smtClean="0"/>
              <a:t>3- Good relations with schools.</a:t>
            </a:r>
          </a:p>
          <a:p>
            <a:pPr algn="l" rtl="0">
              <a:buNone/>
            </a:pPr>
            <a:r>
              <a:rPr lang="en-US" sz="2400" dirty="0" smtClean="0"/>
              <a:t>4- Leadership skills.</a:t>
            </a:r>
          </a:p>
          <a:p>
            <a:pPr algn="l" rtl="0">
              <a:buNone/>
            </a:pPr>
            <a:r>
              <a:rPr lang="en-US" sz="2400" dirty="0" smtClean="0"/>
              <a:t>5- Experience in adult learning.</a:t>
            </a:r>
          </a:p>
          <a:p>
            <a:pPr algn="l" rtl="0">
              <a:buNone/>
            </a:pPr>
            <a:r>
              <a:rPr lang="en-US" sz="2400" dirty="0" smtClean="0"/>
              <a:t>6- Communication skills.</a:t>
            </a:r>
          </a:p>
          <a:p>
            <a:pPr algn="l" rtl="0">
              <a:buNone/>
            </a:pPr>
            <a:r>
              <a:rPr lang="en-US" sz="2400" dirty="0" smtClean="0"/>
              <a:t>7- Enthusiasm to change.</a:t>
            </a:r>
            <a:endParaRPr lang="en-US" sz="2400"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كلية التربية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772400" y="189212"/>
            <a:ext cx="1196340" cy="898417"/>
          </a:xfrm>
          <a:prstGeom prst="rect">
            <a:avLst/>
          </a:prstGeom>
          <a:noFill/>
          <a:ln>
            <a:noFill/>
          </a:ln>
        </p:spPr>
      </p:pic>
    </p:spTree>
    <p:extLst>
      <p:ext uri="{BB962C8B-B14F-4D97-AF65-F5344CB8AC3E}">
        <p14:creationId xmlns:p14="http://schemas.microsoft.com/office/powerpoint/2010/main" xmlns="" val="20026641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598" y="1087629"/>
            <a:ext cx="8229600" cy="1143000"/>
          </a:xfrm>
        </p:spPr>
        <p:txBody>
          <a:bodyPr>
            <a:normAutofit/>
          </a:bodyPr>
          <a:lstStyle/>
          <a:p>
            <a:pPr rtl="0"/>
            <a:r>
              <a:rPr lang="en-US" sz="3600" b="1" u="sng" dirty="0" smtClean="0">
                <a:solidFill>
                  <a:srgbClr val="C00000"/>
                </a:solidFill>
              </a:rPr>
              <a:t>2- Design </a:t>
            </a:r>
            <a:r>
              <a:rPr lang="en-US" sz="3600" b="1" u="sng" dirty="0">
                <a:solidFill>
                  <a:srgbClr val="C00000"/>
                </a:solidFill>
              </a:rPr>
              <a:t>Electronic Tool for Data </a:t>
            </a:r>
            <a:r>
              <a:rPr lang="en-US" sz="3600" b="1" u="sng" dirty="0" smtClean="0">
                <a:solidFill>
                  <a:srgbClr val="C00000"/>
                </a:solidFill>
              </a:rPr>
              <a:t>Entry</a:t>
            </a:r>
            <a:endParaRPr lang="ar-EG" sz="3600" b="1" u="sng" dirty="0">
              <a:solidFill>
                <a:srgbClr val="C00000"/>
              </a:solidFill>
            </a:endParaRPr>
          </a:p>
        </p:txBody>
      </p:sp>
      <p:pic>
        <p:nvPicPr>
          <p:cNvPr id="4" name="Content Placeholder 3" descr="IMG_20170908_201853.png"/>
          <p:cNvPicPr>
            <a:picLocks noGrp="1" noChangeAspect="1"/>
          </p:cNvPicPr>
          <p:nvPr>
            <p:ph idx="1"/>
          </p:nvPr>
        </p:nvPicPr>
        <p:blipFill>
          <a:blip r:embed="rId2"/>
          <a:stretch>
            <a:fillRect/>
          </a:stretch>
        </p:blipFill>
        <p:spPr>
          <a:xfrm>
            <a:off x="4686304" y="2636912"/>
            <a:ext cx="3554115" cy="4020950"/>
          </a:xfrm>
        </p:spPr>
      </p:pic>
      <p:pic>
        <p:nvPicPr>
          <p:cNvPr id="5" name="Picture 4" descr="IMG_20170908_201921.png"/>
          <p:cNvPicPr>
            <a:picLocks noChangeAspect="1"/>
          </p:cNvPicPr>
          <p:nvPr/>
        </p:nvPicPr>
        <p:blipFill>
          <a:blip r:embed="rId3"/>
          <a:stretch>
            <a:fillRect/>
          </a:stretch>
        </p:blipFill>
        <p:spPr>
          <a:xfrm>
            <a:off x="455598" y="2626476"/>
            <a:ext cx="3684354" cy="4007543"/>
          </a:xfrm>
          <a:prstGeom prst="rect">
            <a:avLst/>
          </a:prstGeom>
        </p:spPr>
      </p:pic>
      <p:pic>
        <p:nvPicPr>
          <p:cNvPr id="6"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كلية التربية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772400" y="189212"/>
            <a:ext cx="1196340" cy="898417"/>
          </a:xfrm>
          <a:prstGeom prst="rect">
            <a:avLst/>
          </a:prstGeom>
          <a:noFill/>
          <a:ln>
            <a:noFill/>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sp>
        <p:nvSpPr>
          <p:cNvPr id="3" name="Content Placeholder 2"/>
          <p:cNvSpPr>
            <a:spLocks noGrp="1"/>
          </p:cNvSpPr>
          <p:nvPr>
            <p:ph idx="1"/>
          </p:nvPr>
        </p:nvSpPr>
        <p:spPr/>
        <p:txBody>
          <a:bodyPr>
            <a:normAutofit/>
          </a:bodyPr>
          <a:lstStyle/>
          <a:p>
            <a:pPr algn="l" rtl="0"/>
            <a:r>
              <a:rPr lang="en-US" dirty="0" smtClean="0"/>
              <a:t>Dr. </a:t>
            </a:r>
            <a:r>
              <a:rPr lang="en-US" dirty="0" err="1" smtClean="0"/>
              <a:t>Khaled</a:t>
            </a:r>
            <a:r>
              <a:rPr lang="en-US" dirty="0" smtClean="0"/>
              <a:t> </a:t>
            </a:r>
            <a:r>
              <a:rPr lang="en-US" dirty="0" err="1" smtClean="0"/>
              <a:t>Malek</a:t>
            </a:r>
            <a:r>
              <a:rPr lang="en-US" dirty="0" smtClean="0"/>
              <a:t>.</a:t>
            </a:r>
          </a:p>
          <a:p>
            <a:pPr algn="l" rtl="0"/>
            <a:r>
              <a:rPr lang="en-US" dirty="0" smtClean="0"/>
              <a:t>Dr. </a:t>
            </a:r>
            <a:r>
              <a:rPr lang="en-US" dirty="0" err="1" smtClean="0"/>
              <a:t>Doaa</a:t>
            </a:r>
            <a:r>
              <a:rPr lang="en-US" dirty="0" smtClean="0"/>
              <a:t> Abdel </a:t>
            </a:r>
            <a:r>
              <a:rPr lang="en-US" dirty="0" err="1" smtClean="0"/>
              <a:t>Karim</a:t>
            </a:r>
            <a:endParaRPr lang="en-US" dirty="0" smtClean="0"/>
          </a:p>
          <a:p>
            <a:pPr algn="l" rtl="0"/>
            <a:r>
              <a:rPr lang="en-US" dirty="0" smtClean="0"/>
              <a:t>Dr. Dina Maher.</a:t>
            </a:r>
          </a:p>
          <a:p>
            <a:pPr algn="l" rtl="0"/>
            <a:r>
              <a:rPr lang="en-US" dirty="0" smtClean="0"/>
              <a:t>Dr. Ahmed </a:t>
            </a:r>
            <a:r>
              <a:rPr lang="en-US" dirty="0" err="1" smtClean="0"/>
              <a:t>Youssef</a:t>
            </a:r>
            <a:r>
              <a:rPr lang="en-US" dirty="0" smtClean="0"/>
              <a:t>.</a:t>
            </a:r>
          </a:p>
          <a:p>
            <a:pPr algn="l" rtl="0"/>
            <a:r>
              <a:rPr lang="en-US" dirty="0" smtClean="0"/>
              <a:t>Dr. </a:t>
            </a:r>
            <a:r>
              <a:rPr lang="en-US" dirty="0" err="1" smtClean="0"/>
              <a:t>Lamiaa</a:t>
            </a:r>
            <a:r>
              <a:rPr lang="en-US" dirty="0" smtClean="0"/>
              <a:t> </a:t>
            </a:r>
            <a:r>
              <a:rPr lang="en-US" dirty="0" err="1" smtClean="0"/>
              <a:t>Kamel</a:t>
            </a:r>
            <a:endParaRPr lang="en-US" dirty="0" smtClean="0"/>
          </a:p>
          <a:p>
            <a:pPr algn="l" rtl="0"/>
            <a:r>
              <a:rPr lang="en-US" dirty="0" smtClean="0"/>
              <a:t>Mohamed </a:t>
            </a:r>
            <a:r>
              <a:rPr lang="en-US" dirty="0" smtClean="0"/>
              <a:t>Adel</a:t>
            </a:r>
          </a:p>
          <a:p>
            <a:pPr algn="l" rtl="0"/>
            <a:r>
              <a:rPr lang="en-US" dirty="0" smtClean="0"/>
              <a:t>Ahmed Yasser</a:t>
            </a:r>
          </a:p>
          <a:p>
            <a:pPr algn="l" rtl="0"/>
            <a:endParaRPr lang="ar-EG"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l">
              <a:spcBef>
                <a:spcPct val="0"/>
              </a:spcBef>
              <a:buFontTx/>
              <a:buNone/>
            </a:pPr>
            <a:fld id="{970A8412-78DF-446A-97A5-458879671DE7}" type="slidenum">
              <a:rPr lang="ar-EG" altLang="ar-EG" sz="1200" smtClean="0">
                <a:solidFill>
                  <a:srgbClr val="898989"/>
                </a:solidFill>
              </a:rPr>
              <a:pPr algn="l">
                <a:spcBef>
                  <a:spcPct val="0"/>
                </a:spcBef>
                <a:buFontTx/>
                <a:buNone/>
              </a:pPr>
              <a:t>71</a:t>
            </a:fld>
            <a:endParaRPr lang="ar-EG" altLang="ar-EG" sz="1200" smtClean="0">
              <a:solidFill>
                <a:srgbClr val="898989"/>
              </a:solidFill>
            </a:endParaRPr>
          </a:p>
        </p:txBody>
      </p:sp>
      <p:pic>
        <p:nvPicPr>
          <p:cNvPr id="76803" name="Picture 2" descr="Image result for thanks for listening animation"/>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8600" y="1905000"/>
            <a:ext cx="8512175" cy="296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0099733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pic>
        <p:nvPicPr>
          <p:cNvPr id="4" name="Content Placeholder 3" descr="IMG_20170908_201937.png"/>
          <p:cNvPicPr>
            <a:picLocks noGrp="1" noChangeAspect="1"/>
          </p:cNvPicPr>
          <p:nvPr>
            <p:ph idx="1"/>
          </p:nvPr>
        </p:nvPicPr>
        <p:blipFill>
          <a:blip r:embed="rId2"/>
          <a:stretch>
            <a:fillRect/>
          </a:stretch>
        </p:blipFill>
        <p:spPr>
          <a:xfrm>
            <a:off x="5076057" y="1521089"/>
            <a:ext cx="3632724" cy="4826039"/>
          </a:xfrm>
        </p:spPr>
      </p:pic>
      <p:pic>
        <p:nvPicPr>
          <p:cNvPr id="5" name="Picture 4" descr="IMG_20170908_201958.png"/>
          <p:cNvPicPr>
            <a:picLocks noChangeAspect="1"/>
          </p:cNvPicPr>
          <p:nvPr/>
        </p:nvPicPr>
        <p:blipFill>
          <a:blip r:embed="rId3"/>
          <a:stretch>
            <a:fillRect/>
          </a:stretch>
        </p:blipFill>
        <p:spPr>
          <a:xfrm>
            <a:off x="635574" y="1521089"/>
            <a:ext cx="3712014" cy="4826039"/>
          </a:xfrm>
          <a:prstGeom prst="rect">
            <a:avLst/>
          </a:prstGeom>
        </p:spPr>
      </p:pic>
      <p:pic>
        <p:nvPicPr>
          <p:cNvPr id="6"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كلية التربية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772400" y="189212"/>
            <a:ext cx="1196340" cy="898417"/>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087629"/>
            <a:ext cx="8229600" cy="1143000"/>
          </a:xfrm>
        </p:spPr>
        <p:txBody>
          <a:bodyPr/>
          <a:lstStyle/>
          <a:p>
            <a:r>
              <a:rPr lang="en-US" b="1" dirty="0" smtClean="0">
                <a:solidFill>
                  <a:srgbClr val="C00000"/>
                </a:solidFill>
              </a:rPr>
              <a:t>3- Statistical Analysis Committee</a:t>
            </a:r>
            <a:endParaRPr lang="ar-EG" b="1" dirty="0">
              <a:solidFill>
                <a:srgbClr val="C00000"/>
              </a:solidFill>
            </a:endParaRPr>
          </a:p>
        </p:txBody>
      </p:sp>
      <p:sp>
        <p:nvSpPr>
          <p:cNvPr id="3" name="Content Placeholder 2"/>
          <p:cNvSpPr>
            <a:spLocks noGrp="1"/>
          </p:cNvSpPr>
          <p:nvPr>
            <p:ph idx="1"/>
          </p:nvPr>
        </p:nvSpPr>
        <p:spPr>
          <a:xfrm>
            <a:off x="395536" y="2332037"/>
            <a:ext cx="8229600" cy="2033067"/>
          </a:xfrm>
        </p:spPr>
        <p:txBody>
          <a:bodyPr/>
          <a:lstStyle/>
          <a:p>
            <a:pPr algn="l">
              <a:buNone/>
            </a:pPr>
            <a:r>
              <a:rPr lang="en-US" b="1" u="sng" dirty="0"/>
              <a:t>Team Selection:</a:t>
            </a:r>
          </a:p>
          <a:p>
            <a:pPr algn="l">
              <a:buNone/>
            </a:pPr>
            <a:r>
              <a:rPr lang="en-US" dirty="0"/>
              <a:t>Prof. Mohamed Abdel Salam</a:t>
            </a:r>
          </a:p>
          <a:p>
            <a:pPr algn="l">
              <a:buNone/>
            </a:pPr>
            <a:r>
              <a:rPr lang="en-US" dirty="0"/>
              <a:t>Dr. Hassan </a:t>
            </a:r>
            <a:r>
              <a:rPr lang="en-US" dirty="0" err="1"/>
              <a:t>Makhlouf</a:t>
            </a:r>
            <a:endParaRPr lang="en-US" dirty="0"/>
          </a:p>
          <a:p>
            <a:pPr algn="l">
              <a:buNone/>
            </a:pPr>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72400" y="189212"/>
            <a:ext cx="1196340" cy="898417"/>
          </a:xfrm>
          <a:prstGeom prst="rect">
            <a:avLst/>
          </a:prstGeom>
          <a:noFill/>
          <a:ln>
            <a:noFill/>
          </a:ln>
        </p:spPr>
      </p:pic>
      <p:pic>
        <p:nvPicPr>
          <p:cNvPr id="6" name="Picture 5"/>
          <p:cNvPicPr>
            <a:picLocks noChangeAspect="1"/>
          </p:cNvPicPr>
          <p:nvPr/>
        </p:nvPicPr>
        <p:blipFill>
          <a:blip r:embed="rId4"/>
          <a:stretch>
            <a:fillRect/>
          </a:stretch>
        </p:blipFill>
        <p:spPr>
          <a:xfrm>
            <a:off x="4285254" y="3475037"/>
            <a:ext cx="4572000" cy="2859782"/>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3561</TotalTime>
  <Words>2033</Words>
  <Application>Microsoft Office PowerPoint</Application>
  <PresentationFormat>On-screen Show (4:3)</PresentationFormat>
  <Paragraphs>361</Paragraphs>
  <Slides>71</Slides>
  <Notes>1</Notes>
  <HiddenSlides>0</HiddenSlides>
  <MMClips>0</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Office Theme</vt:lpstr>
      <vt:lpstr>Slide 1</vt:lpstr>
      <vt:lpstr> School and University Partnership for Peer Communities of learners </vt:lpstr>
      <vt:lpstr>Slide 3</vt:lpstr>
      <vt:lpstr>Progress on Needs Assessment </vt:lpstr>
      <vt:lpstr>Meetings with HU Team  </vt:lpstr>
      <vt:lpstr>Procedures for developing school baseline reports</vt:lpstr>
      <vt:lpstr>2- Design Electronic Tool for Data Entry</vt:lpstr>
      <vt:lpstr>Slide 8</vt:lpstr>
      <vt:lpstr>3- Statistical Analysis Committee</vt:lpstr>
      <vt:lpstr>4- The Process of Data Entry for 125  questionnaire. </vt:lpstr>
      <vt:lpstr>Slide 11</vt:lpstr>
      <vt:lpstr>Slide 12</vt:lpstr>
      <vt:lpstr>Slide 13</vt:lpstr>
      <vt:lpstr>Slide 14</vt:lpstr>
      <vt:lpstr>Slide 15</vt:lpstr>
      <vt:lpstr>Slide 16</vt:lpstr>
      <vt:lpstr>Slide 17</vt:lpstr>
      <vt:lpstr>Slide 18</vt:lpstr>
      <vt:lpstr>Slide 19</vt:lpstr>
      <vt:lpstr>Slide 20</vt:lpstr>
      <vt:lpstr>The main topics of the Report: </vt:lpstr>
      <vt:lpstr>Final Report</vt:lpstr>
      <vt:lpstr>Slide 23</vt:lpstr>
      <vt:lpstr>Slide 24</vt:lpstr>
      <vt:lpstr>Slide 25</vt:lpstr>
      <vt:lpstr>Slide 26</vt:lpstr>
      <vt:lpstr>Slide 27</vt:lpstr>
      <vt:lpstr>First School Zamalek Girls’ School (primary, preparatory and secondary levels)  West Cairo E.A. </vt:lpstr>
      <vt:lpstr>First School Zamalek Girls’ School (primary, preparatory and secondary levels) </vt:lpstr>
      <vt:lpstr>First School Zamalek Girls’ School (primary, preparatory and secondary levels) </vt:lpstr>
      <vt:lpstr>Needs Assessment</vt:lpstr>
      <vt:lpstr>Other needs according to the qualitative analysis: </vt:lpstr>
      <vt:lpstr>Slide 33</vt:lpstr>
      <vt:lpstr>Ethnography Study</vt:lpstr>
      <vt:lpstr>Slide 35</vt:lpstr>
      <vt:lpstr>Slide 36</vt:lpstr>
      <vt:lpstr>Slide 37</vt:lpstr>
      <vt:lpstr>Second School Om Elabtal Girls’ preparatory  School Helwan E.A. </vt:lpstr>
      <vt:lpstr>Second School Om Elabtal Girls’ preparatory  School Helwan E.A. </vt:lpstr>
      <vt:lpstr>Slide 40</vt:lpstr>
      <vt:lpstr>Needs Assessment</vt:lpstr>
      <vt:lpstr>Ethnography Study</vt:lpstr>
      <vt:lpstr>Quality Assurance Unit</vt:lpstr>
      <vt:lpstr>Slide 44</vt:lpstr>
      <vt:lpstr>Slide 45</vt:lpstr>
      <vt:lpstr>Needs Assessment</vt:lpstr>
      <vt:lpstr>Slide 47</vt:lpstr>
      <vt:lpstr>Ethnography Study </vt:lpstr>
      <vt:lpstr>Slide 49</vt:lpstr>
      <vt:lpstr>Slide 50</vt:lpstr>
      <vt:lpstr>Slide 51</vt:lpstr>
      <vt:lpstr>Most Importantly </vt:lpstr>
      <vt:lpstr>Posing the following questions</vt:lpstr>
      <vt:lpstr>Principles of quality</vt:lpstr>
      <vt:lpstr>Slide 55</vt:lpstr>
      <vt:lpstr>Fourth School  Helwan  Primary School   Helwan E.A. </vt:lpstr>
      <vt:lpstr>Fourth School  Helwan  primary  School for Boys  Helwan E.A. </vt:lpstr>
      <vt:lpstr>Slide 58</vt:lpstr>
      <vt:lpstr>Slide 59</vt:lpstr>
      <vt:lpstr>Needs Assessment</vt:lpstr>
      <vt:lpstr>Slide 61</vt:lpstr>
      <vt:lpstr>Slide 62</vt:lpstr>
      <vt:lpstr>Our proposed plan for Helwan old primary school</vt:lpstr>
      <vt:lpstr>Fifth School  Kaser Eldobara Formal School (Kindergarten, primary, preparatory levels) West Cairo E.A. </vt:lpstr>
      <vt:lpstr>Needs Assessment</vt:lpstr>
      <vt:lpstr>Slide 66</vt:lpstr>
      <vt:lpstr>Ethnography Study </vt:lpstr>
      <vt:lpstr>  </vt:lpstr>
      <vt:lpstr>   progress on the selection of mentors  </vt:lpstr>
      <vt:lpstr>Slide 70</vt:lpstr>
      <vt:lpstr>Slide 71</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CDC_LEEP</dc:creator>
  <cp:lastModifiedBy>Windows User</cp:lastModifiedBy>
  <cp:revision>296</cp:revision>
  <dcterms:created xsi:type="dcterms:W3CDTF">2006-08-16T00:00:00Z</dcterms:created>
  <dcterms:modified xsi:type="dcterms:W3CDTF">2017-11-20T22:16:23Z</dcterms:modified>
</cp:coreProperties>
</file>