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66"/>
  </p:notesMasterIdLst>
  <p:sldIdLst>
    <p:sldId id="340" r:id="rId2"/>
    <p:sldId id="257" r:id="rId3"/>
    <p:sldId id="259" r:id="rId4"/>
    <p:sldId id="354" r:id="rId5"/>
    <p:sldId id="355" r:id="rId6"/>
    <p:sldId id="356" r:id="rId7"/>
    <p:sldId id="287" r:id="rId8"/>
    <p:sldId id="337" r:id="rId9"/>
    <p:sldId id="309" r:id="rId10"/>
    <p:sldId id="302" r:id="rId11"/>
    <p:sldId id="318" r:id="rId12"/>
    <p:sldId id="319" r:id="rId13"/>
    <p:sldId id="320" r:id="rId14"/>
    <p:sldId id="323" r:id="rId15"/>
    <p:sldId id="348" r:id="rId16"/>
    <p:sldId id="349" r:id="rId17"/>
    <p:sldId id="350" r:id="rId18"/>
    <p:sldId id="351" r:id="rId19"/>
    <p:sldId id="352" r:id="rId20"/>
    <p:sldId id="353" r:id="rId21"/>
    <p:sldId id="345" r:id="rId22"/>
    <p:sldId id="344" r:id="rId23"/>
    <p:sldId id="346" r:id="rId24"/>
    <p:sldId id="357" r:id="rId25"/>
    <p:sldId id="358" r:id="rId26"/>
    <p:sldId id="359" r:id="rId27"/>
    <p:sldId id="360" r:id="rId28"/>
    <p:sldId id="374" r:id="rId29"/>
    <p:sldId id="361" r:id="rId30"/>
    <p:sldId id="362" r:id="rId31"/>
    <p:sldId id="363" r:id="rId32"/>
    <p:sldId id="364" r:id="rId33"/>
    <p:sldId id="365" r:id="rId34"/>
    <p:sldId id="366" r:id="rId35"/>
    <p:sldId id="367" r:id="rId36"/>
    <p:sldId id="368" r:id="rId37"/>
    <p:sldId id="369" r:id="rId38"/>
    <p:sldId id="370" r:id="rId39"/>
    <p:sldId id="372" r:id="rId40"/>
    <p:sldId id="373" r:id="rId41"/>
    <p:sldId id="375" r:id="rId42"/>
    <p:sldId id="324" r:id="rId43"/>
    <p:sldId id="327" r:id="rId44"/>
    <p:sldId id="328" r:id="rId45"/>
    <p:sldId id="331" r:id="rId46"/>
    <p:sldId id="332" r:id="rId47"/>
    <p:sldId id="333" r:id="rId48"/>
    <p:sldId id="334" r:id="rId49"/>
    <p:sldId id="335" r:id="rId50"/>
    <p:sldId id="336" r:id="rId51"/>
    <p:sldId id="321" r:id="rId52"/>
    <p:sldId id="341" r:id="rId53"/>
    <p:sldId id="322" r:id="rId54"/>
    <p:sldId id="342" r:id="rId55"/>
    <p:sldId id="325" r:id="rId56"/>
    <p:sldId id="326" r:id="rId57"/>
    <p:sldId id="338" r:id="rId58"/>
    <p:sldId id="339" r:id="rId59"/>
    <p:sldId id="258" r:id="rId60"/>
    <p:sldId id="284" r:id="rId61"/>
    <p:sldId id="343" r:id="rId62"/>
    <p:sldId id="378" r:id="rId63"/>
    <p:sldId id="377" r:id="rId64"/>
    <p:sldId id="376"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84" autoAdjust="0"/>
  </p:normalViewPr>
  <p:slideViewPr>
    <p:cSldViewPr>
      <p:cViewPr varScale="1">
        <p:scale>
          <a:sx n="49" d="100"/>
          <a:sy n="49" d="100"/>
        </p:scale>
        <p:origin x="1315"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426D7F15-D058-4540-ACAA-9378200D2E1F}" type="datetimeFigureOut">
              <a:rPr lang="ar-EG" smtClean="0"/>
              <a:pPr/>
              <a:t>21/12/1438</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BF34B695-CB54-4B69-9441-5F59ADE5CDE0}" type="slidenum">
              <a:rPr lang="ar-EG" smtClean="0"/>
              <a:pPr/>
              <a:t>‹#›</a:t>
            </a:fld>
            <a:endParaRPr lang="ar-EG"/>
          </a:p>
        </p:txBody>
      </p:sp>
    </p:spTree>
    <p:extLst>
      <p:ext uri="{BB962C8B-B14F-4D97-AF65-F5344CB8AC3E}">
        <p14:creationId xmlns:p14="http://schemas.microsoft.com/office/powerpoint/2010/main" val="27991648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BF34B695-CB54-4B69-9441-5F59ADE5CDE0}" type="slidenum">
              <a:rPr lang="ar-EG" smtClean="0"/>
              <a:pPr/>
              <a:t>59</a:t>
            </a:fld>
            <a:endParaRPr lang="ar-EG"/>
          </a:p>
        </p:txBody>
      </p:sp>
    </p:spTree>
    <p:extLst>
      <p:ext uri="{BB962C8B-B14F-4D97-AF65-F5344CB8AC3E}">
        <p14:creationId xmlns:p14="http://schemas.microsoft.com/office/powerpoint/2010/main" val="2840433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EG"/>
          </a:p>
        </p:txBody>
      </p:sp>
      <p:sp>
        <p:nvSpPr>
          <p:cNvPr id="4" name="Date Placeholder 3"/>
          <p:cNvSpPr>
            <a:spLocks noGrp="1"/>
          </p:cNvSpPr>
          <p:nvPr>
            <p:ph type="dt" sz="half" idx="10"/>
          </p:nvPr>
        </p:nvSpPr>
        <p:spPr/>
        <p:txBody>
          <a:bodyPr/>
          <a:lstStyle/>
          <a:p>
            <a:fld id="{1D8BD707-D9CF-40AE-B4C6-C98DA3205C09}" type="datetimeFigureOut">
              <a:rPr lang="en-US" smtClean="0"/>
              <a:pPr/>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2430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1D8BD707-D9CF-40AE-B4C6-C98DA3205C09}" type="datetimeFigureOut">
              <a:rPr lang="en-US" smtClean="0"/>
              <a:pPr/>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7766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1D8BD707-D9CF-40AE-B4C6-C98DA3205C09}" type="datetimeFigureOut">
              <a:rPr lang="en-US" smtClean="0"/>
              <a:pPr/>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7579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1D8BD707-D9CF-40AE-B4C6-C98DA3205C09}" type="datetimeFigureOut">
              <a:rPr lang="en-US" smtClean="0"/>
              <a:pPr/>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9596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012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4"/>
          <p:cNvSpPr>
            <a:spLocks noGrp="1"/>
          </p:cNvSpPr>
          <p:nvPr>
            <p:ph type="dt" sz="half" idx="10"/>
          </p:nvPr>
        </p:nvSpPr>
        <p:spPr/>
        <p:txBody>
          <a:bodyPr/>
          <a:lstStyle/>
          <a:p>
            <a:fld id="{1D8BD707-D9CF-40AE-B4C6-C98DA3205C09}" type="datetimeFigureOut">
              <a:rPr lang="en-US" smtClean="0"/>
              <a:pPr/>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9033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Date Placeholder 6"/>
          <p:cNvSpPr>
            <a:spLocks noGrp="1"/>
          </p:cNvSpPr>
          <p:nvPr>
            <p:ph type="dt" sz="half" idx="10"/>
          </p:nvPr>
        </p:nvSpPr>
        <p:spPr/>
        <p:txBody>
          <a:bodyPr/>
          <a:lstStyle/>
          <a:p>
            <a:fld id="{1D8BD707-D9CF-40AE-B4C6-C98DA3205C09}" type="datetimeFigureOut">
              <a:rPr lang="en-US" smtClean="0"/>
              <a:pPr/>
              <a:t>9/12/2017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3263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Date Placeholder 2"/>
          <p:cNvSpPr>
            <a:spLocks noGrp="1"/>
          </p:cNvSpPr>
          <p:nvPr>
            <p:ph type="dt" sz="half" idx="10"/>
          </p:nvPr>
        </p:nvSpPr>
        <p:spPr/>
        <p:txBody>
          <a:bodyPr/>
          <a:lstStyle/>
          <a:p>
            <a:fld id="{1D8BD707-D9CF-40AE-B4C6-C98DA3205C09}" type="datetimeFigureOut">
              <a:rPr lang="en-US" smtClean="0"/>
              <a:pPr/>
              <a:t>9/12/2017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878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8809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4116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270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ar-EG"/>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D8BD707-D9CF-40AE-B4C6-C98DA3205C09}" type="datetimeFigureOut">
              <a:rPr lang="en-US" smtClean="0"/>
              <a:pPr/>
              <a:t>9/12/2017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2080476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1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703388"/>
            <a:ext cx="6027737"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20850" y="1919288"/>
            <a:ext cx="238125" cy="400050"/>
          </a:xfrm>
          <a:prstGeom prst="rect">
            <a:avLst/>
          </a:prstGeom>
          <a:noFill/>
        </p:spPr>
        <p:txBody>
          <a:bodyPr rtlCol="1">
            <a:spAutoFit/>
          </a:bodyPr>
          <a:lstStyle/>
          <a:p>
            <a:pPr>
              <a:defRPr/>
            </a:pPr>
            <a:r>
              <a:rPr lang="en-US" sz="2000" b="1" dirty="0">
                <a:solidFill>
                  <a:srgbClr val="DE002A"/>
                </a:solidFill>
                <a:latin typeface="Book Antiqua" panose="02040602050305030304" pitchFamily="18" charset="0"/>
                <a:cs typeface="+mj-cs"/>
              </a:rPr>
              <a:t>H</a:t>
            </a:r>
            <a:endParaRPr lang="ar-EG" sz="2000" b="1" dirty="0">
              <a:solidFill>
                <a:srgbClr val="DE002A"/>
              </a:solidFill>
              <a:latin typeface="Book Antiqua" panose="02040602050305030304" pitchFamily="18" charset="0"/>
              <a:cs typeface="+mj-cs"/>
            </a:endParaRPr>
          </a:p>
        </p:txBody>
      </p:sp>
      <p:sp>
        <p:nvSpPr>
          <p:cNvPr id="4" name="TextBox 3"/>
          <p:cNvSpPr txBox="1"/>
          <p:nvPr/>
        </p:nvSpPr>
        <p:spPr>
          <a:xfrm>
            <a:off x="1857375" y="3055938"/>
            <a:ext cx="238125" cy="1323975"/>
          </a:xfrm>
          <a:prstGeom prst="rect">
            <a:avLst/>
          </a:prstGeom>
          <a:noFill/>
        </p:spPr>
        <p:txBody>
          <a:bodyPr rtlCol="1">
            <a:spAutoFit/>
          </a:bodyPr>
          <a:lstStyle/>
          <a:p>
            <a:pPr algn="ctr">
              <a:defRPr/>
            </a:pPr>
            <a:r>
              <a:rPr lang="en-US" sz="2000" b="1" dirty="0">
                <a:solidFill>
                  <a:srgbClr val="DE002A"/>
                </a:solidFill>
                <a:latin typeface="Book Antiqua" panose="02040602050305030304" pitchFamily="18" charset="0"/>
                <a:cs typeface="+mj-cs"/>
              </a:rPr>
              <a:t>L</a:t>
            </a:r>
          </a:p>
          <a:p>
            <a:pPr algn="ctr">
              <a:defRPr/>
            </a:pPr>
            <a:r>
              <a:rPr lang="en-US" sz="2000" b="1" dirty="0">
                <a:solidFill>
                  <a:srgbClr val="DE002A"/>
                </a:solidFill>
                <a:latin typeface="Book Antiqua" panose="02040602050305030304" pitchFamily="18" charset="0"/>
                <a:cs typeface="+mj-cs"/>
              </a:rPr>
              <a:t>W</a:t>
            </a:r>
          </a:p>
          <a:p>
            <a:pPr algn="ctr">
              <a:defRPr/>
            </a:pPr>
            <a:r>
              <a:rPr lang="en-US" sz="2000" b="1" dirty="0">
                <a:solidFill>
                  <a:srgbClr val="DE002A"/>
                </a:solidFill>
                <a:latin typeface="Book Antiqua" panose="02040602050305030304" pitchFamily="18" charset="0"/>
                <a:cs typeface="+mj-cs"/>
              </a:rPr>
              <a:t>A</a:t>
            </a:r>
          </a:p>
          <a:p>
            <a:pPr algn="ctr">
              <a:defRPr/>
            </a:pPr>
            <a:r>
              <a:rPr lang="en-US" sz="2000" b="1" dirty="0">
                <a:solidFill>
                  <a:srgbClr val="DE002A"/>
                </a:solidFill>
                <a:latin typeface="Book Antiqua" panose="02040602050305030304" pitchFamily="18" charset="0"/>
                <a:cs typeface="+mj-cs"/>
              </a:rPr>
              <a:t>N</a:t>
            </a:r>
            <a:endParaRPr lang="ar-EG" sz="2000" b="1" dirty="0">
              <a:solidFill>
                <a:srgbClr val="DE002A"/>
              </a:solidFill>
              <a:latin typeface="Book Antiqua" panose="02040602050305030304" pitchFamily="18" charset="0"/>
              <a:cs typeface="+mj-cs"/>
            </a:endParaRPr>
          </a:p>
        </p:txBody>
      </p:sp>
      <p:sp>
        <p:nvSpPr>
          <p:cNvPr id="5" name="TextBox 4"/>
          <p:cNvSpPr txBox="1"/>
          <p:nvPr/>
        </p:nvSpPr>
        <p:spPr>
          <a:xfrm>
            <a:off x="2416175" y="130175"/>
            <a:ext cx="238125" cy="2246313"/>
          </a:xfrm>
          <a:prstGeom prst="rect">
            <a:avLst/>
          </a:prstGeom>
          <a:noFill/>
        </p:spPr>
        <p:txBody>
          <a:bodyPr rtlCol="1">
            <a:spAutoFit/>
          </a:bodyPr>
          <a:lstStyle/>
          <a:p>
            <a:pPr algn="ctr">
              <a:defRPr/>
            </a:pPr>
            <a:r>
              <a:rPr lang="en-US" sz="2000" b="1" dirty="0">
                <a:solidFill>
                  <a:srgbClr val="0070C0"/>
                </a:solidFill>
                <a:latin typeface="Book Antiqua" panose="02040602050305030304" pitchFamily="18" charset="0"/>
                <a:cs typeface="+mj-cs"/>
              </a:rPr>
              <a:t>L</a:t>
            </a:r>
          </a:p>
          <a:p>
            <a:pPr algn="ctr">
              <a:defRPr/>
            </a:pPr>
            <a:r>
              <a:rPr lang="en-US" sz="2000" b="1" dirty="0">
                <a:solidFill>
                  <a:srgbClr val="0070C0"/>
                </a:solidFill>
                <a:latin typeface="Book Antiqua" panose="02040602050305030304" pitchFamily="18" charset="0"/>
                <a:cs typeface="+mj-cs"/>
              </a:rPr>
              <a:t>E</a:t>
            </a:r>
          </a:p>
          <a:p>
            <a:pPr algn="ctr">
              <a:defRPr/>
            </a:pPr>
            <a:r>
              <a:rPr lang="en-US" sz="2000" b="1" dirty="0">
                <a:solidFill>
                  <a:srgbClr val="0070C0"/>
                </a:solidFill>
                <a:latin typeface="Book Antiqua" panose="02040602050305030304" pitchFamily="18" charset="0"/>
                <a:cs typeface="+mj-cs"/>
              </a:rPr>
              <a:t>I</a:t>
            </a:r>
          </a:p>
          <a:p>
            <a:pPr algn="ctr">
              <a:defRPr/>
            </a:pPr>
            <a:r>
              <a:rPr lang="en-US" sz="2000" b="1" dirty="0">
                <a:solidFill>
                  <a:srgbClr val="0070C0"/>
                </a:solidFill>
                <a:latin typeface="Book Antiqua" panose="02040602050305030304" pitchFamily="18" charset="0"/>
                <a:cs typeface="+mj-cs"/>
              </a:rPr>
              <a:t>C</a:t>
            </a:r>
          </a:p>
          <a:p>
            <a:pPr algn="ctr">
              <a:defRPr/>
            </a:pPr>
            <a:r>
              <a:rPr lang="en-US" sz="2000" b="1" dirty="0">
                <a:solidFill>
                  <a:srgbClr val="0070C0"/>
                </a:solidFill>
                <a:latin typeface="Book Antiqua" panose="02040602050305030304" pitchFamily="18" charset="0"/>
                <a:cs typeface="+mj-cs"/>
              </a:rPr>
              <a:t>E</a:t>
            </a:r>
          </a:p>
          <a:p>
            <a:pPr algn="ctr">
              <a:defRPr/>
            </a:pPr>
            <a:r>
              <a:rPr lang="en-US" sz="2000" b="1" dirty="0">
                <a:solidFill>
                  <a:srgbClr val="0070C0"/>
                </a:solidFill>
                <a:latin typeface="Book Antiqua" panose="02040602050305030304" pitchFamily="18" charset="0"/>
                <a:cs typeface="+mj-cs"/>
              </a:rPr>
              <a:t>T</a:t>
            </a:r>
          </a:p>
          <a:p>
            <a:pPr algn="ctr">
              <a:defRPr/>
            </a:pPr>
            <a:r>
              <a:rPr lang="en-US" sz="2000" b="1" dirty="0">
                <a:solidFill>
                  <a:srgbClr val="0070C0"/>
                </a:solidFill>
                <a:latin typeface="Book Antiqua" panose="02040602050305030304" pitchFamily="18" charset="0"/>
                <a:cs typeface="+mj-cs"/>
              </a:rPr>
              <a:t>E</a:t>
            </a:r>
            <a:endParaRPr lang="ar-EG" sz="2000" b="1" dirty="0">
              <a:solidFill>
                <a:srgbClr val="0070C0"/>
              </a:solidFill>
              <a:latin typeface="Book Antiqua" panose="02040602050305030304" pitchFamily="18" charset="0"/>
              <a:cs typeface="+mj-cs"/>
            </a:endParaRPr>
          </a:p>
        </p:txBody>
      </p:sp>
      <p:sp>
        <p:nvSpPr>
          <p:cNvPr id="6" name="TextBox 5"/>
          <p:cNvSpPr txBox="1"/>
          <p:nvPr/>
        </p:nvSpPr>
        <p:spPr>
          <a:xfrm>
            <a:off x="3605213" y="3055938"/>
            <a:ext cx="238125" cy="2862262"/>
          </a:xfrm>
          <a:prstGeom prst="rect">
            <a:avLst/>
          </a:prstGeom>
          <a:noFill/>
        </p:spPr>
        <p:txBody>
          <a:bodyPr rtlCol="1">
            <a:spAutoFit/>
          </a:bodyPr>
          <a:lstStyle/>
          <a:p>
            <a:pPr algn="ctr">
              <a:defRPr/>
            </a:pPr>
            <a:r>
              <a:rPr lang="en-US" sz="2000" b="1" dirty="0">
                <a:solidFill>
                  <a:srgbClr val="CCCC00"/>
                </a:solidFill>
                <a:latin typeface="Book Antiqua" panose="02040602050305030304" pitchFamily="18" charset="0"/>
                <a:cs typeface="+mj-cs"/>
              </a:rPr>
              <a:t>L</a:t>
            </a:r>
          </a:p>
          <a:p>
            <a:pPr algn="ctr">
              <a:defRPr/>
            </a:pPr>
            <a:r>
              <a:rPr lang="en-US" sz="2000" b="1" dirty="0">
                <a:solidFill>
                  <a:srgbClr val="CCCC00"/>
                </a:solidFill>
                <a:latin typeface="Book Antiqua" panose="02040602050305030304" pitchFamily="18" charset="0"/>
                <a:cs typeface="+mj-cs"/>
              </a:rPr>
              <a:t>E</a:t>
            </a:r>
          </a:p>
          <a:p>
            <a:pPr algn="ctr">
              <a:defRPr/>
            </a:pPr>
            <a:r>
              <a:rPr lang="en-US" sz="2000" b="1" dirty="0">
                <a:solidFill>
                  <a:srgbClr val="CCCC00"/>
                </a:solidFill>
                <a:latin typeface="Book Antiqua" panose="02040602050305030304" pitchFamily="18" charset="0"/>
                <a:cs typeface="+mj-cs"/>
              </a:rPr>
              <a:t>X</a:t>
            </a:r>
          </a:p>
          <a:p>
            <a:pPr algn="ctr">
              <a:defRPr/>
            </a:pPr>
            <a:r>
              <a:rPr lang="en-US" sz="2000" b="1" dirty="0">
                <a:solidFill>
                  <a:srgbClr val="CCCC00"/>
                </a:solidFill>
                <a:latin typeface="Book Antiqua" panose="02040602050305030304" pitchFamily="18" charset="0"/>
                <a:cs typeface="+mj-cs"/>
              </a:rPr>
              <a:t>A</a:t>
            </a:r>
          </a:p>
          <a:p>
            <a:pPr algn="ctr">
              <a:defRPr/>
            </a:pPr>
            <a:r>
              <a:rPr lang="en-US" sz="2000" b="1" dirty="0">
                <a:solidFill>
                  <a:srgbClr val="CCCC00"/>
                </a:solidFill>
                <a:latin typeface="Book Antiqua" panose="02040602050305030304" pitchFamily="18" charset="0"/>
                <a:cs typeface="+mj-cs"/>
              </a:rPr>
              <a:t>N</a:t>
            </a:r>
          </a:p>
          <a:p>
            <a:pPr algn="ctr">
              <a:defRPr/>
            </a:pPr>
            <a:r>
              <a:rPr lang="en-US" sz="2000" b="1" dirty="0">
                <a:solidFill>
                  <a:srgbClr val="CCCC00"/>
                </a:solidFill>
                <a:latin typeface="Book Antiqua" panose="02040602050305030304" pitchFamily="18" charset="0"/>
                <a:cs typeface="+mj-cs"/>
              </a:rPr>
              <a:t>D</a:t>
            </a:r>
          </a:p>
          <a:p>
            <a:pPr algn="ctr">
              <a:defRPr/>
            </a:pPr>
            <a:r>
              <a:rPr lang="en-US" sz="2000" b="1" dirty="0">
                <a:solidFill>
                  <a:srgbClr val="CCCC00"/>
                </a:solidFill>
                <a:latin typeface="Book Antiqua" panose="02040602050305030304" pitchFamily="18" charset="0"/>
                <a:cs typeface="+mj-cs"/>
              </a:rPr>
              <a:t>R</a:t>
            </a:r>
          </a:p>
          <a:p>
            <a:pPr algn="ctr">
              <a:defRPr/>
            </a:pPr>
            <a:r>
              <a:rPr lang="en-US" sz="2000" b="1" dirty="0">
                <a:solidFill>
                  <a:srgbClr val="CCCC00"/>
                </a:solidFill>
                <a:latin typeface="Book Antiqua" panose="02040602050305030304" pitchFamily="18" charset="0"/>
                <a:cs typeface="+mj-cs"/>
              </a:rPr>
              <a:t>I</a:t>
            </a:r>
          </a:p>
          <a:p>
            <a:pPr algn="ctr">
              <a:defRPr/>
            </a:pPr>
            <a:r>
              <a:rPr lang="en-US" sz="2000" b="1" dirty="0">
                <a:solidFill>
                  <a:srgbClr val="CCCC00"/>
                </a:solidFill>
                <a:latin typeface="Book Antiqua" panose="02040602050305030304" pitchFamily="18" charset="0"/>
                <a:cs typeface="+mj-cs"/>
              </a:rPr>
              <a:t>A</a:t>
            </a:r>
          </a:p>
        </p:txBody>
      </p:sp>
      <p:sp>
        <p:nvSpPr>
          <p:cNvPr id="8" name="TextBox 7"/>
          <p:cNvSpPr txBox="1"/>
          <p:nvPr/>
        </p:nvSpPr>
        <p:spPr>
          <a:xfrm>
            <a:off x="5997575" y="1463675"/>
            <a:ext cx="460375" cy="714375"/>
          </a:xfrm>
          <a:prstGeom prst="rect">
            <a:avLst/>
          </a:prstGeom>
          <a:noFill/>
        </p:spPr>
        <p:txBody>
          <a:bodyPr rtlCol="1">
            <a:spAutoFit/>
          </a:bodyPr>
          <a:lstStyle/>
          <a:p>
            <a:pPr>
              <a:defRPr/>
            </a:pPr>
            <a:r>
              <a:rPr lang="en-US" sz="4050" b="1" dirty="0">
                <a:solidFill>
                  <a:srgbClr val="FFC000"/>
                </a:solidFill>
                <a:latin typeface="Book Antiqua" panose="02040602050305030304" pitchFamily="18" charset="0"/>
                <a:cs typeface="+mj-cs"/>
              </a:rPr>
              <a:t>A</a:t>
            </a:r>
            <a:endParaRPr lang="ar-EG" sz="4050" b="1" dirty="0">
              <a:solidFill>
                <a:srgbClr val="FFC000"/>
              </a:solidFill>
              <a:latin typeface="Book Antiqua" panose="02040602050305030304" pitchFamily="18" charset="0"/>
              <a:cs typeface="+mj-cs"/>
            </a:endParaRPr>
          </a:p>
        </p:txBody>
      </p:sp>
      <p:sp>
        <p:nvSpPr>
          <p:cNvPr id="9" name="TextBox 8"/>
          <p:cNvSpPr txBox="1"/>
          <p:nvPr/>
        </p:nvSpPr>
        <p:spPr>
          <a:xfrm>
            <a:off x="5992813" y="3182938"/>
            <a:ext cx="434975" cy="646112"/>
          </a:xfrm>
          <a:prstGeom prst="rect">
            <a:avLst/>
          </a:prstGeom>
          <a:noFill/>
        </p:spPr>
        <p:txBody>
          <a:bodyPr rtlCol="1">
            <a:spAutoFit/>
          </a:bodyPr>
          <a:lstStyle/>
          <a:p>
            <a:pPr>
              <a:defRPr/>
            </a:pPr>
            <a:r>
              <a:rPr lang="en-US" sz="3600" b="1" dirty="0">
                <a:solidFill>
                  <a:srgbClr val="FFC000"/>
                </a:solidFill>
                <a:latin typeface="Book Antiqua" panose="02040602050305030304" pitchFamily="18" charset="0"/>
                <a:cs typeface="+mj-cs"/>
              </a:rPr>
              <a:t>C</a:t>
            </a:r>
            <a:endParaRPr lang="ar-EG" sz="2100" b="1" dirty="0">
              <a:solidFill>
                <a:srgbClr val="FFC000"/>
              </a:solidFill>
              <a:latin typeface="Book Antiqua" panose="02040602050305030304" pitchFamily="18" charset="0"/>
              <a:cs typeface="+mj-cs"/>
            </a:endParaRPr>
          </a:p>
        </p:txBody>
      </p:sp>
      <p:sp>
        <p:nvSpPr>
          <p:cNvPr id="11" name="TextBox 10"/>
          <p:cNvSpPr txBox="1"/>
          <p:nvPr/>
        </p:nvSpPr>
        <p:spPr>
          <a:xfrm>
            <a:off x="4464050" y="3038475"/>
            <a:ext cx="239713" cy="1323975"/>
          </a:xfrm>
          <a:prstGeom prst="rect">
            <a:avLst/>
          </a:prstGeom>
          <a:noFill/>
        </p:spPr>
        <p:txBody>
          <a:bodyPr rtlCol="1">
            <a:spAutoFit/>
          </a:bodyPr>
          <a:lstStyle/>
          <a:p>
            <a:pPr algn="ctr">
              <a:defRPr/>
            </a:pPr>
            <a:r>
              <a:rPr lang="en-US" sz="2000" b="1" dirty="0">
                <a:solidFill>
                  <a:srgbClr val="6600CC"/>
                </a:solidFill>
                <a:latin typeface="Book Antiqua" panose="02040602050305030304" pitchFamily="18" charset="0"/>
                <a:cs typeface="+mj-cs"/>
              </a:rPr>
              <a:t>H</a:t>
            </a:r>
          </a:p>
          <a:p>
            <a:pPr algn="ctr">
              <a:defRPr/>
            </a:pPr>
            <a:r>
              <a:rPr lang="en-US" sz="2000" b="1" dirty="0">
                <a:solidFill>
                  <a:srgbClr val="6600CC"/>
                </a:solidFill>
                <a:latin typeface="Book Antiqua" panose="02040602050305030304" pitchFamily="18" charset="0"/>
                <a:cs typeface="+mj-cs"/>
              </a:rPr>
              <a:t>A</a:t>
            </a:r>
          </a:p>
          <a:p>
            <a:pPr algn="ctr">
              <a:defRPr/>
            </a:pPr>
            <a:r>
              <a:rPr lang="en-US" sz="2000" b="1" dirty="0">
                <a:solidFill>
                  <a:srgbClr val="6600CC"/>
                </a:solidFill>
                <a:latin typeface="Book Antiqua" panose="02040602050305030304" pitchFamily="18" charset="0"/>
                <a:cs typeface="+mj-cs"/>
              </a:rPr>
              <a:t>M</a:t>
            </a:r>
          </a:p>
          <a:p>
            <a:pPr algn="ctr">
              <a:defRPr/>
            </a:pPr>
            <a:r>
              <a:rPr lang="en-US" sz="2000" b="1" dirty="0">
                <a:solidFill>
                  <a:srgbClr val="6600CC"/>
                </a:solidFill>
                <a:latin typeface="Book Antiqua" panose="02040602050305030304" pitchFamily="18" charset="0"/>
                <a:cs typeface="+mj-cs"/>
              </a:rPr>
              <a:t>S</a:t>
            </a:r>
            <a:endParaRPr lang="ar-EG" sz="2000" b="1" dirty="0">
              <a:solidFill>
                <a:srgbClr val="6600CC"/>
              </a:solidFill>
              <a:latin typeface="Book Antiqua" panose="02040602050305030304" pitchFamily="18" charset="0"/>
              <a:cs typeface="+mj-cs"/>
            </a:endParaRPr>
          </a:p>
        </p:txBody>
      </p:sp>
      <p:sp>
        <p:nvSpPr>
          <p:cNvPr id="12" name="TextBox 11"/>
          <p:cNvSpPr txBox="1"/>
          <p:nvPr/>
        </p:nvSpPr>
        <p:spPr>
          <a:xfrm>
            <a:off x="4441825" y="1322388"/>
            <a:ext cx="239713" cy="1014412"/>
          </a:xfrm>
          <a:prstGeom prst="rect">
            <a:avLst/>
          </a:prstGeom>
          <a:noFill/>
        </p:spPr>
        <p:txBody>
          <a:bodyPr rtlCol="1">
            <a:spAutoFit/>
          </a:bodyPr>
          <a:lstStyle/>
          <a:p>
            <a:pPr algn="ctr">
              <a:defRPr/>
            </a:pPr>
            <a:r>
              <a:rPr lang="en-US" sz="2000" b="1" dirty="0">
                <a:solidFill>
                  <a:srgbClr val="6600CC"/>
                </a:solidFill>
                <a:latin typeface="Book Antiqua" panose="02040602050305030304" pitchFamily="18" charset="0"/>
                <a:cs typeface="+mj-cs"/>
              </a:rPr>
              <a:t>A</a:t>
            </a:r>
          </a:p>
          <a:p>
            <a:pPr algn="ctr">
              <a:defRPr/>
            </a:pPr>
            <a:r>
              <a:rPr lang="en-US" sz="2000" b="1" dirty="0">
                <a:solidFill>
                  <a:srgbClr val="6600CC"/>
                </a:solidFill>
                <a:latin typeface="Book Antiqua" panose="02040602050305030304" pitchFamily="18" charset="0"/>
                <a:cs typeface="+mj-cs"/>
              </a:rPr>
              <a:t>I</a:t>
            </a:r>
          </a:p>
          <a:p>
            <a:pPr algn="ctr">
              <a:defRPr/>
            </a:pPr>
            <a:r>
              <a:rPr lang="en-US" sz="2000" b="1" dirty="0">
                <a:solidFill>
                  <a:srgbClr val="6600CC"/>
                </a:solidFill>
                <a:latin typeface="Book Antiqua" panose="02040602050305030304" pitchFamily="18" charset="0"/>
                <a:cs typeface="+mj-cs"/>
              </a:rPr>
              <a:t>N</a:t>
            </a:r>
            <a:endParaRPr lang="ar-EG" sz="2000" b="1" dirty="0">
              <a:solidFill>
                <a:srgbClr val="6600CC"/>
              </a:solidFill>
              <a:latin typeface="Book Antiqua" panose="02040602050305030304" pitchFamily="18" charset="0"/>
              <a:cs typeface="+mj-cs"/>
            </a:endParaRPr>
          </a:p>
        </p:txBody>
      </p:sp>
      <p:sp>
        <p:nvSpPr>
          <p:cNvPr id="13" name="TextBox 12"/>
          <p:cNvSpPr txBox="1"/>
          <p:nvPr/>
        </p:nvSpPr>
        <p:spPr>
          <a:xfrm>
            <a:off x="2940050" y="1633538"/>
            <a:ext cx="238125" cy="1016000"/>
          </a:xfrm>
          <a:prstGeom prst="rect">
            <a:avLst/>
          </a:prstGeom>
          <a:noFill/>
        </p:spPr>
        <p:txBody>
          <a:bodyPr rtlCol="1">
            <a:spAutoFit/>
          </a:bodyPr>
          <a:lstStyle/>
          <a:p>
            <a:pPr>
              <a:defRPr/>
            </a:pPr>
            <a:r>
              <a:rPr lang="en-US" sz="2000" b="1" dirty="0">
                <a:solidFill>
                  <a:srgbClr val="0070C0"/>
                </a:solidFill>
                <a:latin typeface="Book Antiqua" panose="02040602050305030304" pitchFamily="18" charset="0"/>
                <a:cs typeface="+mj-cs"/>
              </a:rPr>
              <a:t>N</a:t>
            </a:r>
          </a:p>
          <a:p>
            <a:pPr>
              <a:defRPr/>
            </a:pPr>
            <a:r>
              <a:rPr lang="en-US" sz="2000" b="1" dirty="0">
                <a:solidFill>
                  <a:srgbClr val="0070C0"/>
                </a:solidFill>
                <a:latin typeface="Book Antiqua" panose="02040602050305030304" pitchFamily="18" charset="0"/>
                <a:cs typeface="+mj-cs"/>
              </a:rPr>
              <a:t>R</a:t>
            </a:r>
          </a:p>
          <a:p>
            <a:pPr>
              <a:defRPr/>
            </a:pPr>
            <a:endParaRPr lang="ar-EG" sz="2000" b="1" dirty="0">
              <a:solidFill>
                <a:srgbClr val="E65D00"/>
              </a:solidFill>
              <a:latin typeface="Book Antiqua" panose="02040602050305030304" pitchFamily="18" charset="0"/>
              <a:cs typeface="+mj-cs"/>
            </a:endParaRPr>
          </a:p>
        </p:txBody>
      </p:sp>
      <p:sp>
        <p:nvSpPr>
          <p:cNvPr id="15" name="TextBox 14"/>
          <p:cNvSpPr txBox="1"/>
          <p:nvPr/>
        </p:nvSpPr>
        <p:spPr>
          <a:xfrm>
            <a:off x="2844800" y="2439988"/>
            <a:ext cx="239713" cy="3170237"/>
          </a:xfrm>
          <a:prstGeom prst="rect">
            <a:avLst/>
          </a:prstGeom>
          <a:noFill/>
        </p:spPr>
        <p:txBody>
          <a:bodyPr rtlCol="1">
            <a:spAutoFit/>
          </a:bodyPr>
          <a:lstStyle/>
          <a:p>
            <a:pPr algn="ctr">
              <a:defRPr/>
            </a:pPr>
            <a:endParaRPr lang="en-US" sz="2000" b="1" dirty="0">
              <a:solidFill>
                <a:srgbClr val="0070C0"/>
              </a:solidFill>
              <a:latin typeface="Book Antiqua" panose="02040602050305030304" pitchFamily="18" charset="0"/>
              <a:cs typeface="+mj-cs"/>
            </a:endParaRPr>
          </a:p>
          <a:p>
            <a:pPr algn="ctr">
              <a:defRPr/>
            </a:pPr>
            <a:endParaRPr lang="en-US" sz="2000" b="1" dirty="0">
              <a:solidFill>
                <a:srgbClr val="0070C0"/>
              </a:solidFill>
              <a:latin typeface="Book Antiqua" panose="02040602050305030304" pitchFamily="18" charset="0"/>
              <a:cs typeface="+mj-cs"/>
            </a:endParaRPr>
          </a:p>
          <a:p>
            <a:pPr>
              <a:defRPr/>
            </a:pPr>
            <a:r>
              <a:rPr lang="en-US" sz="2000" b="1" dirty="0">
                <a:solidFill>
                  <a:srgbClr val="0070C0"/>
                </a:solidFill>
                <a:latin typeface="Book Antiqua" panose="02040602050305030304" pitchFamily="18" charset="0"/>
              </a:rPr>
              <a:t>T</a:t>
            </a:r>
          </a:p>
          <a:p>
            <a:pPr>
              <a:defRPr/>
            </a:pPr>
            <a:r>
              <a:rPr lang="en-US" sz="2000" b="1" dirty="0">
                <a:solidFill>
                  <a:srgbClr val="0070C0"/>
                </a:solidFill>
                <a:latin typeface="Book Antiqua" panose="02040602050305030304" pitchFamily="18" charset="0"/>
              </a:rPr>
              <a:t>H</a:t>
            </a:r>
          </a:p>
          <a:p>
            <a:pPr>
              <a:defRPr/>
            </a:pPr>
            <a:r>
              <a:rPr lang="en-US" sz="2000" b="1" dirty="0">
                <a:solidFill>
                  <a:srgbClr val="0070C0"/>
                </a:solidFill>
                <a:latin typeface="Book Antiqua" panose="02040602050305030304" pitchFamily="18" charset="0"/>
              </a:rPr>
              <a:t>A</a:t>
            </a:r>
            <a:endParaRPr lang="en-US" sz="2000" b="1" dirty="0">
              <a:solidFill>
                <a:srgbClr val="0070C0"/>
              </a:solidFill>
              <a:latin typeface="Book Antiqua" panose="02040602050305030304" pitchFamily="18" charset="0"/>
              <a:cs typeface="+mj-cs"/>
            </a:endParaRPr>
          </a:p>
          <a:p>
            <a:pPr algn="ctr">
              <a:defRPr/>
            </a:pPr>
            <a:r>
              <a:rPr lang="en-US" sz="2000" b="1" dirty="0">
                <a:solidFill>
                  <a:srgbClr val="0070C0"/>
                </a:solidFill>
                <a:latin typeface="Book Antiqua" panose="02040602050305030304" pitchFamily="18" charset="0"/>
                <a:cs typeface="+mj-cs"/>
              </a:rPr>
              <a:t>P</a:t>
            </a:r>
          </a:p>
          <a:p>
            <a:pPr algn="ctr">
              <a:defRPr/>
            </a:pPr>
            <a:r>
              <a:rPr lang="en-US" sz="2000" b="1" dirty="0">
                <a:solidFill>
                  <a:srgbClr val="0070C0"/>
                </a:solidFill>
                <a:latin typeface="Book Antiqua" panose="02040602050305030304" pitchFamily="18" charset="0"/>
                <a:cs typeface="+mj-cs"/>
              </a:rPr>
              <a:t>T</a:t>
            </a:r>
          </a:p>
          <a:p>
            <a:pPr algn="ctr">
              <a:defRPr/>
            </a:pPr>
            <a:r>
              <a:rPr lang="en-US" sz="2000" b="1" dirty="0">
                <a:solidFill>
                  <a:srgbClr val="0070C0"/>
                </a:solidFill>
                <a:latin typeface="Book Antiqua" panose="02040602050305030304" pitchFamily="18" charset="0"/>
                <a:cs typeface="+mj-cs"/>
              </a:rPr>
              <a:t>O</a:t>
            </a:r>
          </a:p>
          <a:p>
            <a:pPr algn="ctr">
              <a:defRPr/>
            </a:pPr>
            <a:r>
              <a:rPr lang="en-US" sz="2000" b="1" dirty="0">
                <a:solidFill>
                  <a:srgbClr val="0070C0"/>
                </a:solidFill>
                <a:latin typeface="Book Antiqua" panose="02040602050305030304" pitchFamily="18" charset="0"/>
                <a:cs typeface="+mj-cs"/>
              </a:rPr>
              <a:t>N</a:t>
            </a:r>
          </a:p>
          <a:p>
            <a:pPr algn="ctr">
              <a:defRPr/>
            </a:pPr>
            <a:endParaRPr lang="ar-EG" sz="2000" b="1" dirty="0">
              <a:solidFill>
                <a:srgbClr val="E65D00"/>
              </a:solidFill>
              <a:latin typeface="Book Antiqua" panose="02040602050305030304" pitchFamily="18" charset="0"/>
              <a:cs typeface="+mj-cs"/>
            </a:endParaRPr>
          </a:p>
        </p:txBody>
      </p:sp>
      <p:sp>
        <p:nvSpPr>
          <p:cNvPr id="16" name="TextBox 15"/>
          <p:cNvSpPr txBox="1"/>
          <p:nvPr/>
        </p:nvSpPr>
        <p:spPr>
          <a:xfrm>
            <a:off x="7010400" y="1135063"/>
            <a:ext cx="239713" cy="1568450"/>
          </a:xfrm>
          <a:prstGeom prst="rect">
            <a:avLst/>
          </a:prstGeom>
          <a:noFill/>
        </p:spPr>
        <p:txBody>
          <a:bodyPr rtlCol="1">
            <a:spAutoFit/>
          </a:bodyPr>
          <a:lstStyle/>
          <a:p>
            <a:pPr algn="ctr">
              <a:defRPr/>
            </a:pPr>
            <a:r>
              <a:rPr lang="en-US" sz="2400" b="1" dirty="0">
                <a:solidFill>
                  <a:srgbClr val="DE002A"/>
                </a:solidFill>
                <a:latin typeface="Book Antiqua" panose="02040602050305030304" pitchFamily="18" charset="0"/>
                <a:cs typeface="+mj-cs"/>
              </a:rPr>
              <a:t>PLU</a:t>
            </a:r>
          </a:p>
          <a:p>
            <a:pPr algn="ctr">
              <a:defRPr/>
            </a:pPr>
            <a:endParaRPr lang="ar-EG" sz="2400" b="1" dirty="0">
              <a:solidFill>
                <a:srgbClr val="DE002A"/>
              </a:solidFill>
              <a:latin typeface="Book Antiqua" panose="02040602050305030304" pitchFamily="18" charset="0"/>
              <a:cs typeface="+mj-cs"/>
            </a:endParaRPr>
          </a:p>
        </p:txBody>
      </p:sp>
      <p:sp>
        <p:nvSpPr>
          <p:cNvPr id="17" name="TextBox 16"/>
          <p:cNvSpPr txBox="1"/>
          <p:nvPr/>
        </p:nvSpPr>
        <p:spPr>
          <a:xfrm>
            <a:off x="2682875" y="1028700"/>
            <a:ext cx="288925" cy="1323975"/>
          </a:xfrm>
          <a:prstGeom prst="rect">
            <a:avLst/>
          </a:prstGeom>
          <a:noFill/>
        </p:spPr>
        <p:txBody>
          <a:bodyPr rtlCol="1">
            <a:spAutoFit/>
          </a:bodyPr>
          <a:lstStyle/>
          <a:p>
            <a:pPr algn="ctr">
              <a:defRPr/>
            </a:pPr>
            <a:r>
              <a:rPr lang="en-US" sz="2000" b="1" dirty="0">
                <a:solidFill>
                  <a:srgbClr val="0070C0"/>
                </a:solidFill>
                <a:latin typeface="Book Antiqua" panose="02040602050305030304" pitchFamily="18" charset="0"/>
                <a:cs typeface="+mj-cs"/>
              </a:rPr>
              <a:t>L</a:t>
            </a:r>
          </a:p>
          <a:p>
            <a:pPr algn="ctr">
              <a:defRPr/>
            </a:pPr>
            <a:r>
              <a:rPr lang="en-US" sz="2000" b="1" dirty="0">
                <a:solidFill>
                  <a:srgbClr val="0070C0"/>
                </a:solidFill>
                <a:latin typeface="Book Antiqua" panose="02040602050305030304" pitchFamily="18" charset="0"/>
                <a:cs typeface="+mj-cs"/>
              </a:rPr>
              <a:t>I</a:t>
            </a:r>
          </a:p>
          <a:p>
            <a:pPr algn="ctr">
              <a:defRPr/>
            </a:pPr>
            <a:r>
              <a:rPr lang="en-US" sz="2000" b="1" dirty="0">
                <a:solidFill>
                  <a:srgbClr val="0070C0"/>
                </a:solidFill>
                <a:latin typeface="Book Antiqua" panose="02040602050305030304" pitchFamily="18" charset="0"/>
                <a:cs typeface="+mj-cs"/>
              </a:rPr>
              <a:t>E</a:t>
            </a:r>
          </a:p>
          <a:p>
            <a:pPr algn="ctr">
              <a:defRPr/>
            </a:pPr>
            <a:r>
              <a:rPr lang="en-US" sz="2000" b="1" dirty="0">
                <a:solidFill>
                  <a:srgbClr val="0070C0"/>
                </a:solidFill>
                <a:latin typeface="Book Antiqua" panose="02040602050305030304" pitchFamily="18" charset="0"/>
                <a:cs typeface="+mj-cs"/>
              </a:rPr>
              <a:t>M</a:t>
            </a:r>
            <a:endParaRPr lang="ar-EG" sz="2000" b="1" dirty="0">
              <a:solidFill>
                <a:srgbClr val="0070C0"/>
              </a:solidFill>
              <a:latin typeface="Book Antiqua" panose="02040602050305030304" pitchFamily="18" charset="0"/>
              <a:cs typeface="+mj-cs"/>
            </a:endParaRPr>
          </a:p>
        </p:txBody>
      </p:sp>
      <p:sp>
        <p:nvSpPr>
          <p:cNvPr id="18" name="TextBox 17"/>
          <p:cNvSpPr txBox="1"/>
          <p:nvPr/>
        </p:nvSpPr>
        <p:spPr>
          <a:xfrm>
            <a:off x="2654300" y="3049588"/>
            <a:ext cx="239713" cy="1016000"/>
          </a:xfrm>
          <a:prstGeom prst="rect">
            <a:avLst/>
          </a:prstGeom>
          <a:noFill/>
        </p:spPr>
        <p:txBody>
          <a:bodyPr rtlCol="1">
            <a:spAutoFit/>
          </a:bodyPr>
          <a:lstStyle/>
          <a:p>
            <a:pPr algn="ctr">
              <a:defRPr/>
            </a:pPr>
            <a:r>
              <a:rPr lang="en-US" sz="2000" b="1" dirty="0">
                <a:solidFill>
                  <a:srgbClr val="0070C0"/>
                </a:solidFill>
                <a:latin typeface="Book Antiqua" panose="02040602050305030304" pitchFamily="18" charset="0"/>
                <a:cs typeface="+mj-cs"/>
              </a:rPr>
              <a:t>I</a:t>
            </a:r>
          </a:p>
          <a:p>
            <a:pPr algn="ctr">
              <a:defRPr/>
            </a:pPr>
            <a:r>
              <a:rPr lang="en-US" sz="2000" b="1" dirty="0">
                <a:solidFill>
                  <a:srgbClr val="0070C0"/>
                </a:solidFill>
                <a:latin typeface="Book Antiqua" panose="02040602050305030304" pitchFamily="18" charset="0"/>
                <a:cs typeface="+mj-cs"/>
              </a:rPr>
              <a:t>C</a:t>
            </a:r>
          </a:p>
          <a:p>
            <a:pPr algn="ctr">
              <a:defRPr/>
            </a:pPr>
            <a:r>
              <a:rPr lang="en-US" sz="2000" b="1" dirty="0">
                <a:solidFill>
                  <a:srgbClr val="0070C0"/>
                </a:solidFill>
                <a:latin typeface="Book Antiqua" panose="02040602050305030304" pitchFamily="18" charset="0"/>
                <a:cs typeface="+mj-cs"/>
              </a:rPr>
              <a:t>K</a:t>
            </a:r>
          </a:p>
        </p:txBody>
      </p:sp>
      <p:sp>
        <p:nvSpPr>
          <p:cNvPr id="19" name="TextBox 18"/>
          <p:cNvSpPr txBox="1"/>
          <p:nvPr/>
        </p:nvSpPr>
        <p:spPr>
          <a:xfrm>
            <a:off x="5321300" y="3028950"/>
            <a:ext cx="238125" cy="4094163"/>
          </a:xfrm>
          <a:prstGeom prst="rect">
            <a:avLst/>
          </a:prstGeom>
          <a:noFill/>
        </p:spPr>
        <p:txBody>
          <a:bodyPr rtlCol="1">
            <a:spAutoFit/>
          </a:bodyPr>
          <a:lstStyle/>
          <a:p>
            <a:pPr algn="ctr">
              <a:defRPr/>
            </a:pPr>
            <a:r>
              <a:rPr lang="en-US" sz="2000" b="1" dirty="0">
                <a:solidFill>
                  <a:srgbClr val="E65D00"/>
                </a:solidFill>
                <a:latin typeface="Book Antiqua" panose="02040602050305030304" pitchFamily="18" charset="0"/>
                <a:cs typeface="+mj-cs"/>
              </a:rPr>
              <a:t>A</a:t>
            </a:r>
          </a:p>
          <a:p>
            <a:pPr algn="ctr">
              <a:defRPr/>
            </a:pPr>
            <a:r>
              <a:rPr lang="en-US" sz="2000" b="1" dirty="0">
                <a:solidFill>
                  <a:srgbClr val="E65D00"/>
                </a:solidFill>
                <a:latin typeface="Book Antiqua" panose="02040602050305030304" pitchFamily="18" charset="0"/>
                <a:cs typeface="+mj-cs"/>
              </a:rPr>
              <a:t>RT</a:t>
            </a:r>
          </a:p>
          <a:p>
            <a:pPr algn="ctr">
              <a:defRPr/>
            </a:pPr>
            <a:r>
              <a:rPr lang="en-US" sz="2000" b="1" dirty="0">
                <a:solidFill>
                  <a:srgbClr val="E65D00"/>
                </a:solidFill>
                <a:latin typeface="Book Antiqua" panose="02040602050305030304" pitchFamily="18" charset="0"/>
                <a:cs typeface="+mj-cs"/>
              </a:rPr>
              <a:t>A</a:t>
            </a:r>
          </a:p>
          <a:p>
            <a:pPr algn="ctr">
              <a:defRPr/>
            </a:pPr>
            <a:r>
              <a:rPr lang="en-US" sz="2000" b="1" dirty="0">
                <a:solidFill>
                  <a:srgbClr val="E65D00"/>
                </a:solidFill>
                <a:latin typeface="Book Antiqua" panose="02040602050305030304" pitchFamily="18" charset="0"/>
                <a:cs typeface="+mj-cs"/>
              </a:rPr>
              <a:t>I</a:t>
            </a:r>
          </a:p>
          <a:p>
            <a:pPr algn="ctr">
              <a:defRPr/>
            </a:pPr>
            <a:r>
              <a:rPr lang="en-US" sz="2000" b="1" dirty="0">
                <a:solidFill>
                  <a:srgbClr val="E65D00"/>
                </a:solidFill>
                <a:latin typeface="Book Antiqua" panose="02040602050305030304" pitchFamily="18" charset="0"/>
                <a:cs typeface="+mj-cs"/>
              </a:rPr>
              <a:t>N</a:t>
            </a:r>
          </a:p>
          <a:p>
            <a:pPr algn="ctr">
              <a:defRPr/>
            </a:pPr>
            <a:r>
              <a:rPr lang="en-US" sz="2000" b="1" dirty="0">
                <a:solidFill>
                  <a:srgbClr val="E65D00"/>
                </a:solidFill>
                <a:latin typeface="Book Antiqua" panose="02040602050305030304" pitchFamily="18" charset="0"/>
                <a:cs typeface="+mj-cs"/>
              </a:rPr>
              <a:t>L</a:t>
            </a:r>
          </a:p>
          <a:p>
            <a:pPr algn="ctr">
              <a:defRPr/>
            </a:pPr>
            <a:r>
              <a:rPr lang="en-US" sz="2000" b="1" dirty="0">
                <a:solidFill>
                  <a:srgbClr val="E65D00"/>
                </a:solidFill>
                <a:latin typeface="Book Antiqua" panose="02040602050305030304" pitchFamily="18" charset="0"/>
                <a:cs typeface="+mj-cs"/>
              </a:rPr>
              <a:t>U</a:t>
            </a:r>
          </a:p>
          <a:p>
            <a:pPr algn="ctr">
              <a:defRPr/>
            </a:pPr>
            <a:r>
              <a:rPr lang="en-US" sz="2000" b="1" dirty="0">
                <a:solidFill>
                  <a:srgbClr val="E65D00"/>
                </a:solidFill>
                <a:latin typeface="Book Antiqua" panose="02040602050305030304" pitchFamily="18" charset="0"/>
                <a:cs typeface="+mj-cs"/>
              </a:rPr>
              <a:t>T</a:t>
            </a:r>
          </a:p>
          <a:p>
            <a:pPr algn="ctr">
              <a:defRPr/>
            </a:pPr>
            <a:r>
              <a:rPr lang="en-US" sz="2000" b="1" dirty="0">
                <a:solidFill>
                  <a:srgbClr val="E65D00"/>
                </a:solidFill>
                <a:latin typeface="Book Antiqua" panose="02040602050305030304" pitchFamily="18" charset="0"/>
                <a:cs typeface="+mj-cs"/>
              </a:rPr>
              <a:t>H</a:t>
            </a:r>
          </a:p>
          <a:p>
            <a:pPr algn="ctr">
              <a:defRPr/>
            </a:pPr>
            <a:r>
              <a:rPr lang="en-US" sz="2000" b="1" dirty="0">
                <a:solidFill>
                  <a:srgbClr val="E65D00"/>
                </a:solidFill>
                <a:latin typeface="Book Antiqua" panose="02040602050305030304" pitchFamily="18" charset="0"/>
                <a:cs typeface="+mj-cs"/>
              </a:rPr>
              <a:t>E</a:t>
            </a:r>
          </a:p>
          <a:p>
            <a:pPr algn="ctr">
              <a:defRPr/>
            </a:pPr>
            <a:r>
              <a:rPr lang="en-US" sz="2000" b="1" dirty="0">
                <a:solidFill>
                  <a:srgbClr val="E65D00"/>
                </a:solidFill>
                <a:latin typeface="Book Antiqua" panose="02040602050305030304" pitchFamily="18" charset="0"/>
                <a:cs typeface="+mj-cs"/>
              </a:rPr>
              <a:t>R</a:t>
            </a:r>
          </a:p>
          <a:p>
            <a:pPr algn="ctr">
              <a:defRPr/>
            </a:pPr>
            <a:endParaRPr lang="ar-EG" sz="2000" b="1" dirty="0">
              <a:solidFill>
                <a:srgbClr val="E65D00"/>
              </a:solidFill>
              <a:latin typeface="Book Antiqua" panose="02040602050305030304" pitchFamily="18" charset="0"/>
              <a:cs typeface="+mj-cs"/>
            </a:endParaRPr>
          </a:p>
        </p:txBody>
      </p:sp>
    </p:spTree>
    <p:extLst>
      <p:ext uri="{BB962C8B-B14F-4D97-AF65-F5344CB8AC3E}">
        <p14:creationId xmlns:p14="http://schemas.microsoft.com/office/powerpoint/2010/main" val="3540816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549" y="917848"/>
            <a:ext cx="8229600" cy="1143000"/>
          </a:xfrm>
        </p:spPr>
        <p:txBody>
          <a:bodyPr/>
          <a:lstStyle/>
          <a:p>
            <a:r>
              <a:rPr lang="en-US" b="1" dirty="0">
                <a:solidFill>
                  <a:srgbClr val="C00000"/>
                </a:solidFill>
                <a:cs typeface="Arial" pitchFamily="34" charset="0"/>
              </a:rPr>
              <a:t>Needs Assessment </a:t>
            </a:r>
            <a:r>
              <a:rPr lang="en-US" b="1" dirty="0" smtClean="0">
                <a:solidFill>
                  <a:srgbClr val="C00000"/>
                </a:solidFill>
                <a:cs typeface="Arial" pitchFamily="34" charset="0"/>
              </a:rPr>
              <a:t>Stags:</a:t>
            </a:r>
            <a:endParaRPr lang="ar-EG" b="1" dirty="0">
              <a:solidFill>
                <a:srgbClr val="C00000"/>
              </a:solidFill>
            </a:endParaRPr>
          </a:p>
        </p:txBody>
      </p:sp>
      <p:sp>
        <p:nvSpPr>
          <p:cNvPr id="3" name="Content Placeholder 2"/>
          <p:cNvSpPr>
            <a:spLocks noGrp="1"/>
          </p:cNvSpPr>
          <p:nvPr>
            <p:ph idx="1"/>
          </p:nvPr>
        </p:nvSpPr>
        <p:spPr>
          <a:xfrm>
            <a:off x="251618" y="2232011"/>
            <a:ext cx="8568854" cy="4625989"/>
          </a:xfrm>
        </p:spPr>
        <p:txBody>
          <a:bodyPr>
            <a:normAutofit fontScale="85000" lnSpcReduction="20000"/>
          </a:bodyPr>
          <a:lstStyle/>
          <a:p>
            <a:pPr lvl="0" algn="l" rtl="0">
              <a:buNone/>
            </a:pPr>
            <a:r>
              <a:rPr lang="en-US" b="1" dirty="0"/>
              <a:t>- The selection of the team responsible for needs assessment stage in schools.</a:t>
            </a:r>
          </a:p>
          <a:p>
            <a:pPr algn="l">
              <a:buNone/>
            </a:pPr>
            <a:r>
              <a:rPr lang="en-US" b="1" dirty="0"/>
              <a:t>- Setting criteria for the selection of the needs assessment team:</a:t>
            </a:r>
          </a:p>
          <a:p>
            <a:pPr lvl="0" algn="l">
              <a:buNone/>
            </a:pPr>
            <a:r>
              <a:rPr lang="en-US" b="1" dirty="0"/>
              <a:t>1- Desire to develop and build relationships between FOE      and schools.</a:t>
            </a:r>
          </a:p>
          <a:p>
            <a:pPr lvl="0" algn="l">
              <a:buNone/>
            </a:pPr>
            <a:r>
              <a:rPr lang="en-US" b="1" dirty="0"/>
              <a:t>2- Enthusiasm for change.</a:t>
            </a:r>
          </a:p>
          <a:p>
            <a:pPr lvl="0" algn="l">
              <a:buNone/>
            </a:pPr>
            <a:r>
              <a:rPr lang="en-US" b="1" dirty="0"/>
              <a:t>3- Young researchers and lecturers.</a:t>
            </a:r>
          </a:p>
          <a:p>
            <a:pPr lvl="0" algn="l">
              <a:buNone/>
            </a:pPr>
            <a:r>
              <a:rPr lang="en-US" b="1" dirty="0"/>
              <a:t>4- Has good relations with teachers in schools.</a:t>
            </a:r>
          </a:p>
          <a:p>
            <a:pPr lvl="0" algn="l">
              <a:buNone/>
            </a:pPr>
            <a:r>
              <a:rPr lang="en-US" b="1" dirty="0"/>
              <a:t>5- Live within the geographical area of the school to be         able to monitor the needs assessment process.</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087629"/>
            <a:ext cx="8229600" cy="1143000"/>
          </a:xfrm>
        </p:spPr>
        <p:txBody>
          <a:bodyPr/>
          <a:lstStyle/>
          <a:p>
            <a:r>
              <a:rPr lang="en-US" b="1" dirty="0">
                <a:solidFill>
                  <a:srgbClr val="C00000"/>
                </a:solidFill>
              </a:rPr>
              <a:t>Statistical Analysis</a:t>
            </a:r>
            <a:endParaRPr lang="ar-EG" b="1" dirty="0">
              <a:solidFill>
                <a:srgbClr val="C00000"/>
              </a:solidFill>
            </a:endParaRPr>
          </a:p>
        </p:txBody>
      </p:sp>
      <p:sp>
        <p:nvSpPr>
          <p:cNvPr id="3" name="Content Placeholder 2"/>
          <p:cNvSpPr>
            <a:spLocks noGrp="1"/>
          </p:cNvSpPr>
          <p:nvPr>
            <p:ph idx="1"/>
          </p:nvPr>
        </p:nvSpPr>
        <p:spPr>
          <a:xfrm>
            <a:off x="395536" y="2332037"/>
            <a:ext cx="8229600" cy="2033067"/>
          </a:xfrm>
        </p:spPr>
        <p:txBody>
          <a:bodyPr/>
          <a:lstStyle/>
          <a:p>
            <a:pPr algn="l">
              <a:buNone/>
            </a:pPr>
            <a:r>
              <a:rPr lang="en-US" b="1" u="sng" dirty="0"/>
              <a:t>Team Selection:</a:t>
            </a:r>
          </a:p>
          <a:p>
            <a:pPr algn="l">
              <a:buNone/>
            </a:pPr>
            <a:r>
              <a:rPr lang="en-US" dirty="0"/>
              <a:t>Prof. Mohamed Abdel Salam</a:t>
            </a:r>
          </a:p>
          <a:p>
            <a:pPr algn="l">
              <a:buNone/>
            </a:pPr>
            <a:r>
              <a:rPr lang="en-US" dirty="0"/>
              <a:t>Dr. Hassan </a:t>
            </a:r>
            <a:r>
              <a:rPr lang="en-US" dirty="0" err="1"/>
              <a:t>Makhlouf</a:t>
            </a:r>
            <a:endParaRPr lang="en-US" dirty="0"/>
          </a:p>
          <a:p>
            <a:pPr algn="l">
              <a:buNone/>
            </a:pP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pic>
        <p:nvPicPr>
          <p:cNvPr id="6" name="Picture 5"/>
          <p:cNvPicPr>
            <a:picLocks noChangeAspect="1"/>
          </p:cNvPicPr>
          <p:nvPr/>
        </p:nvPicPr>
        <p:blipFill>
          <a:blip r:embed="rId4"/>
          <a:stretch>
            <a:fillRect/>
          </a:stretch>
        </p:blipFill>
        <p:spPr>
          <a:xfrm>
            <a:off x="4285254" y="3475037"/>
            <a:ext cx="4572000" cy="285978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772816"/>
            <a:ext cx="8229600" cy="1143000"/>
          </a:xfrm>
        </p:spPr>
        <p:txBody>
          <a:bodyPr>
            <a:normAutofit fontScale="90000"/>
          </a:bodyPr>
          <a:lstStyle/>
          <a:p>
            <a:r>
              <a:rPr lang="en-US" b="1" dirty="0">
                <a:solidFill>
                  <a:srgbClr val="C00000"/>
                </a:solidFill>
              </a:rPr>
              <a:t>The main topics of the tools:</a:t>
            </a:r>
            <a:br>
              <a:rPr lang="en-US" b="1" dirty="0">
                <a:solidFill>
                  <a:srgbClr val="C00000"/>
                </a:solidFill>
              </a:rPr>
            </a:br>
            <a:endParaRPr lang="ar-EG" b="1" dirty="0">
              <a:solidFill>
                <a:srgbClr val="C00000"/>
              </a:solidFill>
            </a:endParaRPr>
          </a:p>
        </p:txBody>
      </p:sp>
      <p:sp>
        <p:nvSpPr>
          <p:cNvPr id="3" name="Content Placeholder 2"/>
          <p:cNvSpPr>
            <a:spLocks noGrp="1"/>
          </p:cNvSpPr>
          <p:nvPr>
            <p:ph idx="1"/>
          </p:nvPr>
        </p:nvSpPr>
        <p:spPr>
          <a:xfrm>
            <a:off x="515916" y="2915816"/>
            <a:ext cx="8229600" cy="4525963"/>
          </a:xfrm>
        </p:spPr>
        <p:txBody>
          <a:bodyPr/>
          <a:lstStyle/>
          <a:p>
            <a:pPr algn="l">
              <a:buNone/>
            </a:pPr>
            <a:r>
              <a:rPr lang="en-US" b="1" dirty="0"/>
              <a:t>- Training needs.</a:t>
            </a:r>
          </a:p>
          <a:p>
            <a:pPr algn="l">
              <a:buNone/>
            </a:pPr>
            <a:r>
              <a:rPr lang="en-US" b="1" dirty="0"/>
              <a:t>- Training Methods.</a:t>
            </a:r>
          </a:p>
          <a:p>
            <a:pPr algn="l">
              <a:buNone/>
            </a:pPr>
            <a:r>
              <a:rPr lang="en-US" b="1" dirty="0"/>
              <a:t>- Peer communities management.</a:t>
            </a:r>
          </a:p>
          <a:p>
            <a:pPr algn="l">
              <a:buNone/>
            </a:pPr>
            <a:r>
              <a:rPr lang="en-US" b="1" dirty="0"/>
              <a:t>- Resources and equipments.</a:t>
            </a:r>
          </a:p>
          <a:p>
            <a:pPr algn="l">
              <a:buNone/>
            </a:pPr>
            <a:r>
              <a:rPr lang="en-US" b="1" dirty="0"/>
              <a:t>- Professional activities&amp; students learning.</a:t>
            </a:r>
            <a:endParaRPr lang="ar-EG"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598" y="1087629"/>
            <a:ext cx="8229600" cy="1143000"/>
          </a:xfrm>
        </p:spPr>
        <p:txBody>
          <a:bodyPr>
            <a:normAutofit/>
          </a:bodyPr>
          <a:lstStyle/>
          <a:p>
            <a:r>
              <a:rPr lang="en-US" sz="3600" b="1" u="sng" dirty="0">
                <a:solidFill>
                  <a:srgbClr val="C00000"/>
                </a:solidFill>
              </a:rPr>
              <a:t>Design Electronic Tool for Data Entry</a:t>
            </a:r>
            <a:endParaRPr lang="ar-EG" sz="3600" b="1" u="sng" dirty="0">
              <a:solidFill>
                <a:srgbClr val="C00000"/>
              </a:solidFill>
            </a:endParaRPr>
          </a:p>
        </p:txBody>
      </p:sp>
      <p:pic>
        <p:nvPicPr>
          <p:cNvPr id="4" name="Content Placeholder 3" descr="IMG_20170908_201853.png"/>
          <p:cNvPicPr>
            <a:picLocks noGrp="1" noChangeAspect="1"/>
          </p:cNvPicPr>
          <p:nvPr>
            <p:ph idx="1"/>
          </p:nvPr>
        </p:nvPicPr>
        <p:blipFill>
          <a:blip r:embed="rId2"/>
          <a:stretch>
            <a:fillRect/>
          </a:stretch>
        </p:blipFill>
        <p:spPr>
          <a:xfrm>
            <a:off x="4686304" y="2636912"/>
            <a:ext cx="3554115" cy="4020950"/>
          </a:xfrm>
        </p:spPr>
      </p:pic>
      <p:pic>
        <p:nvPicPr>
          <p:cNvPr id="5" name="Picture 4" descr="IMG_20170908_201921.png"/>
          <p:cNvPicPr>
            <a:picLocks noChangeAspect="1"/>
          </p:cNvPicPr>
          <p:nvPr/>
        </p:nvPicPr>
        <p:blipFill>
          <a:blip r:embed="rId3"/>
          <a:stretch>
            <a:fillRect/>
          </a:stretch>
        </p:blipFill>
        <p:spPr>
          <a:xfrm>
            <a:off x="455598" y="2626476"/>
            <a:ext cx="3684354" cy="4007543"/>
          </a:xfrm>
          <a:prstGeom prst="rect">
            <a:avLst/>
          </a:prstGeo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كلية التربية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IMG_20170908_201937.png"/>
          <p:cNvPicPr>
            <a:picLocks noGrp="1" noChangeAspect="1"/>
          </p:cNvPicPr>
          <p:nvPr>
            <p:ph idx="1"/>
          </p:nvPr>
        </p:nvPicPr>
        <p:blipFill>
          <a:blip r:embed="rId2"/>
          <a:stretch>
            <a:fillRect/>
          </a:stretch>
        </p:blipFill>
        <p:spPr>
          <a:xfrm>
            <a:off x="5076057" y="1521089"/>
            <a:ext cx="3632724" cy="4826039"/>
          </a:xfrm>
        </p:spPr>
      </p:pic>
      <p:pic>
        <p:nvPicPr>
          <p:cNvPr id="5" name="Picture 4" descr="IMG_20170908_201958.png"/>
          <p:cNvPicPr>
            <a:picLocks noChangeAspect="1"/>
          </p:cNvPicPr>
          <p:nvPr/>
        </p:nvPicPr>
        <p:blipFill>
          <a:blip r:embed="rId3"/>
          <a:stretch>
            <a:fillRect/>
          </a:stretch>
        </p:blipFill>
        <p:spPr>
          <a:xfrm>
            <a:off x="635574" y="1521089"/>
            <a:ext cx="3712014" cy="4826039"/>
          </a:xfrm>
          <a:prstGeom prst="rect">
            <a:avLst/>
          </a:prstGeo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كلية التربية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140" y="1087629"/>
            <a:ext cx="8229600" cy="1143000"/>
          </a:xfrm>
        </p:spPr>
        <p:txBody>
          <a:bodyPr>
            <a:noAutofit/>
          </a:bodyPr>
          <a:lstStyle/>
          <a:p>
            <a:r>
              <a:rPr lang="en-US" sz="2800" b="1" dirty="0" smtClean="0">
                <a:solidFill>
                  <a:srgbClr val="C00000"/>
                </a:solidFill>
              </a:rPr>
              <a:t>First School</a:t>
            </a:r>
            <a:br>
              <a:rPr lang="en-US" sz="2800" b="1" dirty="0" smtClean="0">
                <a:solidFill>
                  <a:srgbClr val="C00000"/>
                </a:solidFill>
              </a:rPr>
            </a:br>
            <a:r>
              <a:rPr lang="en-US" sz="2800" b="1" dirty="0" smtClean="0">
                <a:solidFill>
                  <a:srgbClr val="C00000"/>
                </a:solidFill>
              </a:rPr>
              <a:t>Zamalek Girls’ School</a:t>
            </a:r>
            <a:r>
              <a:rPr lang="en-US" sz="2800" b="1" dirty="0">
                <a:solidFill>
                  <a:srgbClr val="C00000"/>
                </a:solidFill>
              </a:rPr>
              <a:t/>
            </a:r>
            <a:br>
              <a:rPr lang="en-US" sz="2800" b="1" dirty="0">
                <a:solidFill>
                  <a:srgbClr val="C00000"/>
                </a:solidFill>
              </a:rPr>
            </a:br>
            <a:r>
              <a:rPr lang="en-US" sz="2800" b="1" dirty="0">
                <a:solidFill>
                  <a:srgbClr val="C00000"/>
                </a:solidFill>
              </a:rPr>
              <a:t>(primary, </a:t>
            </a:r>
            <a:r>
              <a:rPr lang="en-US" sz="2800" b="1" dirty="0" smtClean="0">
                <a:solidFill>
                  <a:srgbClr val="C00000"/>
                </a:solidFill>
              </a:rPr>
              <a:t>preparatory </a:t>
            </a:r>
            <a:r>
              <a:rPr lang="en-US" sz="2800" b="1" dirty="0">
                <a:solidFill>
                  <a:srgbClr val="C00000"/>
                </a:solidFill>
              </a:rPr>
              <a:t>and secondary levels</a:t>
            </a:r>
            <a:r>
              <a:rPr lang="en-US" sz="2800" b="1" dirty="0" smtClean="0">
                <a:solidFill>
                  <a:srgbClr val="C00000"/>
                </a:solidFill>
              </a:rPr>
              <a:t>)</a:t>
            </a:r>
            <a:r>
              <a:rPr lang="en-US" sz="2800" b="1" dirty="0">
                <a:solidFill>
                  <a:srgbClr val="C00000"/>
                </a:solidFill>
              </a:rPr>
              <a:t> </a:t>
            </a:r>
            <a:r>
              <a:rPr lang="en-US" sz="2800" b="1" dirty="0" smtClean="0">
                <a:solidFill>
                  <a:srgbClr val="C00000"/>
                </a:solidFill>
              </a:rPr>
              <a:t/>
            </a:r>
            <a:br>
              <a:rPr lang="en-US" sz="2800" b="1" dirty="0" smtClean="0">
                <a:solidFill>
                  <a:srgbClr val="C00000"/>
                </a:solidFill>
              </a:rPr>
            </a:br>
            <a:r>
              <a:rPr lang="en-US" sz="2800" b="1" dirty="0" smtClean="0">
                <a:solidFill>
                  <a:srgbClr val="C00000"/>
                </a:solidFill>
              </a:rPr>
              <a:t>West </a:t>
            </a:r>
            <a:r>
              <a:rPr lang="en-US" sz="2800" b="1" dirty="0">
                <a:solidFill>
                  <a:srgbClr val="C00000"/>
                </a:solidFill>
              </a:rPr>
              <a:t>Cairo E.A.</a:t>
            </a:r>
            <a:r>
              <a:rPr lang="en-US" sz="2800" dirty="0"/>
              <a:t/>
            </a:r>
            <a:br>
              <a:rPr lang="en-US" sz="2800" dirty="0"/>
            </a:br>
            <a:endParaRPr lang="ar-EG" sz="2800" b="1" dirty="0">
              <a:solidFill>
                <a:srgbClr val="C00000"/>
              </a:solidFill>
            </a:endParaRPr>
          </a:p>
        </p:txBody>
      </p:sp>
      <p:sp>
        <p:nvSpPr>
          <p:cNvPr id="3" name="Content Placeholder 2"/>
          <p:cNvSpPr>
            <a:spLocks noGrp="1"/>
          </p:cNvSpPr>
          <p:nvPr>
            <p:ph idx="1"/>
          </p:nvPr>
        </p:nvSpPr>
        <p:spPr>
          <a:xfrm>
            <a:off x="251618" y="2484036"/>
            <a:ext cx="8485158" cy="4525963"/>
          </a:xfrm>
        </p:spPr>
        <p:txBody>
          <a:bodyPr>
            <a:normAutofit fontScale="70000" lnSpcReduction="20000"/>
          </a:bodyPr>
          <a:lstStyle/>
          <a:p>
            <a:pPr algn="l" rtl="0"/>
            <a:r>
              <a:rPr lang="en-US" b="1" dirty="0" smtClean="0"/>
              <a:t> </a:t>
            </a:r>
            <a:r>
              <a:rPr lang="en-US" b="1" u="sng" dirty="0"/>
              <a:t>School Profile</a:t>
            </a:r>
            <a:endParaRPr lang="en-US" b="1" dirty="0"/>
          </a:p>
          <a:p>
            <a:pPr algn="l" rtl="0"/>
            <a:r>
              <a:rPr lang="en-US" b="1" dirty="0" smtClean="0"/>
              <a:t>Educational </a:t>
            </a:r>
            <a:r>
              <a:rPr lang="en-US" b="1" dirty="0"/>
              <a:t>administration: west </a:t>
            </a:r>
            <a:r>
              <a:rPr lang="en-US" b="1" dirty="0" err="1"/>
              <a:t>cairo</a:t>
            </a:r>
            <a:endParaRPr lang="en-US" b="1" dirty="0"/>
          </a:p>
          <a:p>
            <a:pPr algn="l" rtl="0"/>
            <a:r>
              <a:rPr lang="en-US" b="1" dirty="0" smtClean="0"/>
              <a:t>Number </a:t>
            </a:r>
            <a:r>
              <a:rPr lang="en-US" b="1" dirty="0"/>
              <a:t>of Classes: 61</a:t>
            </a:r>
          </a:p>
          <a:p>
            <a:pPr lvl="0" algn="l" rtl="0"/>
            <a:r>
              <a:rPr lang="en-US" b="1" dirty="0"/>
              <a:t>primary grade: 31 classes</a:t>
            </a:r>
          </a:p>
          <a:p>
            <a:pPr lvl="0" algn="l" rtl="0"/>
            <a:r>
              <a:rPr lang="en-US" b="1" dirty="0"/>
              <a:t>preparatory grade: 15 classes</a:t>
            </a:r>
          </a:p>
          <a:p>
            <a:pPr lvl="0" algn="l" rtl="0"/>
            <a:r>
              <a:rPr lang="en-US" b="1" dirty="0"/>
              <a:t>Secondary grade: 15 classes</a:t>
            </a:r>
          </a:p>
          <a:p>
            <a:pPr algn="l" rtl="0"/>
            <a:r>
              <a:rPr lang="en-US" b="1" dirty="0"/>
              <a:t>Total Number of students: 2687 students</a:t>
            </a:r>
          </a:p>
          <a:p>
            <a:pPr algn="l" rtl="0"/>
            <a:r>
              <a:rPr lang="en-US" b="1" dirty="0"/>
              <a:t>  (Primary students: 1560, Preparatory: 687, and secondary :420)</a:t>
            </a:r>
          </a:p>
          <a:p>
            <a:pPr algn="l" rtl="0"/>
            <a:r>
              <a:rPr lang="en-US" b="1" dirty="0"/>
              <a:t>Average number of each class: 50 students at primary, 45 preparatory, 28 secondary.</a:t>
            </a:r>
          </a:p>
          <a:p>
            <a:pPr algn="l" rtl="0"/>
            <a:r>
              <a:rPr lang="en-US" b="1" dirty="0"/>
              <a:t>Economic&amp; Social background status of students: Low income families (11%- 25%)</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val="1891271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176" y="908720"/>
            <a:ext cx="8229600" cy="1143000"/>
          </a:xfrm>
        </p:spPr>
        <p:txBody>
          <a:bodyPr>
            <a:noAutofit/>
          </a:bodyPr>
          <a:lstStyle/>
          <a:p>
            <a:r>
              <a:rPr lang="en-US" sz="2800" b="1" dirty="0" smtClean="0">
                <a:solidFill>
                  <a:srgbClr val="C00000"/>
                </a:solidFill>
              </a:rPr>
              <a:t>First School</a:t>
            </a:r>
            <a:br>
              <a:rPr lang="en-US" sz="2800" b="1" dirty="0" smtClean="0">
                <a:solidFill>
                  <a:srgbClr val="C00000"/>
                </a:solidFill>
              </a:rPr>
            </a:br>
            <a:r>
              <a:rPr lang="en-US" sz="2800" b="1" dirty="0" smtClean="0">
                <a:solidFill>
                  <a:srgbClr val="C00000"/>
                </a:solidFill>
              </a:rPr>
              <a:t>Zamalek Girls’ School</a:t>
            </a:r>
            <a:r>
              <a:rPr lang="en-US" sz="2800" b="1" dirty="0">
                <a:solidFill>
                  <a:srgbClr val="C00000"/>
                </a:solidFill>
              </a:rPr>
              <a:t/>
            </a:r>
            <a:br>
              <a:rPr lang="en-US" sz="2800" b="1" dirty="0">
                <a:solidFill>
                  <a:srgbClr val="C00000"/>
                </a:solidFill>
              </a:rPr>
            </a:br>
            <a:r>
              <a:rPr lang="en-US" sz="2800" b="1" dirty="0">
                <a:solidFill>
                  <a:srgbClr val="C00000"/>
                </a:solidFill>
              </a:rPr>
              <a:t>(primary, </a:t>
            </a:r>
            <a:r>
              <a:rPr lang="en-US" sz="2800" b="1" dirty="0" smtClean="0">
                <a:solidFill>
                  <a:srgbClr val="C00000"/>
                </a:solidFill>
              </a:rPr>
              <a:t>preparatory </a:t>
            </a:r>
            <a:r>
              <a:rPr lang="en-US" sz="2800" b="1" dirty="0">
                <a:solidFill>
                  <a:srgbClr val="C00000"/>
                </a:solidFill>
              </a:rPr>
              <a:t>and secondary levels)</a:t>
            </a:r>
            <a:r>
              <a:rPr lang="en-US" sz="2800" dirty="0"/>
              <a:t/>
            </a:r>
            <a:br>
              <a:rPr lang="en-US" sz="2800" dirty="0"/>
            </a:br>
            <a:endParaRPr lang="ar-EG" sz="2800" b="1" dirty="0">
              <a:solidFill>
                <a:srgbClr val="C00000"/>
              </a:solidFill>
            </a:endParaRPr>
          </a:p>
        </p:txBody>
      </p:sp>
      <p:sp>
        <p:nvSpPr>
          <p:cNvPr id="3" name="Content Placeholder 2"/>
          <p:cNvSpPr>
            <a:spLocks noGrp="1"/>
          </p:cNvSpPr>
          <p:nvPr>
            <p:ph idx="1"/>
          </p:nvPr>
        </p:nvSpPr>
        <p:spPr>
          <a:xfrm>
            <a:off x="251618" y="2051720"/>
            <a:ext cx="8485158" cy="4525963"/>
          </a:xfrm>
        </p:spPr>
        <p:txBody>
          <a:bodyPr>
            <a:noAutofit/>
          </a:bodyPr>
          <a:lstStyle/>
          <a:p>
            <a:pPr algn="l" rtl="0"/>
            <a:r>
              <a:rPr lang="en-US" sz="2000" b="1" dirty="0" smtClean="0"/>
              <a:t> </a:t>
            </a:r>
            <a:r>
              <a:rPr lang="en-US" sz="2000" b="1" u="sng" dirty="0"/>
              <a:t>School Staff Members: </a:t>
            </a:r>
            <a:endParaRPr lang="en-US" sz="2000" b="1" dirty="0"/>
          </a:p>
          <a:p>
            <a:pPr algn="l" rtl="0"/>
            <a:r>
              <a:rPr lang="en-US" sz="2000" b="1" dirty="0"/>
              <a:t>Teachers: 208</a:t>
            </a:r>
          </a:p>
          <a:p>
            <a:pPr algn="l" rtl="0"/>
            <a:r>
              <a:rPr lang="en-US" sz="2000" b="1" dirty="0"/>
              <a:t>Social workers: 6</a:t>
            </a:r>
          </a:p>
          <a:p>
            <a:pPr algn="l" rtl="0"/>
            <a:r>
              <a:rPr lang="en-US" sz="2000" b="1" dirty="0"/>
              <a:t>Administrative staff: 6</a:t>
            </a:r>
          </a:p>
          <a:p>
            <a:pPr algn="l" rtl="0"/>
            <a:r>
              <a:rPr lang="en-US" sz="2000" b="1" dirty="0"/>
              <a:t>Workers: 10</a:t>
            </a:r>
          </a:p>
          <a:p>
            <a:pPr algn="l" rtl="0"/>
            <a:r>
              <a:rPr lang="en-US" sz="2000" b="1" dirty="0"/>
              <a:t>Others: none </a:t>
            </a:r>
          </a:p>
          <a:p>
            <a:pPr algn="l" rtl="0"/>
            <a:r>
              <a:rPr lang="en-US" sz="2000" b="1" dirty="0"/>
              <a:t>Number of students with SEN (Special Educational Needs): none</a:t>
            </a:r>
          </a:p>
          <a:p>
            <a:pPr algn="l" rtl="0"/>
            <a:r>
              <a:rPr lang="en-US" sz="2000" b="1" u="sng" dirty="0"/>
              <a:t>School Services &amp;Resources</a:t>
            </a:r>
            <a:endParaRPr lang="en-US" sz="2000" b="1" dirty="0"/>
          </a:p>
          <a:p>
            <a:pPr algn="l" rtl="0"/>
            <a:r>
              <a:rPr lang="en-US" sz="2000" b="1" dirty="0"/>
              <a:t>The school is opened to the idea of inclusive education. In fact SEN students are welcomed in the school. The school is also providing care and attention to those who are gifted via academic competitions.</a:t>
            </a:r>
          </a:p>
          <a:p>
            <a:pPr lvl="0" algn="l" rtl="0"/>
            <a:r>
              <a:rPr lang="en-US" sz="2000" b="1" dirty="0" smtClean="0"/>
              <a:t>School </a:t>
            </a:r>
            <a:r>
              <a:rPr lang="en-US" sz="2000" b="1" dirty="0"/>
              <a:t>Canteen</a:t>
            </a:r>
          </a:p>
          <a:p>
            <a:pPr lvl="0" algn="l" rtl="0"/>
            <a:r>
              <a:rPr lang="en-US" sz="2000" b="1" dirty="0"/>
              <a:t>Computers : 30 for each grade (in a really bad shape)</a:t>
            </a:r>
          </a:p>
          <a:p>
            <a:pPr marL="0" indent="0" algn="l" rtl="0">
              <a:buNone/>
            </a:pPr>
            <a:r>
              <a:rPr lang="en-US" sz="2000" b="1" dirty="0"/>
              <a:t> </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val="21138994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176" y="908720"/>
            <a:ext cx="8229600" cy="1143000"/>
          </a:xfrm>
        </p:spPr>
        <p:txBody>
          <a:bodyPr>
            <a:noAutofit/>
          </a:bodyPr>
          <a:lstStyle/>
          <a:p>
            <a:r>
              <a:rPr lang="en-US" sz="2800" b="1" dirty="0" smtClean="0">
                <a:solidFill>
                  <a:srgbClr val="C00000"/>
                </a:solidFill>
              </a:rPr>
              <a:t>First School</a:t>
            </a:r>
            <a:br>
              <a:rPr lang="en-US" sz="2800" b="1" dirty="0" smtClean="0">
                <a:solidFill>
                  <a:srgbClr val="C00000"/>
                </a:solidFill>
              </a:rPr>
            </a:br>
            <a:r>
              <a:rPr lang="en-US" sz="2800" b="1" dirty="0" smtClean="0">
                <a:solidFill>
                  <a:srgbClr val="C00000"/>
                </a:solidFill>
              </a:rPr>
              <a:t>Zamalek Girls’ School</a:t>
            </a:r>
            <a:r>
              <a:rPr lang="en-US" sz="2800" b="1" dirty="0">
                <a:solidFill>
                  <a:srgbClr val="C00000"/>
                </a:solidFill>
              </a:rPr>
              <a:t/>
            </a:r>
            <a:br>
              <a:rPr lang="en-US" sz="2800" b="1" dirty="0">
                <a:solidFill>
                  <a:srgbClr val="C00000"/>
                </a:solidFill>
              </a:rPr>
            </a:br>
            <a:r>
              <a:rPr lang="en-US" sz="2800" b="1" dirty="0">
                <a:solidFill>
                  <a:srgbClr val="C00000"/>
                </a:solidFill>
              </a:rPr>
              <a:t>(primary, </a:t>
            </a:r>
            <a:r>
              <a:rPr lang="en-US" sz="2800" b="1" dirty="0" smtClean="0">
                <a:solidFill>
                  <a:srgbClr val="C00000"/>
                </a:solidFill>
              </a:rPr>
              <a:t>preparatory </a:t>
            </a:r>
            <a:r>
              <a:rPr lang="en-US" sz="2800" b="1" dirty="0">
                <a:solidFill>
                  <a:srgbClr val="C00000"/>
                </a:solidFill>
              </a:rPr>
              <a:t>and secondary levels)</a:t>
            </a:r>
            <a:r>
              <a:rPr lang="en-US" sz="2800" dirty="0"/>
              <a:t/>
            </a:r>
            <a:br>
              <a:rPr lang="en-US" sz="2800" dirty="0"/>
            </a:br>
            <a:endParaRPr lang="ar-EG" sz="2800" b="1" dirty="0">
              <a:solidFill>
                <a:srgbClr val="C00000"/>
              </a:solidFill>
            </a:endParaRPr>
          </a:p>
        </p:txBody>
      </p:sp>
      <p:sp>
        <p:nvSpPr>
          <p:cNvPr id="3" name="Content Placeholder 2"/>
          <p:cNvSpPr>
            <a:spLocks noGrp="1"/>
          </p:cNvSpPr>
          <p:nvPr>
            <p:ph idx="1"/>
          </p:nvPr>
        </p:nvSpPr>
        <p:spPr>
          <a:xfrm>
            <a:off x="251618" y="1678946"/>
            <a:ext cx="8485158" cy="4525963"/>
          </a:xfrm>
        </p:spPr>
        <p:txBody>
          <a:bodyPr>
            <a:noAutofit/>
          </a:bodyPr>
          <a:lstStyle/>
          <a:p>
            <a:pPr marL="0" indent="0" algn="l" rtl="0">
              <a:buNone/>
            </a:pPr>
            <a:endParaRPr lang="en-US" sz="2000" b="1" dirty="0"/>
          </a:p>
          <a:p>
            <a:pPr algn="l" rtl="0"/>
            <a:r>
              <a:rPr lang="en-US" sz="2000" b="1" u="sng" dirty="0"/>
              <a:t>Resources</a:t>
            </a:r>
            <a:endParaRPr lang="en-US" sz="2000" b="1" dirty="0"/>
          </a:p>
          <a:p>
            <a:pPr lvl="0" algn="l" rtl="0"/>
            <a:r>
              <a:rPr lang="en-US" sz="2000" b="1" dirty="0"/>
              <a:t>Educational materials ( textbooks, … </a:t>
            </a:r>
            <a:r>
              <a:rPr lang="en-US" sz="2000" b="1" dirty="0" err="1"/>
              <a:t>etc</a:t>
            </a:r>
            <a:r>
              <a:rPr lang="en-US" sz="2000" b="1" dirty="0"/>
              <a:t>)</a:t>
            </a:r>
          </a:p>
          <a:p>
            <a:pPr lvl="0" algn="l" rtl="0"/>
            <a:r>
              <a:rPr lang="en-US" sz="2000" b="1" dirty="0"/>
              <a:t>A library</a:t>
            </a:r>
          </a:p>
          <a:p>
            <a:pPr lvl="0" algn="l" rtl="0"/>
            <a:r>
              <a:rPr lang="en-US" sz="2000" b="1" dirty="0"/>
              <a:t>Theatre</a:t>
            </a:r>
          </a:p>
          <a:p>
            <a:pPr lvl="0" algn="l" rtl="0"/>
            <a:r>
              <a:rPr lang="en-US" sz="2000" b="1" dirty="0"/>
              <a:t>Audio  educational aids.</a:t>
            </a:r>
          </a:p>
          <a:p>
            <a:pPr lvl="0" algn="l" rtl="0"/>
            <a:r>
              <a:rPr lang="en-US" sz="2000" b="1" dirty="0"/>
              <a:t>Laboratory </a:t>
            </a:r>
            <a:r>
              <a:rPr lang="en-US" sz="2000" b="1" dirty="0" err="1" smtClean="0"/>
              <a:t>equipments</a:t>
            </a:r>
            <a:endParaRPr lang="en-US" sz="2000" b="1" dirty="0"/>
          </a:p>
          <a:p>
            <a:pPr lvl="0" algn="l" rtl="0"/>
            <a:r>
              <a:rPr lang="en-US" sz="2000" b="1" dirty="0"/>
              <a:t>Teachers staff rooms</a:t>
            </a:r>
          </a:p>
          <a:p>
            <a:pPr lvl="0" algn="l" rtl="0"/>
            <a:r>
              <a:rPr lang="en-US" sz="2000" b="1" dirty="0"/>
              <a:t>School Canteen</a:t>
            </a:r>
          </a:p>
          <a:p>
            <a:pPr lvl="0" algn="l" rtl="0"/>
            <a:r>
              <a:rPr lang="en-US" sz="2000" b="1" dirty="0"/>
              <a:t>Computers : 30 for each grade (in a really bad shape)</a:t>
            </a:r>
          </a:p>
          <a:p>
            <a:pPr marL="0" indent="0" algn="l" rtl="0">
              <a:buNone/>
            </a:pPr>
            <a:r>
              <a:rPr lang="en-US" sz="2000" b="1" dirty="0"/>
              <a:t> </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val="6731258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176" y="908720"/>
            <a:ext cx="8229600" cy="1143000"/>
          </a:xfrm>
        </p:spPr>
        <p:txBody>
          <a:bodyPr>
            <a:noAutofit/>
          </a:bodyPr>
          <a:lstStyle/>
          <a:p>
            <a:r>
              <a:rPr lang="en-US" sz="2800" b="1" dirty="0" smtClean="0">
                <a:solidFill>
                  <a:srgbClr val="C00000"/>
                </a:solidFill>
              </a:rPr>
              <a:t>First School</a:t>
            </a:r>
            <a:br>
              <a:rPr lang="en-US" sz="2800" b="1" dirty="0" smtClean="0">
                <a:solidFill>
                  <a:srgbClr val="C00000"/>
                </a:solidFill>
              </a:rPr>
            </a:br>
            <a:r>
              <a:rPr lang="en-US" sz="2800" b="1" dirty="0" smtClean="0">
                <a:solidFill>
                  <a:srgbClr val="C00000"/>
                </a:solidFill>
              </a:rPr>
              <a:t>Zamalek Girls’ School</a:t>
            </a:r>
            <a:r>
              <a:rPr lang="en-US" sz="2800" b="1" dirty="0">
                <a:solidFill>
                  <a:srgbClr val="C00000"/>
                </a:solidFill>
              </a:rPr>
              <a:t/>
            </a:r>
            <a:br>
              <a:rPr lang="en-US" sz="2800" b="1" dirty="0">
                <a:solidFill>
                  <a:srgbClr val="C00000"/>
                </a:solidFill>
              </a:rPr>
            </a:br>
            <a:r>
              <a:rPr lang="en-US" sz="2800" b="1" dirty="0">
                <a:solidFill>
                  <a:srgbClr val="C00000"/>
                </a:solidFill>
              </a:rPr>
              <a:t>(primary, </a:t>
            </a:r>
            <a:r>
              <a:rPr lang="en-US" sz="2800" b="1" dirty="0" smtClean="0">
                <a:solidFill>
                  <a:srgbClr val="C00000"/>
                </a:solidFill>
              </a:rPr>
              <a:t>preparatory </a:t>
            </a:r>
            <a:r>
              <a:rPr lang="en-US" sz="2800" b="1" dirty="0">
                <a:solidFill>
                  <a:srgbClr val="C00000"/>
                </a:solidFill>
              </a:rPr>
              <a:t>and secondary levels)</a:t>
            </a:r>
            <a:r>
              <a:rPr lang="en-US" sz="2800" dirty="0"/>
              <a:t/>
            </a:r>
            <a:br>
              <a:rPr lang="en-US" sz="2800" dirty="0"/>
            </a:br>
            <a:endParaRPr lang="ar-EG" sz="2800" b="1" dirty="0">
              <a:solidFill>
                <a:srgbClr val="C00000"/>
              </a:solidFill>
            </a:endParaRPr>
          </a:p>
        </p:txBody>
      </p:sp>
      <p:sp>
        <p:nvSpPr>
          <p:cNvPr id="3" name="Content Placeholder 2"/>
          <p:cNvSpPr>
            <a:spLocks noGrp="1"/>
          </p:cNvSpPr>
          <p:nvPr>
            <p:ph idx="1"/>
          </p:nvPr>
        </p:nvSpPr>
        <p:spPr>
          <a:xfrm>
            <a:off x="233858" y="1916832"/>
            <a:ext cx="8485158" cy="4525963"/>
          </a:xfrm>
        </p:spPr>
        <p:txBody>
          <a:bodyPr>
            <a:noAutofit/>
          </a:bodyPr>
          <a:lstStyle/>
          <a:p>
            <a:pPr marL="0" indent="0" algn="l" rtl="0">
              <a:buNone/>
            </a:pPr>
            <a:endParaRPr lang="en-US" sz="2400" b="1" dirty="0"/>
          </a:p>
          <a:p>
            <a:pPr algn="l" rtl="0"/>
            <a:r>
              <a:rPr lang="en-US" sz="2400" b="1" u="sng" dirty="0"/>
              <a:t>School local community </a:t>
            </a:r>
            <a:endParaRPr lang="en-US" sz="2400" b="1" u="sng" dirty="0" smtClean="0"/>
          </a:p>
          <a:p>
            <a:pPr algn="l" rtl="0"/>
            <a:endParaRPr lang="en-US" sz="2400" b="1" dirty="0"/>
          </a:p>
          <a:p>
            <a:pPr algn="l" rtl="0"/>
            <a:r>
              <a:rPr lang="en-US" sz="2400" b="1" dirty="0"/>
              <a:t>It was noticeable that there is not active involvement of parents in whatsoever activities related to the school community, for example special occasions: musical concerts, exhibits or sports competitions. </a:t>
            </a:r>
          </a:p>
          <a:p>
            <a:pPr algn="l" rtl="0"/>
            <a:r>
              <a:rPr lang="en-US" sz="2400" b="1" dirty="0"/>
              <a:t>Level of Education of students’ parents: over 20% are uneducated, 30% with a middle education (schools), 30% with vocational technical backgrounds, and 15% with college degree.</a:t>
            </a:r>
          </a:p>
          <a:p>
            <a:pPr algn="l" rtl="0"/>
            <a:endParaRPr lang="en-US" sz="2400"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val="15673161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176" y="908720"/>
            <a:ext cx="8229600" cy="1143000"/>
          </a:xfrm>
        </p:spPr>
        <p:txBody>
          <a:bodyPr>
            <a:noAutofit/>
          </a:bodyPr>
          <a:lstStyle/>
          <a:p>
            <a:r>
              <a:rPr lang="en-US" sz="2800" b="1" dirty="0" smtClean="0">
                <a:solidFill>
                  <a:srgbClr val="C00000"/>
                </a:solidFill>
              </a:rPr>
              <a:t>First School</a:t>
            </a:r>
            <a:br>
              <a:rPr lang="en-US" sz="2800" b="1" dirty="0" smtClean="0">
                <a:solidFill>
                  <a:srgbClr val="C00000"/>
                </a:solidFill>
              </a:rPr>
            </a:br>
            <a:r>
              <a:rPr lang="en-US" sz="2800" b="1" dirty="0" smtClean="0">
                <a:solidFill>
                  <a:srgbClr val="C00000"/>
                </a:solidFill>
              </a:rPr>
              <a:t>Zamalek Girls’ School</a:t>
            </a:r>
            <a:r>
              <a:rPr lang="en-US" sz="2800" b="1" dirty="0">
                <a:solidFill>
                  <a:srgbClr val="C00000"/>
                </a:solidFill>
              </a:rPr>
              <a:t/>
            </a:r>
            <a:br>
              <a:rPr lang="en-US" sz="2800" b="1" dirty="0">
                <a:solidFill>
                  <a:srgbClr val="C00000"/>
                </a:solidFill>
              </a:rPr>
            </a:br>
            <a:r>
              <a:rPr lang="en-US" sz="2800" b="1" dirty="0">
                <a:solidFill>
                  <a:srgbClr val="C00000"/>
                </a:solidFill>
              </a:rPr>
              <a:t>(primary, </a:t>
            </a:r>
            <a:r>
              <a:rPr lang="en-US" sz="2800" b="1" dirty="0" smtClean="0">
                <a:solidFill>
                  <a:srgbClr val="C00000"/>
                </a:solidFill>
              </a:rPr>
              <a:t>preparatory </a:t>
            </a:r>
            <a:r>
              <a:rPr lang="en-US" sz="2800" b="1" dirty="0">
                <a:solidFill>
                  <a:srgbClr val="C00000"/>
                </a:solidFill>
              </a:rPr>
              <a:t>and secondary levels)</a:t>
            </a:r>
            <a:r>
              <a:rPr lang="en-US" sz="2800" dirty="0"/>
              <a:t/>
            </a:r>
            <a:br>
              <a:rPr lang="en-US" sz="2800" dirty="0"/>
            </a:br>
            <a:endParaRPr lang="ar-EG" sz="2800" b="1" dirty="0">
              <a:solidFill>
                <a:srgbClr val="C00000"/>
              </a:solidFill>
            </a:endParaRPr>
          </a:p>
        </p:txBody>
      </p:sp>
      <p:sp>
        <p:nvSpPr>
          <p:cNvPr id="3" name="Content Placeholder 2"/>
          <p:cNvSpPr>
            <a:spLocks noGrp="1"/>
          </p:cNvSpPr>
          <p:nvPr>
            <p:ph idx="1"/>
          </p:nvPr>
        </p:nvSpPr>
        <p:spPr>
          <a:xfrm>
            <a:off x="251618" y="2351757"/>
            <a:ext cx="8717122" cy="4525963"/>
          </a:xfrm>
        </p:spPr>
        <p:txBody>
          <a:bodyPr>
            <a:noAutofit/>
          </a:bodyPr>
          <a:lstStyle/>
          <a:p>
            <a:pPr marL="0" indent="0" algn="l" rtl="0">
              <a:buNone/>
            </a:pPr>
            <a:r>
              <a:rPr lang="en-US" sz="2400" b="1" u="sng" dirty="0" smtClean="0"/>
              <a:t>Professional Development</a:t>
            </a:r>
          </a:p>
          <a:p>
            <a:pPr algn="l" rtl="0"/>
            <a:endParaRPr lang="en-US" sz="2000" b="1" dirty="0"/>
          </a:p>
          <a:p>
            <a:pPr algn="l" rtl="0"/>
            <a:r>
              <a:rPr lang="en-US" sz="2000" b="1" dirty="0"/>
              <a:t>The school is interested in helping teachers become more effective via training workshops inside and outside the school. Teachers’ needs are identified and analyzed by the training unit of the school. </a:t>
            </a:r>
          </a:p>
          <a:p>
            <a:pPr algn="l" rtl="0"/>
            <a:r>
              <a:rPr lang="en-US" sz="2000" b="1" dirty="0"/>
              <a:t>Main training themes would be:</a:t>
            </a:r>
          </a:p>
          <a:p>
            <a:pPr algn="l" rtl="0"/>
            <a:r>
              <a:rPr lang="en-US" sz="2000" b="1" dirty="0"/>
              <a:t>1-Curricula</a:t>
            </a:r>
          </a:p>
          <a:p>
            <a:pPr algn="l" rtl="0"/>
            <a:r>
              <a:rPr lang="en-US" sz="2000" b="1" dirty="0"/>
              <a:t>2-Learning and Teaching skills</a:t>
            </a:r>
          </a:p>
          <a:p>
            <a:pPr algn="l" rtl="0"/>
            <a:r>
              <a:rPr lang="en-US" sz="2000" b="1" dirty="0"/>
              <a:t>3- Using modern educational technology</a:t>
            </a:r>
          </a:p>
          <a:p>
            <a:pPr algn="l" rtl="0"/>
            <a:r>
              <a:rPr lang="en-US" sz="2000" b="1" dirty="0"/>
              <a:t>4- knowledge explosion and education</a:t>
            </a:r>
          </a:p>
          <a:p>
            <a:pPr algn="l" rtl="0"/>
            <a:r>
              <a:rPr lang="en-US" sz="2000" b="1" dirty="0"/>
              <a:t>5- Self- improvement</a:t>
            </a:r>
          </a:p>
          <a:p>
            <a:pPr marL="0" indent="0" algn="l" rtl="0">
              <a:buNone/>
            </a:pPr>
            <a:r>
              <a:rPr lang="en-US" sz="2000" b="1" dirty="0"/>
              <a:t> </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val="2115445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normAutofit fontScale="90000"/>
          </a:bodyPr>
          <a:lstStyle/>
          <a:p>
            <a:pPr rtl="1"/>
            <a:r>
              <a:rPr lang="en-US" sz="4000" b="1" dirty="0">
                <a:cs typeface="Times New Roman" pitchFamily="18" charset="0"/>
              </a:rPr>
              <a:t/>
            </a:r>
            <a:br>
              <a:rPr lang="en-US" sz="4000" b="1" dirty="0">
                <a:cs typeface="Times New Roman" pitchFamily="18" charset="0"/>
              </a:rPr>
            </a:br>
            <a:r>
              <a:rPr lang="en-US" sz="4000" b="1" dirty="0">
                <a:cs typeface="Times New Roman" pitchFamily="18" charset="0"/>
              </a:rPr>
              <a:t>School and University Partnership for Peer Communities of learners</a:t>
            </a:r>
            <a:r>
              <a:rPr lang="en-US" sz="4000" dirty="0">
                <a:cs typeface="Times New Roman" pitchFamily="18" charset="0"/>
              </a:rPr>
              <a:t/>
            </a:r>
            <a:br>
              <a:rPr lang="en-US" sz="4000" dirty="0">
                <a:cs typeface="Times New Roman" pitchFamily="18" charset="0"/>
              </a:rPr>
            </a:br>
            <a:endParaRPr lang="ar-EG" sz="4000" dirty="0"/>
          </a:p>
        </p:txBody>
      </p:sp>
      <p:sp>
        <p:nvSpPr>
          <p:cNvPr id="3" name="Subtitle 2"/>
          <p:cNvSpPr>
            <a:spLocks noGrp="1"/>
          </p:cNvSpPr>
          <p:nvPr>
            <p:ph type="subTitle" idx="1"/>
          </p:nvPr>
        </p:nvSpPr>
        <p:spPr/>
        <p:txBody>
          <a:bodyPr>
            <a:normAutofit/>
          </a:bodyPr>
          <a:lstStyle/>
          <a:p>
            <a:pPr>
              <a:defRPr/>
            </a:pPr>
            <a:r>
              <a:rPr lang="en-US" dirty="0"/>
              <a:t>Project number: </a:t>
            </a:r>
          </a:p>
          <a:p>
            <a:pPr>
              <a:defRPr/>
            </a:pPr>
            <a:r>
              <a:rPr lang="en-US" b="1" dirty="0"/>
              <a:t> 573660-EPP-1-2016-1-EG-EPPKA2-CBHE-JP (2016-2516/001-001)</a:t>
            </a:r>
            <a:endParaRPr lang="en-US" dirty="0"/>
          </a:p>
          <a:p>
            <a:pPr>
              <a:defRPr/>
            </a:pPr>
            <a:endParaRPr lang="ar-EG" dirty="0"/>
          </a:p>
        </p:txBody>
      </p:sp>
      <p:pic>
        <p:nvPicPr>
          <p:cNvPr id="205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val="6224339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176" y="908720"/>
            <a:ext cx="8229600" cy="1143000"/>
          </a:xfrm>
        </p:spPr>
        <p:txBody>
          <a:bodyPr>
            <a:noAutofit/>
          </a:bodyPr>
          <a:lstStyle/>
          <a:p>
            <a:r>
              <a:rPr lang="en-US" sz="2800" b="1" dirty="0" smtClean="0">
                <a:solidFill>
                  <a:srgbClr val="C00000"/>
                </a:solidFill>
              </a:rPr>
              <a:t>First School</a:t>
            </a:r>
            <a:br>
              <a:rPr lang="en-US" sz="2800" b="1" dirty="0" smtClean="0">
                <a:solidFill>
                  <a:srgbClr val="C00000"/>
                </a:solidFill>
              </a:rPr>
            </a:br>
            <a:r>
              <a:rPr lang="en-US" sz="2800" b="1" dirty="0" smtClean="0">
                <a:solidFill>
                  <a:srgbClr val="C00000"/>
                </a:solidFill>
              </a:rPr>
              <a:t>Zamalek Girls’ School</a:t>
            </a:r>
            <a:r>
              <a:rPr lang="en-US" sz="2800" b="1" dirty="0">
                <a:solidFill>
                  <a:srgbClr val="C00000"/>
                </a:solidFill>
              </a:rPr>
              <a:t/>
            </a:r>
            <a:br>
              <a:rPr lang="en-US" sz="2800" b="1" dirty="0">
                <a:solidFill>
                  <a:srgbClr val="C00000"/>
                </a:solidFill>
              </a:rPr>
            </a:br>
            <a:r>
              <a:rPr lang="en-US" sz="2800" b="1" dirty="0">
                <a:solidFill>
                  <a:srgbClr val="C00000"/>
                </a:solidFill>
              </a:rPr>
              <a:t>(primary, </a:t>
            </a:r>
            <a:r>
              <a:rPr lang="en-US" sz="2800" b="1" dirty="0" smtClean="0">
                <a:solidFill>
                  <a:srgbClr val="C00000"/>
                </a:solidFill>
              </a:rPr>
              <a:t>preparatory </a:t>
            </a:r>
            <a:r>
              <a:rPr lang="en-US" sz="2800" b="1" dirty="0">
                <a:solidFill>
                  <a:srgbClr val="C00000"/>
                </a:solidFill>
              </a:rPr>
              <a:t>and secondary levels</a:t>
            </a:r>
            <a:r>
              <a:rPr lang="en-US" sz="2800" b="1" dirty="0" smtClean="0">
                <a:solidFill>
                  <a:srgbClr val="C00000"/>
                </a:solidFill>
              </a:rPr>
              <a:t>)</a:t>
            </a:r>
            <a:br>
              <a:rPr lang="en-US" sz="2800" b="1" dirty="0" smtClean="0">
                <a:solidFill>
                  <a:srgbClr val="C00000"/>
                </a:solidFill>
              </a:rPr>
            </a:br>
            <a:r>
              <a:rPr lang="en-US" sz="2800" dirty="0"/>
              <a:t/>
            </a:r>
            <a:br>
              <a:rPr lang="en-US" sz="2800" dirty="0"/>
            </a:br>
            <a:endParaRPr lang="ar-EG" sz="2800" b="1" dirty="0">
              <a:solidFill>
                <a:srgbClr val="C00000"/>
              </a:solidFill>
            </a:endParaRPr>
          </a:p>
        </p:txBody>
      </p:sp>
      <p:sp>
        <p:nvSpPr>
          <p:cNvPr id="3" name="Content Placeholder 2"/>
          <p:cNvSpPr>
            <a:spLocks noGrp="1"/>
          </p:cNvSpPr>
          <p:nvPr>
            <p:ph idx="1"/>
          </p:nvPr>
        </p:nvSpPr>
        <p:spPr>
          <a:xfrm>
            <a:off x="251618" y="2051720"/>
            <a:ext cx="8717122" cy="4525963"/>
          </a:xfrm>
        </p:spPr>
        <p:txBody>
          <a:bodyPr>
            <a:noAutofit/>
          </a:bodyPr>
          <a:lstStyle/>
          <a:p>
            <a:pPr marL="0" indent="0" algn="l" rtl="0">
              <a:buNone/>
            </a:pPr>
            <a:r>
              <a:rPr lang="en-US" sz="2400" b="1" u="sng" dirty="0" smtClean="0"/>
              <a:t>Professional </a:t>
            </a:r>
            <a:r>
              <a:rPr lang="en-US" sz="2400" b="1" u="sng" dirty="0"/>
              <a:t>Development</a:t>
            </a:r>
            <a:endParaRPr lang="en-US" sz="2400" b="1" dirty="0"/>
          </a:p>
          <a:p>
            <a:pPr marL="0" indent="0" algn="l" rtl="0">
              <a:buNone/>
            </a:pPr>
            <a:endParaRPr lang="en-US" sz="2000" b="1" dirty="0"/>
          </a:p>
          <a:p>
            <a:pPr algn="l" rtl="0"/>
            <a:r>
              <a:rPr lang="en-US" sz="2000" b="1" dirty="0"/>
              <a:t>The team went on walk on the hall school, visiting the hall building, the art room the library, the theatre, after meeting the school administration and teachers.</a:t>
            </a:r>
          </a:p>
          <a:p>
            <a:pPr algn="l" rtl="0"/>
            <a:r>
              <a:rPr lang="en-US" sz="2000" b="1" dirty="0"/>
              <a:t>It was also evident that the school does not know anything about the peer communities of learners nor have quality assurance unit, because of the building of school property problem. </a:t>
            </a:r>
          </a:p>
          <a:p>
            <a:pPr algn="l" rtl="0"/>
            <a:r>
              <a:rPr lang="en-US" sz="2000" b="1" dirty="0"/>
              <a:t> But, the teachers displayed a positive attitude towards the idea and were enthusiastic about the training that they are going to get. Generally speaking, it was a successful visit to the school ,as the teachers were active during discussions and honest about what they liked and did not like about the school .</a:t>
            </a:r>
          </a:p>
          <a:p>
            <a:pPr marL="0" indent="0" algn="l" rtl="0">
              <a:buNone/>
            </a:pPr>
            <a:r>
              <a:rPr lang="en-US" sz="2000" b="1" dirty="0"/>
              <a:t> </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val="39552923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56176" cy="3501007"/>
          </a:xfrm>
          <a:prstGeom prst="rect">
            <a:avLst/>
          </a:prstGeom>
        </p:spPr>
      </p:pic>
      <p:pic>
        <p:nvPicPr>
          <p:cNvPr id="9" name="Picture 8"/>
          <p:cNvPicPr>
            <a:picLocks noChangeAspect="1"/>
          </p:cNvPicPr>
          <p:nvPr/>
        </p:nvPicPr>
        <p:blipFill>
          <a:blip r:embed="rId3"/>
          <a:stretch>
            <a:fillRect/>
          </a:stretch>
        </p:blipFill>
        <p:spPr>
          <a:xfrm>
            <a:off x="3278356" y="3501007"/>
            <a:ext cx="5991404" cy="3353522"/>
          </a:xfrm>
          <a:prstGeom prst="rect">
            <a:avLst/>
          </a:prstGeom>
        </p:spPr>
      </p:pic>
    </p:spTree>
    <p:extLst>
      <p:ext uri="{BB962C8B-B14F-4D97-AF65-F5344CB8AC3E}">
        <p14:creationId xmlns:p14="http://schemas.microsoft.com/office/powerpoint/2010/main" val="9842070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7945" y="3328160"/>
            <a:ext cx="5066492" cy="352984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868144" cy="3390491"/>
          </a:xfrm>
          <a:prstGeom prst="rect">
            <a:avLst/>
          </a:prstGeom>
        </p:spPr>
      </p:pic>
    </p:spTree>
    <p:extLst>
      <p:ext uri="{BB962C8B-B14F-4D97-AF65-F5344CB8AC3E}">
        <p14:creationId xmlns:p14="http://schemas.microsoft.com/office/powerpoint/2010/main" val="11893577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08104" cy="363509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9214" y="3635096"/>
            <a:ext cx="5339338" cy="3222903"/>
          </a:xfrm>
          <a:prstGeom prst="rect">
            <a:avLst/>
          </a:prstGeom>
        </p:spPr>
      </p:pic>
    </p:spTree>
    <p:extLst>
      <p:ext uri="{BB962C8B-B14F-4D97-AF65-F5344CB8AC3E}">
        <p14:creationId xmlns:p14="http://schemas.microsoft.com/office/powerpoint/2010/main" val="16992538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99" y="1307978"/>
            <a:ext cx="8229600" cy="1143000"/>
          </a:xfrm>
        </p:spPr>
        <p:txBody>
          <a:bodyPr>
            <a:noAutofit/>
          </a:bodyPr>
          <a:lstStyle/>
          <a:p>
            <a:r>
              <a:rPr lang="en-US" sz="2800" b="1" dirty="0" smtClean="0">
                <a:solidFill>
                  <a:srgbClr val="C00000"/>
                </a:solidFill>
              </a:rPr>
              <a:t>Second School</a:t>
            </a:r>
            <a:br>
              <a:rPr lang="en-US" sz="2800" b="1" dirty="0" smtClean="0">
                <a:solidFill>
                  <a:srgbClr val="C00000"/>
                </a:solidFill>
              </a:rPr>
            </a:br>
            <a:r>
              <a:rPr lang="en-US" sz="2800" b="1" dirty="0" smtClean="0">
                <a:solidFill>
                  <a:srgbClr val="C00000"/>
                </a:solidFill>
              </a:rPr>
              <a:t>Om </a:t>
            </a:r>
            <a:r>
              <a:rPr lang="en-US" sz="2800" b="1" dirty="0" err="1" smtClean="0">
                <a:solidFill>
                  <a:srgbClr val="C00000"/>
                </a:solidFill>
              </a:rPr>
              <a:t>Elabtal</a:t>
            </a:r>
            <a:r>
              <a:rPr lang="en-US" sz="2800" b="1" dirty="0" smtClean="0">
                <a:solidFill>
                  <a:srgbClr val="C00000"/>
                </a:solidFill>
              </a:rPr>
              <a:t> Girls’</a:t>
            </a:r>
            <a:r>
              <a:rPr lang="en-US" sz="2800" b="1" dirty="0">
                <a:solidFill>
                  <a:srgbClr val="C00000"/>
                </a:solidFill>
              </a:rPr>
              <a:t> preparatory </a:t>
            </a:r>
            <a:r>
              <a:rPr lang="en-US" sz="2800" b="1" dirty="0" smtClean="0">
                <a:solidFill>
                  <a:srgbClr val="C00000"/>
                </a:solidFill>
              </a:rPr>
              <a:t> School</a:t>
            </a:r>
            <a:r>
              <a:rPr lang="en-US" sz="2800" b="1" dirty="0">
                <a:solidFill>
                  <a:srgbClr val="C00000"/>
                </a:solidFill>
              </a:rPr>
              <a:t/>
            </a:r>
            <a:br>
              <a:rPr lang="en-US" sz="2800" b="1" dirty="0">
                <a:solidFill>
                  <a:srgbClr val="C00000"/>
                </a:solidFill>
              </a:rPr>
            </a:br>
            <a:r>
              <a:rPr lang="en-US" sz="2800" b="1" dirty="0" err="1" smtClean="0">
                <a:solidFill>
                  <a:srgbClr val="C00000"/>
                </a:solidFill>
              </a:rPr>
              <a:t>Helwan</a:t>
            </a:r>
            <a:r>
              <a:rPr lang="en-US" sz="2800" b="1" dirty="0" smtClean="0">
                <a:solidFill>
                  <a:srgbClr val="C00000"/>
                </a:solidFill>
              </a:rPr>
              <a:t> E.A.</a:t>
            </a:r>
            <a:r>
              <a:rPr lang="en-US" sz="2800" dirty="0"/>
              <a:t/>
            </a:r>
            <a:br>
              <a:rPr lang="en-US" sz="2800" dirty="0"/>
            </a:br>
            <a:endParaRPr lang="ar-EG" sz="2800" b="1" dirty="0">
              <a:solidFill>
                <a:srgbClr val="C00000"/>
              </a:solidFill>
            </a:endParaRPr>
          </a:p>
        </p:txBody>
      </p:sp>
      <p:sp>
        <p:nvSpPr>
          <p:cNvPr id="3" name="Content Placeholder 2"/>
          <p:cNvSpPr>
            <a:spLocks noGrp="1"/>
          </p:cNvSpPr>
          <p:nvPr>
            <p:ph idx="1"/>
          </p:nvPr>
        </p:nvSpPr>
        <p:spPr>
          <a:xfrm>
            <a:off x="251618" y="2671327"/>
            <a:ext cx="8485158" cy="4525963"/>
          </a:xfrm>
        </p:spPr>
        <p:txBody>
          <a:bodyPr>
            <a:normAutofit/>
          </a:bodyPr>
          <a:lstStyle/>
          <a:p>
            <a:pPr marL="0" indent="0" algn="l" rtl="0">
              <a:buNone/>
            </a:pPr>
            <a:r>
              <a:rPr lang="en-US" dirty="0" smtClean="0"/>
              <a:t> </a:t>
            </a:r>
            <a:r>
              <a:rPr lang="en-US" b="1" dirty="0"/>
              <a:t>23 questionnaires have been applied.</a:t>
            </a:r>
          </a:p>
          <a:p>
            <a:pPr marL="0" indent="0" algn="l" rtl="0">
              <a:buNone/>
            </a:pPr>
            <a:r>
              <a:rPr lang="en-US" b="1" dirty="0" smtClean="0"/>
              <a:t>- The </a:t>
            </a:r>
            <a:r>
              <a:rPr lang="en-US" b="1" dirty="0"/>
              <a:t>school </a:t>
            </a:r>
            <a:r>
              <a:rPr lang="en-US" b="1" dirty="0" smtClean="0"/>
              <a:t>has a page </a:t>
            </a:r>
            <a:r>
              <a:rPr lang="en-US" b="1" dirty="0"/>
              <a:t>on Facebook is ( Om El </a:t>
            </a:r>
            <a:r>
              <a:rPr lang="en-US" b="1" dirty="0" err="1"/>
              <a:t>Abtal</a:t>
            </a:r>
            <a:r>
              <a:rPr lang="en-US" b="1" dirty="0"/>
              <a:t> prep. School) , All activities happens in school shown on this page daily.</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val="37972812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99" y="1307978"/>
            <a:ext cx="8229600" cy="1143000"/>
          </a:xfrm>
        </p:spPr>
        <p:txBody>
          <a:bodyPr>
            <a:noAutofit/>
          </a:bodyPr>
          <a:lstStyle/>
          <a:p>
            <a:r>
              <a:rPr lang="en-US" sz="2800" b="1" dirty="0" smtClean="0">
                <a:solidFill>
                  <a:srgbClr val="C00000"/>
                </a:solidFill>
              </a:rPr>
              <a:t>Second School</a:t>
            </a:r>
            <a:br>
              <a:rPr lang="en-US" sz="2800" b="1" dirty="0" smtClean="0">
                <a:solidFill>
                  <a:srgbClr val="C00000"/>
                </a:solidFill>
              </a:rPr>
            </a:br>
            <a:r>
              <a:rPr lang="en-US" sz="2800" b="1" dirty="0" smtClean="0">
                <a:solidFill>
                  <a:srgbClr val="C00000"/>
                </a:solidFill>
              </a:rPr>
              <a:t>Om </a:t>
            </a:r>
            <a:r>
              <a:rPr lang="en-US" sz="2800" b="1" dirty="0" err="1" smtClean="0">
                <a:solidFill>
                  <a:srgbClr val="C00000"/>
                </a:solidFill>
              </a:rPr>
              <a:t>Elabtal</a:t>
            </a:r>
            <a:r>
              <a:rPr lang="en-US" sz="2800" b="1" dirty="0" smtClean="0">
                <a:solidFill>
                  <a:srgbClr val="C00000"/>
                </a:solidFill>
              </a:rPr>
              <a:t> Girls’</a:t>
            </a:r>
            <a:r>
              <a:rPr lang="en-US" sz="2800" b="1" dirty="0">
                <a:solidFill>
                  <a:srgbClr val="C00000"/>
                </a:solidFill>
              </a:rPr>
              <a:t> preparatory </a:t>
            </a:r>
            <a:r>
              <a:rPr lang="en-US" sz="2800" b="1" dirty="0" smtClean="0">
                <a:solidFill>
                  <a:srgbClr val="C00000"/>
                </a:solidFill>
              </a:rPr>
              <a:t> School</a:t>
            </a:r>
            <a:r>
              <a:rPr lang="en-US" sz="2800" b="1" dirty="0">
                <a:solidFill>
                  <a:srgbClr val="C00000"/>
                </a:solidFill>
              </a:rPr>
              <a:t/>
            </a:r>
            <a:br>
              <a:rPr lang="en-US" sz="2800" b="1" dirty="0">
                <a:solidFill>
                  <a:srgbClr val="C00000"/>
                </a:solidFill>
              </a:rPr>
            </a:br>
            <a:r>
              <a:rPr lang="en-US" sz="2800" b="1" dirty="0" err="1" smtClean="0">
                <a:solidFill>
                  <a:srgbClr val="C00000"/>
                </a:solidFill>
              </a:rPr>
              <a:t>Helwan</a:t>
            </a:r>
            <a:r>
              <a:rPr lang="en-US" sz="2800" b="1" dirty="0" smtClean="0">
                <a:solidFill>
                  <a:srgbClr val="C00000"/>
                </a:solidFill>
              </a:rPr>
              <a:t> E.A.</a:t>
            </a:r>
            <a:r>
              <a:rPr lang="en-US" sz="2800" dirty="0"/>
              <a:t/>
            </a:r>
            <a:br>
              <a:rPr lang="en-US" sz="2800" dirty="0"/>
            </a:br>
            <a:endParaRPr lang="ar-EG" sz="2800" b="1" dirty="0">
              <a:solidFill>
                <a:srgbClr val="C00000"/>
              </a:solidFill>
            </a:endParaRPr>
          </a:p>
        </p:txBody>
      </p:sp>
      <p:sp>
        <p:nvSpPr>
          <p:cNvPr id="3" name="Content Placeholder 2"/>
          <p:cNvSpPr>
            <a:spLocks noGrp="1"/>
          </p:cNvSpPr>
          <p:nvPr>
            <p:ph idx="1"/>
          </p:nvPr>
        </p:nvSpPr>
        <p:spPr>
          <a:xfrm>
            <a:off x="251618" y="2671327"/>
            <a:ext cx="8485158" cy="4525963"/>
          </a:xfrm>
        </p:spPr>
        <p:txBody>
          <a:bodyPr>
            <a:normAutofit/>
          </a:bodyPr>
          <a:lstStyle/>
          <a:p>
            <a:pPr marL="0" indent="0" algn="l" rtl="0">
              <a:buNone/>
            </a:pPr>
            <a:r>
              <a:rPr lang="en-US" dirty="0" smtClean="0"/>
              <a:t> </a:t>
            </a:r>
            <a:endParaRPr lang="en-US"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pic>
        <p:nvPicPr>
          <p:cNvPr id="6" name="Picture 5"/>
          <p:cNvPicPr>
            <a:picLocks noChangeAspect="1"/>
          </p:cNvPicPr>
          <p:nvPr/>
        </p:nvPicPr>
        <p:blipFill>
          <a:blip r:embed="rId4"/>
          <a:stretch>
            <a:fillRect/>
          </a:stretch>
        </p:blipFill>
        <p:spPr>
          <a:xfrm rot="5400000">
            <a:off x="-278713" y="3190381"/>
            <a:ext cx="3688093" cy="2766070"/>
          </a:xfrm>
          <a:prstGeom prst="rect">
            <a:avLst/>
          </a:prstGeom>
        </p:spPr>
      </p:pic>
      <p:pic>
        <p:nvPicPr>
          <p:cNvPr id="7" name="Picture 6"/>
          <p:cNvPicPr>
            <a:picLocks noChangeAspect="1"/>
          </p:cNvPicPr>
          <p:nvPr/>
        </p:nvPicPr>
        <p:blipFill>
          <a:blip r:embed="rId5"/>
          <a:stretch>
            <a:fillRect/>
          </a:stretch>
        </p:blipFill>
        <p:spPr>
          <a:xfrm rot="5400000">
            <a:off x="2684771" y="3184661"/>
            <a:ext cx="3744416" cy="2808312"/>
          </a:xfrm>
          <a:prstGeom prst="rect">
            <a:avLst/>
          </a:prstGeom>
        </p:spPr>
      </p:pic>
      <p:pic>
        <p:nvPicPr>
          <p:cNvPr id="8" name="Picture 7"/>
          <p:cNvPicPr>
            <a:picLocks noChangeAspect="1"/>
          </p:cNvPicPr>
          <p:nvPr/>
        </p:nvPicPr>
        <p:blipFill>
          <a:blip r:embed="rId6"/>
          <a:stretch>
            <a:fillRect/>
          </a:stretch>
        </p:blipFill>
        <p:spPr>
          <a:xfrm rot="5400000">
            <a:off x="5702982" y="3191976"/>
            <a:ext cx="3700853" cy="2775640"/>
          </a:xfrm>
          <a:prstGeom prst="rect">
            <a:avLst/>
          </a:prstGeom>
        </p:spPr>
      </p:pic>
    </p:spTree>
    <p:extLst>
      <p:ext uri="{BB962C8B-B14F-4D97-AF65-F5344CB8AC3E}">
        <p14:creationId xmlns:p14="http://schemas.microsoft.com/office/powerpoint/2010/main" val="10681908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99" y="1307978"/>
            <a:ext cx="8229600" cy="1143000"/>
          </a:xfrm>
        </p:spPr>
        <p:txBody>
          <a:bodyPr>
            <a:noAutofit/>
          </a:bodyPr>
          <a:lstStyle/>
          <a:p>
            <a:r>
              <a:rPr lang="en-US" sz="2800" b="1" dirty="0" smtClean="0">
                <a:solidFill>
                  <a:srgbClr val="C00000"/>
                </a:solidFill>
              </a:rPr>
              <a:t>Second School</a:t>
            </a:r>
            <a:br>
              <a:rPr lang="en-US" sz="2800" b="1" dirty="0" smtClean="0">
                <a:solidFill>
                  <a:srgbClr val="C00000"/>
                </a:solidFill>
              </a:rPr>
            </a:br>
            <a:r>
              <a:rPr lang="en-US" sz="2800" b="1" dirty="0" smtClean="0">
                <a:solidFill>
                  <a:srgbClr val="C00000"/>
                </a:solidFill>
              </a:rPr>
              <a:t>Om </a:t>
            </a:r>
            <a:r>
              <a:rPr lang="en-US" sz="2800" b="1" dirty="0" err="1" smtClean="0">
                <a:solidFill>
                  <a:srgbClr val="C00000"/>
                </a:solidFill>
              </a:rPr>
              <a:t>Elabtal</a:t>
            </a:r>
            <a:r>
              <a:rPr lang="en-US" sz="2800" b="1" dirty="0" smtClean="0">
                <a:solidFill>
                  <a:srgbClr val="C00000"/>
                </a:solidFill>
              </a:rPr>
              <a:t> Girls’</a:t>
            </a:r>
            <a:r>
              <a:rPr lang="en-US" sz="2800" b="1" dirty="0">
                <a:solidFill>
                  <a:srgbClr val="C00000"/>
                </a:solidFill>
              </a:rPr>
              <a:t> preparatory </a:t>
            </a:r>
            <a:r>
              <a:rPr lang="en-US" sz="2800" b="1" dirty="0" smtClean="0">
                <a:solidFill>
                  <a:srgbClr val="C00000"/>
                </a:solidFill>
              </a:rPr>
              <a:t> School</a:t>
            </a:r>
            <a:r>
              <a:rPr lang="en-US" sz="2800" b="1" dirty="0">
                <a:solidFill>
                  <a:srgbClr val="C00000"/>
                </a:solidFill>
              </a:rPr>
              <a:t/>
            </a:r>
            <a:br>
              <a:rPr lang="en-US" sz="2800" b="1" dirty="0">
                <a:solidFill>
                  <a:srgbClr val="C00000"/>
                </a:solidFill>
              </a:rPr>
            </a:br>
            <a:r>
              <a:rPr lang="en-US" sz="2800" b="1" dirty="0" err="1" smtClean="0">
                <a:solidFill>
                  <a:srgbClr val="C00000"/>
                </a:solidFill>
              </a:rPr>
              <a:t>Helwan</a:t>
            </a:r>
            <a:r>
              <a:rPr lang="en-US" sz="2800" b="1" dirty="0" smtClean="0">
                <a:solidFill>
                  <a:srgbClr val="C00000"/>
                </a:solidFill>
              </a:rPr>
              <a:t> E.A.</a:t>
            </a:r>
            <a:r>
              <a:rPr lang="en-US" sz="2800" dirty="0"/>
              <a:t/>
            </a:r>
            <a:br>
              <a:rPr lang="en-US" sz="2800" dirty="0"/>
            </a:br>
            <a:endParaRPr lang="ar-EG" sz="2800" b="1" dirty="0">
              <a:solidFill>
                <a:srgbClr val="C00000"/>
              </a:solidFill>
            </a:endParaRPr>
          </a:p>
        </p:txBody>
      </p:sp>
      <p:sp>
        <p:nvSpPr>
          <p:cNvPr id="3" name="Content Placeholder 2"/>
          <p:cNvSpPr>
            <a:spLocks noGrp="1"/>
          </p:cNvSpPr>
          <p:nvPr>
            <p:ph idx="1"/>
          </p:nvPr>
        </p:nvSpPr>
        <p:spPr>
          <a:xfrm>
            <a:off x="251618" y="2671327"/>
            <a:ext cx="8485158" cy="4525963"/>
          </a:xfrm>
        </p:spPr>
        <p:txBody>
          <a:bodyPr>
            <a:normAutofit/>
          </a:bodyPr>
          <a:lstStyle/>
          <a:p>
            <a:pPr marL="0" indent="0" algn="l" rtl="0">
              <a:buNone/>
            </a:pPr>
            <a:r>
              <a:rPr lang="en-US" dirty="0" smtClean="0"/>
              <a:t> </a:t>
            </a:r>
            <a:endParaRPr lang="en-US"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pic>
        <p:nvPicPr>
          <p:cNvPr id="9" name="Picture 8"/>
          <p:cNvPicPr>
            <a:picLocks noChangeAspect="1"/>
          </p:cNvPicPr>
          <p:nvPr/>
        </p:nvPicPr>
        <p:blipFill>
          <a:blip r:embed="rId4"/>
          <a:stretch>
            <a:fillRect/>
          </a:stretch>
        </p:blipFill>
        <p:spPr>
          <a:xfrm>
            <a:off x="511499" y="2578509"/>
            <a:ext cx="2265968" cy="4034936"/>
          </a:xfrm>
          <a:prstGeom prst="rect">
            <a:avLst/>
          </a:prstGeom>
        </p:spPr>
      </p:pic>
      <p:pic>
        <p:nvPicPr>
          <p:cNvPr id="10" name="Picture 9"/>
          <p:cNvPicPr>
            <a:picLocks noChangeAspect="1"/>
          </p:cNvPicPr>
          <p:nvPr/>
        </p:nvPicPr>
        <p:blipFill>
          <a:blip r:embed="rId5"/>
          <a:stretch>
            <a:fillRect/>
          </a:stretch>
        </p:blipFill>
        <p:spPr>
          <a:xfrm>
            <a:off x="3418614" y="2578509"/>
            <a:ext cx="2240431" cy="4081345"/>
          </a:xfrm>
          <a:prstGeom prst="rect">
            <a:avLst/>
          </a:prstGeom>
        </p:spPr>
      </p:pic>
      <p:pic>
        <p:nvPicPr>
          <p:cNvPr id="11" name="Picture 10"/>
          <p:cNvPicPr>
            <a:picLocks noChangeAspect="1"/>
          </p:cNvPicPr>
          <p:nvPr/>
        </p:nvPicPr>
        <p:blipFill>
          <a:blip r:embed="rId6"/>
          <a:stretch>
            <a:fillRect/>
          </a:stretch>
        </p:blipFill>
        <p:spPr>
          <a:xfrm flipH="1">
            <a:off x="6300192" y="2578509"/>
            <a:ext cx="2292568" cy="4081345"/>
          </a:xfrm>
          <a:prstGeom prst="rect">
            <a:avLst/>
          </a:prstGeom>
        </p:spPr>
      </p:pic>
    </p:spTree>
    <p:extLst>
      <p:ext uri="{BB962C8B-B14F-4D97-AF65-F5344CB8AC3E}">
        <p14:creationId xmlns:p14="http://schemas.microsoft.com/office/powerpoint/2010/main" val="17921871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18" y="1322866"/>
            <a:ext cx="8229600" cy="1143000"/>
          </a:xfrm>
        </p:spPr>
        <p:txBody>
          <a:bodyPr>
            <a:noAutofit/>
          </a:bodyPr>
          <a:lstStyle/>
          <a:p>
            <a:r>
              <a:rPr lang="en-US" sz="2800" b="1" dirty="0" smtClean="0">
                <a:solidFill>
                  <a:srgbClr val="C00000"/>
                </a:solidFill>
              </a:rPr>
              <a:t>Third School</a:t>
            </a:r>
            <a:br>
              <a:rPr lang="en-US" sz="2800" b="1" dirty="0" smtClean="0">
                <a:solidFill>
                  <a:srgbClr val="C00000"/>
                </a:solidFill>
              </a:rPr>
            </a:br>
            <a:r>
              <a:rPr lang="en-US" sz="2800" b="1" dirty="0" err="1">
                <a:solidFill>
                  <a:srgbClr val="C00000"/>
                </a:solidFill>
              </a:rPr>
              <a:t>Helwan</a:t>
            </a:r>
            <a:r>
              <a:rPr lang="en-US" sz="2800" b="1" dirty="0">
                <a:solidFill>
                  <a:srgbClr val="C00000"/>
                </a:solidFill>
              </a:rPr>
              <a:t> Preparatory School for Boys </a:t>
            </a:r>
            <a:br>
              <a:rPr lang="en-US" sz="2800" b="1" dirty="0">
                <a:solidFill>
                  <a:srgbClr val="C00000"/>
                </a:solidFill>
              </a:rPr>
            </a:br>
            <a:r>
              <a:rPr lang="en-US" sz="2800" b="1" dirty="0" err="1" smtClean="0">
                <a:solidFill>
                  <a:srgbClr val="C00000"/>
                </a:solidFill>
              </a:rPr>
              <a:t>Helwan</a:t>
            </a:r>
            <a:r>
              <a:rPr lang="en-US" sz="2800" b="1" dirty="0" smtClean="0">
                <a:solidFill>
                  <a:srgbClr val="C00000"/>
                </a:solidFill>
              </a:rPr>
              <a:t> E.A.</a:t>
            </a:r>
            <a:r>
              <a:rPr lang="en-US" sz="2800" dirty="0"/>
              <a:t/>
            </a:r>
            <a:br>
              <a:rPr lang="en-US" sz="2800" dirty="0"/>
            </a:br>
            <a:endParaRPr lang="ar-EG" sz="2800" b="1" dirty="0">
              <a:solidFill>
                <a:srgbClr val="C00000"/>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277" t="9405" r="3601" b="21626"/>
          <a:stretch/>
        </p:blipFill>
        <p:spPr>
          <a:xfrm>
            <a:off x="971600" y="2686999"/>
            <a:ext cx="7016824" cy="3856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472508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18" y="1322866"/>
            <a:ext cx="8229600" cy="1143000"/>
          </a:xfrm>
        </p:spPr>
        <p:txBody>
          <a:bodyPr>
            <a:noAutofit/>
          </a:bodyPr>
          <a:lstStyle/>
          <a:p>
            <a:r>
              <a:rPr lang="en-US" sz="2800" b="1" dirty="0" smtClean="0">
                <a:solidFill>
                  <a:srgbClr val="C00000"/>
                </a:solidFill>
              </a:rPr>
              <a:t>Third School</a:t>
            </a:r>
            <a:br>
              <a:rPr lang="en-US" sz="2800" b="1" dirty="0" smtClean="0">
                <a:solidFill>
                  <a:srgbClr val="C00000"/>
                </a:solidFill>
              </a:rPr>
            </a:br>
            <a:r>
              <a:rPr lang="en-US" sz="2800" b="1" dirty="0" err="1">
                <a:solidFill>
                  <a:srgbClr val="C00000"/>
                </a:solidFill>
              </a:rPr>
              <a:t>Helwan</a:t>
            </a:r>
            <a:r>
              <a:rPr lang="en-US" sz="2800" b="1" dirty="0">
                <a:solidFill>
                  <a:srgbClr val="C00000"/>
                </a:solidFill>
              </a:rPr>
              <a:t> Preparatory School for Boys </a:t>
            </a:r>
            <a:br>
              <a:rPr lang="en-US" sz="2800" b="1" dirty="0">
                <a:solidFill>
                  <a:srgbClr val="C00000"/>
                </a:solidFill>
              </a:rPr>
            </a:br>
            <a:r>
              <a:rPr lang="en-US" sz="2800" b="1" dirty="0" err="1" smtClean="0">
                <a:solidFill>
                  <a:srgbClr val="C00000"/>
                </a:solidFill>
              </a:rPr>
              <a:t>Helwan</a:t>
            </a:r>
            <a:r>
              <a:rPr lang="en-US" sz="2800" b="1" dirty="0" smtClean="0">
                <a:solidFill>
                  <a:srgbClr val="C00000"/>
                </a:solidFill>
              </a:rPr>
              <a:t> E.A.</a:t>
            </a:r>
            <a:r>
              <a:rPr lang="en-US" sz="2800" dirty="0"/>
              <a:t/>
            </a:r>
            <a:br>
              <a:rPr lang="en-US" sz="2800" dirty="0"/>
            </a:br>
            <a:endParaRPr lang="ar-EG" sz="2800" b="1" dirty="0">
              <a:solidFill>
                <a:srgbClr val="C00000"/>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5976" r="10108" b="5614"/>
          <a:stretch/>
        </p:blipFill>
        <p:spPr>
          <a:xfrm>
            <a:off x="1187624" y="2701103"/>
            <a:ext cx="6984775" cy="3816424"/>
          </a:xfrm>
          <a:prstGeom prst="rect">
            <a:avLst/>
          </a:prstGeom>
        </p:spPr>
      </p:pic>
    </p:spTree>
    <p:extLst>
      <p:ext uri="{BB962C8B-B14F-4D97-AF65-F5344CB8AC3E}">
        <p14:creationId xmlns:p14="http://schemas.microsoft.com/office/powerpoint/2010/main" val="9748075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618" y="2552110"/>
            <a:ext cx="8485158" cy="4525963"/>
          </a:xfrm>
        </p:spPr>
        <p:txBody>
          <a:bodyPr>
            <a:normAutofit fontScale="92500" lnSpcReduction="20000"/>
          </a:bodyPr>
          <a:lstStyle/>
          <a:p>
            <a:pPr algn="l" rtl="0"/>
            <a:r>
              <a:rPr lang="en-US" dirty="0" smtClean="0"/>
              <a:t> </a:t>
            </a:r>
            <a:r>
              <a:rPr lang="en-US" b="1" u="sng" dirty="0"/>
              <a:t>School Profile</a:t>
            </a:r>
            <a:endParaRPr lang="en-US" dirty="0"/>
          </a:p>
          <a:p>
            <a:pPr algn="l" rtl="0"/>
            <a:r>
              <a:rPr lang="en-US" b="1" dirty="0"/>
              <a:t>School: </a:t>
            </a:r>
            <a:r>
              <a:rPr lang="en-US" b="1" dirty="0" err="1"/>
              <a:t>Helwan</a:t>
            </a:r>
            <a:r>
              <a:rPr lang="en-US" b="1" dirty="0"/>
              <a:t> Preparatory School for Boys</a:t>
            </a:r>
            <a:endParaRPr lang="en-US" dirty="0"/>
          </a:p>
          <a:p>
            <a:pPr algn="l" rtl="0"/>
            <a:r>
              <a:rPr lang="en-US" b="1" dirty="0"/>
              <a:t>Educational administration: </a:t>
            </a:r>
            <a:r>
              <a:rPr lang="en-US" b="1" dirty="0" err="1"/>
              <a:t>Helwan</a:t>
            </a:r>
            <a:endParaRPr lang="en-US" dirty="0"/>
          </a:p>
          <a:p>
            <a:pPr algn="l" rtl="0"/>
            <a:r>
              <a:rPr lang="en-US" b="1" dirty="0" smtClean="0"/>
              <a:t>Educational </a:t>
            </a:r>
            <a:r>
              <a:rPr lang="en-US" b="1" dirty="0"/>
              <a:t>stage: Preparatory</a:t>
            </a:r>
            <a:endParaRPr lang="en-US" dirty="0"/>
          </a:p>
          <a:p>
            <a:pPr algn="l" rtl="0"/>
            <a:r>
              <a:rPr lang="en-US" b="1" dirty="0"/>
              <a:t>Number of Classes: 33 </a:t>
            </a:r>
            <a:endParaRPr lang="en-US" dirty="0"/>
          </a:p>
          <a:p>
            <a:pPr algn="l" rtl="0"/>
            <a:r>
              <a:rPr lang="en-US" b="1" dirty="0" err="1"/>
              <a:t>i</a:t>
            </a:r>
            <a:r>
              <a:rPr lang="en-US" b="1" dirty="0"/>
              <a:t>-First grade: 14 classes</a:t>
            </a:r>
            <a:endParaRPr lang="en-US" dirty="0"/>
          </a:p>
          <a:p>
            <a:pPr algn="l" rtl="0"/>
            <a:r>
              <a:rPr lang="en-US" b="1" dirty="0"/>
              <a:t>ii-Second grade: 9 classes</a:t>
            </a:r>
            <a:endParaRPr lang="en-US" dirty="0"/>
          </a:p>
          <a:p>
            <a:pPr algn="l" rtl="0"/>
            <a:r>
              <a:rPr lang="en-US" b="1" dirty="0"/>
              <a:t>iii- Third grade: 10 classes</a:t>
            </a:r>
            <a:endParaRPr lang="en-US" dirty="0"/>
          </a:p>
          <a:p>
            <a:pPr algn="l" rtl="0"/>
            <a:r>
              <a:rPr lang="en-US" b="1" dirty="0"/>
              <a:t>Total Number of students: 1650 </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pic>
        <p:nvPicPr>
          <p:cNvPr id="7" name="Picture 6"/>
          <p:cNvPicPr>
            <a:picLocks noChangeAspect="1"/>
          </p:cNvPicPr>
          <p:nvPr/>
        </p:nvPicPr>
        <p:blipFill>
          <a:blip r:embed="rId4"/>
          <a:stretch>
            <a:fillRect/>
          </a:stretch>
        </p:blipFill>
        <p:spPr>
          <a:xfrm>
            <a:off x="506463" y="962827"/>
            <a:ext cx="8230313" cy="1603387"/>
          </a:xfrm>
          <a:prstGeom prst="rect">
            <a:avLst/>
          </a:prstGeom>
        </p:spPr>
      </p:pic>
    </p:spTree>
    <p:extLst>
      <p:ext uri="{BB962C8B-B14F-4D97-AF65-F5344CB8AC3E}">
        <p14:creationId xmlns:p14="http://schemas.microsoft.com/office/powerpoint/2010/main" val="22880037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ar-EG" b="1" dirty="0">
              <a:solidFill>
                <a:srgbClr val="FF0000"/>
              </a:solidFill>
            </a:endParaRPr>
          </a:p>
        </p:txBody>
      </p:sp>
      <p:pic>
        <p:nvPicPr>
          <p:cNvPr id="1026" name="Picture 2" descr="E:\Erasmus+\صور زيارة الاوروبيين\IMG-20170405-WA0006.jpg"/>
          <p:cNvPicPr>
            <a:picLocks noGrp="1" noChangeAspect="1" noChangeArrowheads="1"/>
          </p:cNvPicPr>
          <p:nvPr>
            <p:ph idx="1"/>
          </p:nvPr>
        </p:nvPicPr>
        <p:blipFill>
          <a:blip r:embed="rId2"/>
          <a:srcRect/>
          <a:stretch>
            <a:fillRect/>
          </a:stretch>
        </p:blipFill>
        <p:spPr bwMode="auto">
          <a:xfrm>
            <a:off x="461153" y="1503064"/>
            <a:ext cx="8079845" cy="4788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val="21727411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8690" y="2365573"/>
            <a:ext cx="8485158" cy="4525963"/>
          </a:xfrm>
        </p:spPr>
        <p:txBody>
          <a:bodyPr>
            <a:normAutofit fontScale="77500" lnSpcReduction="20000"/>
          </a:bodyPr>
          <a:lstStyle/>
          <a:p>
            <a:pPr algn="l" rtl="0"/>
            <a:r>
              <a:rPr lang="en-US" dirty="0" smtClean="0"/>
              <a:t> </a:t>
            </a:r>
            <a:r>
              <a:rPr lang="en-US" b="1" u="sng" dirty="0"/>
              <a:t>School Profile</a:t>
            </a:r>
            <a:endParaRPr lang="en-US" dirty="0"/>
          </a:p>
          <a:p>
            <a:pPr algn="l" rtl="0"/>
            <a:r>
              <a:rPr lang="en-US" b="1" dirty="0" smtClean="0"/>
              <a:t>Average </a:t>
            </a:r>
            <a:r>
              <a:rPr lang="en-US" b="1" dirty="0"/>
              <a:t>number of each class: 50 students</a:t>
            </a:r>
            <a:endParaRPr lang="en-US" dirty="0"/>
          </a:p>
          <a:p>
            <a:pPr algn="l" rtl="0"/>
            <a:r>
              <a:rPr lang="en-US" b="1" dirty="0"/>
              <a:t>Economic&amp; Social background status of students: Low income families (11%- 25%)</a:t>
            </a:r>
            <a:endParaRPr lang="en-US" dirty="0"/>
          </a:p>
          <a:p>
            <a:pPr algn="l" rtl="0"/>
            <a:r>
              <a:rPr lang="en-US" b="1" dirty="0"/>
              <a:t>School Staff Members: </a:t>
            </a:r>
            <a:endParaRPr lang="en-US" dirty="0"/>
          </a:p>
          <a:p>
            <a:pPr algn="l" rtl="0"/>
            <a:r>
              <a:rPr lang="en-US" b="1" dirty="0"/>
              <a:t>Teachers: 55</a:t>
            </a:r>
            <a:endParaRPr lang="en-US" dirty="0"/>
          </a:p>
          <a:p>
            <a:pPr algn="l" rtl="0"/>
            <a:r>
              <a:rPr lang="en-US" b="1" dirty="0"/>
              <a:t>Social workers: 2</a:t>
            </a:r>
            <a:endParaRPr lang="en-US" dirty="0"/>
          </a:p>
          <a:p>
            <a:pPr algn="l" rtl="0"/>
            <a:r>
              <a:rPr lang="en-US" b="1" dirty="0"/>
              <a:t>Administrative staff: 5</a:t>
            </a:r>
            <a:endParaRPr lang="en-US" dirty="0"/>
          </a:p>
          <a:p>
            <a:pPr algn="l" rtl="0"/>
            <a:r>
              <a:rPr lang="en-US" b="1" dirty="0"/>
              <a:t>Workers: 5</a:t>
            </a:r>
            <a:endParaRPr lang="en-US" dirty="0"/>
          </a:p>
          <a:p>
            <a:pPr algn="l" rtl="0"/>
            <a:r>
              <a:rPr lang="en-US" b="1" dirty="0"/>
              <a:t>Others: </a:t>
            </a:r>
            <a:r>
              <a:rPr lang="ar-EG" b="1" dirty="0"/>
              <a:t>3</a:t>
            </a:r>
            <a:endParaRPr lang="en-US" dirty="0"/>
          </a:p>
          <a:p>
            <a:pPr algn="l" rtl="0"/>
            <a:r>
              <a:rPr lang="en-US" b="1" dirty="0"/>
              <a:t>Number of students with SEN (Special Educational Needs): 2</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pic>
        <p:nvPicPr>
          <p:cNvPr id="7" name="Picture 6"/>
          <p:cNvPicPr>
            <a:picLocks noChangeAspect="1"/>
          </p:cNvPicPr>
          <p:nvPr/>
        </p:nvPicPr>
        <p:blipFill>
          <a:blip r:embed="rId4"/>
          <a:stretch>
            <a:fillRect/>
          </a:stretch>
        </p:blipFill>
        <p:spPr>
          <a:xfrm>
            <a:off x="506463" y="962827"/>
            <a:ext cx="8230313" cy="1603387"/>
          </a:xfrm>
          <a:prstGeom prst="rect">
            <a:avLst/>
          </a:prstGeom>
        </p:spPr>
      </p:pic>
    </p:spTree>
    <p:extLst>
      <p:ext uri="{BB962C8B-B14F-4D97-AF65-F5344CB8AC3E}">
        <p14:creationId xmlns:p14="http://schemas.microsoft.com/office/powerpoint/2010/main" val="26232127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8690" y="2365573"/>
            <a:ext cx="8485158" cy="4525963"/>
          </a:xfrm>
        </p:spPr>
        <p:txBody>
          <a:bodyPr>
            <a:normAutofit fontScale="85000" lnSpcReduction="20000"/>
          </a:bodyPr>
          <a:lstStyle/>
          <a:p>
            <a:pPr algn="l" rtl="0"/>
            <a:r>
              <a:rPr lang="en-US" b="1" u="sng" dirty="0"/>
              <a:t>School Services &amp;Resources</a:t>
            </a:r>
            <a:endParaRPr lang="en-US" dirty="0"/>
          </a:p>
          <a:p>
            <a:pPr algn="l" rtl="0"/>
            <a:r>
              <a:rPr lang="en-US" b="1" dirty="0"/>
              <a:t>The school is opened to the idea of inclusive education. In fact SEN students are welcomed in the school. The school is also providing care and attention to those who are gifted via academic competitions.</a:t>
            </a:r>
            <a:endParaRPr lang="en-US" dirty="0"/>
          </a:p>
          <a:p>
            <a:pPr algn="l" rtl="0"/>
            <a:r>
              <a:rPr lang="en-US" b="1" dirty="0"/>
              <a:t>Resources</a:t>
            </a:r>
            <a:endParaRPr lang="en-US" dirty="0"/>
          </a:p>
          <a:p>
            <a:pPr algn="l" rtl="0"/>
            <a:r>
              <a:rPr lang="en-US" b="1" dirty="0"/>
              <a:t>1-Educational materials ( textbooks, … </a:t>
            </a:r>
            <a:r>
              <a:rPr lang="en-US" b="1" dirty="0" err="1"/>
              <a:t>etc</a:t>
            </a:r>
            <a:r>
              <a:rPr lang="en-US" b="1" dirty="0"/>
              <a:t>)</a:t>
            </a:r>
            <a:endParaRPr lang="en-US" dirty="0"/>
          </a:p>
          <a:p>
            <a:pPr algn="l" rtl="0"/>
            <a:r>
              <a:rPr lang="en-US" b="1" dirty="0"/>
              <a:t>2-A library</a:t>
            </a:r>
            <a:endParaRPr lang="en-US" dirty="0"/>
          </a:p>
          <a:p>
            <a:pPr algn="l" rtl="0"/>
            <a:r>
              <a:rPr lang="en-US" b="1" dirty="0"/>
              <a:t>3- Audio/ Visual educational aids.</a:t>
            </a:r>
            <a:endParaRPr lang="en-US" dirty="0"/>
          </a:p>
          <a:p>
            <a:pPr algn="l" rtl="0"/>
            <a:r>
              <a:rPr lang="en-US" b="1" dirty="0"/>
              <a:t>4- Laboratory </a:t>
            </a:r>
            <a:r>
              <a:rPr lang="en-US" b="1" dirty="0" err="1"/>
              <a:t>equipments</a:t>
            </a:r>
            <a:endParaRPr lang="en-US" dirty="0"/>
          </a:p>
          <a:p>
            <a:pPr algn="l" rtl="0"/>
            <a:r>
              <a:rPr lang="en-US" b="1" dirty="0"/>
              <a:t>5- Teachers staff </a:t>
            </a:r>
            <a:r>
              <a:rPr lang="en-US" b="1" dirty="0" smtClean="0"/>
              <a:t>rooms</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pic>
        <p:nvPicPr>
          <p:cNvPr id="7" name="Picture 6"/>
          <p:cNvPicPr>
            <a:picLocks noChangeAspect="1"/>
          </p:cNvPicPr>
          <p:nvPr/>
        </p:nvPicPr>
        <p:blipFill>
          <a:blip r:embed="rId4"/>
          <a:stretch>
            <a:fillRect/>
          </a:stretch>
        </p:blipFill>
        <p:spPr>
          <a:xfrm>
            <a:off x="506463" y="962827"/>
            <a:ext cx="8230313" cy="1603387"/>
          </a:xfrm>
          <a:prstGeom prst="rect">
            <a:avLst/>
          </a:prstGeom>
        </p:spPr>
      </p:pic>
    </p:spTree>
    <p:extLst>
      <p:ext uri="{BB962C8B-B14F-4D97-AF65-F5344CB8AC3E}">
        <p14:creationId xmlns:p14="http://schemas.microsoft.com/office/powerpoint/2010/main" val="31957617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226" y="2332037"/>
            <a:ext cx="8485158" cy="4525963"/>
          </a:xfrm>
        </p:spPr>
        <p:txBody>
          <a:bodyPr>
            <a:noAutofit/>
          </a:bodyPr>
          <a:lstStyle/>
          <a:p>
            <a:pPr algn="l" rtl="0"/>
            <a:r>
              <a:rPr lang="en-US" sz="2200" b="1" u="sng" dirty="0"/>
              <a:t>School Services &amp;Resources</a:t>
            </a:r>
            <a:endParaRPr lang="en-US" sz="2200" dirty="0"/>
          </a:p>
          <a:p>
            <a:pPr algn="l" rtl="0"/>
            <a:r>
              <a:rPr lang="en-US" sz="2200" b="1" dirty="0" smtClean="0"/>
              <a:t>6- </a:t>
            </a:r>
            <a:r>
              <a:rPr lang="en-US" sz="2200" b="1" dirty="0"/>
              <a:t>School Canteen</a:t>
            </a:r>
            <a:endParaRPr lang="en-US" sz="2200" dirty="0"/>
          </a:p>
          <a:p>
            <a:pPr algn="l" rtl="0"/>
            <a:r>
              <a:rPr lang="en-US" sz="2200" b="1" dirty="0"/>
              <a:t>7- Computers : 32 (in a really bad shape)</a:t>
            </a:r>
            <a:endParaRPr lang="en-US" sz="2200" dirty="0"/>
          </a:p>
          <a:p>
            <a:pPr algn="l" rtl="0"/>
            <a:r>
              <a:rPr lang="en-US" sz="2200" b="1" dirty="0"/>
              <a:t>8- Internet access: USB</a:t>
            </a:r>
            <a:endParaRPr lang="en-US" sz="2200" dirty="0"/>
          </a:p>
          <a:p>
            <a:pPr algn="l" rtl="0"/>
            <a:r>
              <a:rPr lang="en-US" sz="2200" b="1" dirty="0"/>
              <a:t> </a:t>
            </a:r>
            <a:endParaRPr lang="en-US" sz="2200" dirty="0"/>
          </a:p>
          <a:p>
            <a:pPr algn="l" rtl="0"/>
            <a:r>
              <a:rPr lang="en-US" sz="2200" b="1" dirty="0"/>
              <a:t>School local community </a:t>
            </a:r>
            <a:endParaRPr lang="en-US" sz="2200" dirty="0"/>
          </a:p>
          <a:p>
            <a:pPr algn="l" rtl="0"/>
            <a:r>
              <a:rPr lang="en-US" sz="2200" b="1" dirty="0"/>
              <a:t>It was noticeable that there is not active involvement of parents in whatsoever activities related to the school community, for example special occasions: musical concerts, exhibits or sports competitions. </a:t>
            </a:r>
            <a:endParaRPr lang="en-US" sz="2200" dirty="0"/>
          </a:p>
          <a:p>
            <a:pPr algn="l" rtl="0"/>
            <a:r>
              <a:rPr lang="en-US" sz="2200" b="1" dirty="0"/>
              <a:t>Level of Education of students’ parents: over 55% are uneducated, 43% with vocational technical backgrounds, and 2% with college degree.</a:t>
            </a:r>
            <a:endParaRPr lang="en-US" sz="22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pic>
        <p:nvPicPr>
          <p:cNvPr id="7" name="Picture 6"/>
          <p:cNvPicPr>
            <a:picLocks noChangeAspect="1"/>
          </p:cNvPicPr>
          <p:nvPr/>
        </p:nvPicPr>
        <p:blipFill>
          <a:blip r:embed="rId4"/>
          <a:stretch>
            <a:fillRect/>
          </a:stretch>
        </p:blipFill>
        <p:spPr>
          <a:xfrm>
            <a:off x="506463" y="962827"/>
            <a:ext cx="8230313" cy="1603387"/>
          </a:xfrm>
          <a:prstGeom prst="rect">
            <a:avLst/>
          </a:prstGeom>
        </p:spPr>
      </p:pic>
    </p:spTree>
    <p:extLst>
      <p:ext uri="{BB962C8B-B14F-4D97-AF65-F5344CB8AC3E}">
        <p14:creationId xmlns:p14="http://schemas.microsoft.com/office/powerpoint/2010/main" val="13862904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45192"/>
            <a:ext cx="8712968" cy="4525963"/>
          </a:xfrm>
        </p:spPr>
        <p:txBody>
          <a:bodyPr>
            <a:noAutofit/>
          </a:bodyPr>
          <a:lstStyle/>
          <a:p>
            <a:pPr algn="l" rtl="0"/>
            <a:r>
              <a:rPr lang="en-US" sz="2200" b="1" u="sng" dirty="0"/>
              <a:t>Professional Development</a:t>
            </a:r>
            <a:endParaRPr lang="en-US" sz="2200" dirty="0"/>
          </a:p>
          <a:p>
            <a:pPr algn="l" rtl="0"/>
            <a:r>
              <a:rPr lang="en-US" sz="2200" b="1" dirty="0"/>
              <a:t>The school is interested in helping teachers become more effective via training workshops inside and outside the school. Teachers’ needs are identified and analyzed by the training unit of the school. </a:t>
            </a:r>
            <a:endParaRPr lang="en-US" sz="2200" dirty="0"/>
          </a:p>
          <a:p>
            <a:pPr algn="l" rtl="0"/>
            <a:r>
              <a:rPr lang="en-US" sz="2200" b="1" dirty="0"/>
              <a:t>Main training themes would be:</a:t>
            </a:r>
            <a:endParaRPr lang="en-US" sz="2200" dirty="0"/>
          </a:p>
          <a:p>
            <a:pPr algn="l" rtl="0"/>
            <a:r>
              <a:rPr lang="en-US" sz="2200" b="1" dirty="0"/>
              <a:t>1-Curricula</a:t>
            </a:r>
            <a:endParaRPr lang="en-US" sz="2200" dirty="0"/>
          </a:p>
          <a:p>
            <a:pPr algn="l" rtl="0"/>
            <a:r>
              <a:rPr lang="en-US" sz="2200" b="1" dirty="0"/>
              <a:t>2-Learning and Teaching skills</a:t>
            </a:r>
            <a:endParaRPr lang="en-US" sz="2200" dirty="0"/>
          </a:p>
          <a:p>
            <a:pPr algn="l" rtl="0"/>
            <a:r>
              <a:rPr lang="en-US" sz="2200" b="1" dirty="0"/>
              <a:t>3- Using modern educational technology</a:t>
            </a:r>
            <a:endParaRPr lang="en-US" sz="2200" dirty="0"/>
          </a:p>
          <a:p>
            <a:pPr algn="l" rtl="0"/>
            <a:r>
              <a:rPr lang="en-US" sz="2200" b="1" dirty="0"/>
              <a:t>4- knowledge explosion and education</a:t>
            </a:r>
            <a:endParaRPr lang="en-US" sz="2200" dirty="0"/>
          </a:p>
          <a:p>
            <a:pPr algn="l" rtl="0"/>
            <a:r>
              <a:rPr lang="en-US" sz="2200" b="1" dirty="0"/>
              <a:t>5- Self- </a:t>
            </a:r>
            <a:r>
              <a:rPr lang="en-US" sz="2200" b="1" dirty="0" smtClean="0"/>
              <a:t>improvement</a:t>
            </a:r>
            <a:endParaRPr lang="en-US" sz="22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pic>
        <p:nvPicPr>
          <p:cNvPr id="7" name="Picture 6"/>
          <p:cNvPicPr>
            <a:picLocks noChangeAspect="1"/>
          </p:cNvPicPr>
          <p:nvPr/>
        </p:nvPicPr>
        <p:blipFill>
          <a:blip r:embed="rId4"/>
          <a:stretch>
            <a:fillRect/>
          </a:stretch>
        </p:blipFill>
        <p:spPr>
          <a:xfrm>
            <a:off x="729651" y="936869"/>
            <a:ext cx="8230313" cy="1603387"/>
          </a:xfrm>
          <a:prstGeom prst="rect">
            <a:avLst/>
          </a:prstGeom>
        </p:spPr>
      </p:pic>
    </p:spTree>
    <p:extLst>
      <p:ext uri="{BB962C8B-B14F-4D97-AF65-F5344CB8AC3E}">
        <p14:creationId xmlns:p14="http://schemas.microsoft.com/office/powerpoint/2010/main" val="26490929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618" y="2132856"/>
            <a:ext cx="8717122" cy="4525963"/>
          </a:xfrm>
        </p:spPr>
        <p:txBody>
          <a:bodyPr>
            <a:noAutofit/>
          </a:bodyPr>
          <a:lstStyle/>
          <a:p>
            <a:pPr algn="l" rtl="0"/>
            <a:r>
              <a:rPr lang="en-US" sz="2200" b="1" u="sng" dirty="0"/>
              <a:t>Professional </a:t>
            </a:r>
            <a:r>
              <a:rPr lang="en-US" sz="2200" b="1" u="sng" dirty="0" smtClean="0"/>
              <a:t>Development</a:t>
            </a:r>
            <a:r>
              <a:rPr lang="en-US" sz="2200" b="1" dirty="0"/>
              <a:t> </a:t>
            </a:r>
            <a:endParaRPr lang="en-US" sz="2200" dirty="0"/>
          </a:p>
          <a:p>
            <a:pPr algn="l" rtl="0"/>
            <a:r>
              <a:rPr lang="en-US" sz="2200" b="1" dirty="0"/>
              <a:t>It was also evident that the school does not know anything about the peer </a:t>
            </a:r>
            <a:endParaRPr lang="en-US" sz="2200" dirty="0"/>
          </a:p>
          <a:p>
            <a:pPr algn="l" rtl="0"/>
            <a:r>
              <a:rPr lang="en-US" sz="2200" b="1" dirty="0"/>
              <a:t>communities of learners nor have quality assurance unit . But , the teachers</a:t>
            </a:r>
            <a:endParaRPr lang="en-US" sz="2200" dirty="0"/>
          </a:p>
          <a:p>
            <a:pPr algn="l" rtl="0"/>
            <a:r>
              <a:rPr lang="en-US" sz="2200" b="1" dirty="0"/>
              <a:t> displayed a positive attitude towards the idea and were enthusiastic about the</a:t>
            </a:r>
            <a:endParaRPr lang="en-US" sz="2200" dirty="0"/>
          </a:p>
          <a:p>
            <a:pPr algn="l" rtl="0"/>
            <a:r>
              <a:rPr lang="en-US" sz="2200" b="1" dirty="0"/>
              <a:t> training that they are going to get. Generally speaking, it was a successful visit to </a:t>
            </a:r>
            <a:endParaRPr lang="en-US" sz="2200" dirty="0"/>
          </a:p>
          <a:p>
            <a:pPr algn="l" rtl="0"/>
            <a:r>
              <a:rPr lang="en-US" sz="2200" b="1" dirty="0"/>
              <a:t>the school ,as the teachers were active during discussions and honest about what </a:t>
            </a:r>
            <a:endParaRPr lang="en-US" sz="2200" dirty="0"/>
          </a:p>
          <a:p>
            <a:pPr algn="l" rtl="0"/>
            <a:r>
              <a:rPr lang="en-US" sz="2200" b="1" dirty="0"/>
              <a:t>they liked and did not like about the school .</a:t>
            </a:r>
            <a:endParaRPr lang="en-US" sz="22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pic>
        <p:nvPicPr>
          <p:cNvPr id="7" name="Picture 6"/>
          <p:cNvPicPr>
            <a:picLocks noChangeAspect="1"/>
          </p:cNvPicPr>
          <p:nvPr/>
        </p:nvPicPr>
        <p:blipFill>
          <a:blip r:embed="rId4"/>
          <a:stretch>
            <a:fillRect/>
          </a:stretch>
        </p:blipFill>
        <p:spPr>
          <a:xfrm>
            <a:off x="755939" y="709804"/>
            <a:ext cx="8230313" cy="1603387"/>
          </a:xfrm>
          <a:prstGeom prst="rect">
            <a:avLst/>
          </a:prstGeom>
        </p:spPr>
      </p:pic>
    </p:spTree>
    <p:extLst>
      <p:ext uri="{BB962C8B-B14F-4D97-AF65-F5344CB8AC3E}">
        <p14:creationId xmlns:p14="http://schemas.microsoft.com/office/powerpoint/2010/main" val="858282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436" y="1545744"/>
            <a:ext cx="8229600" cy="1143000"/>
          </a:xfrm>
        </p:spPr>
        <p:txBody>
          <a:bodyPr>
            <a:noAutofit/>
          </a:bodyPr>
          <a:lstStyle/>
          <a:p>
            <a:r>
              <a:rPr lang="en-US" sz="2800" b="1" dirty="0" smtClean="0">
                <a:solidFill>
                  <a:srgbClr val="C00000"/>
                </a:solidFill>
              </a:rPr>
              <a:t>Fourth  School</a:t>
            </a:r>
            <a:r>
              <a:rPr lang="en-US" sz="2800" b="1" dirty="0">
                <a:solidFill>
                  <a:srgbClr val="C00000"/>
                </a:solidFill>
              </a:rPr>
              <a:t/>
            </a:r>
            <a:br>
              <a:rPr lang="en-US" sz="2800" b="1" dirty="0">
                <a:solidFill>
                  <a:srgbClr val="C00000"/>
                </a:solidFill>
              </a:rPr>
            </a:br>
            <a:r>
              <a:rPr lang="en-US" sz="2800" b="1" dirty="0" err="1" smtClean="0">
                <a:solidFill>
                  <a:srgbClr val="C00000"/>
                </a:solidFill>
              </a:rPr>
              <a:t>Kaser</a:t>
            </a:r>
            <a:r>
              <a:rPr lang="en-US" sz="2800" b="1" dirty="0" smtClean="0">
                <a:solidFill>
                  <a:srgbClr val="C00000"/>
                </a:solidFill>
              </a:rPr>
              <a:t> </a:t>
            </a:r>
            <a:r>
              <a:rPr lang="en-US" sz="2800" b="1" dirty="0" err="1" smtClean="0">
                <a:solidFill>
                  <a:srgbClr val="C00000"/>
                </a:solidFill>
              </a:rPr>
              <a:t>Eldobara</a:t>
            </a:r>
            <a:r>
              <a:rPr lang="en-US" sz="2800" b="1" dirty="0" smtClean="0">
                <a:solidFill>
                  <a:srgbClr val="C00000"/>
                </a:solidFill>
              </a:rPr>
              <a:t> Formal School</a:t>
            </a:r>
            <a:r>
              <a:rPr lang="en-US" sz="2800" b="1" dirty="0">
                <a:solidFill>
                  <a:srgbClr val="C00000"/>
                </a:solidFill>
              </a:rPr>
              <a:t/>
            </a:r>
            <a:br>
              <a:rPr lang="en-US" sz="2800" b="1" dirty="0">
                <a:solidFill>
                  <a:srgbClr val="C00000"/>
                </a:solidFill>
              </a:rPr>
            </a:br>
            <a:r>
              <a:rPr lang="en-US" sz="2800" b="1" dirty="0">
                <a:solidFill>
                  <a:srgbClr val="C00000"/>
                </a:solidFill>
              </a:rPr>
              <a:t>(Kindergarten</a:t>
            </a:r>
            <a:r>
              <a:rPr lang="en-US" sz="2800" b="1" dirty="0" smtClean="0">
                <a:solidFill>
                  <a:srgbClr val="C00000"/>
                </a:solidFill>
              </a:rPr>
              <a:t>, primary</a:t>
            </a:r>
            <a:r>
              <a:rPr lang="en-US" sz="2800" b="1" dirty="0">
                <a:solidFill>
                  <a:srgbClr val="C00000"/>
                </a:solidFill>
              </a:rPr>
              <a:t>, </a:t>
            </a:r>
            <a:r>
              <a:rPr lang="en-US" sz="2800" b="1" dirty="0" smtClean="0">
                <a:solidFill>
                  <a:srgbClr val="C00000"/>
                </a:solidFill>
              </a:rPr>
              <a:t>preparatory levels)</a:t>
            </a:r>
            <a:br>
              <a:rPr lang="en-US" sz="2800" b="1" dirty="0" smtClean="0">
                <a:solidFill>
                  <a:srgbClr val="C00000"/>
                </a:solidFill>
              </a:rPr>
            </a:br>
            <a:r>
              <a:rPr lang="en-US" sz="2800" b="1" dirty="0" smtClean="0">
                <a:solidFill>
                  <a:srgbClr val="C00000"/>
                </a:solidFill>
              </a:rPr>
              <a:t>West Cairo E.A.</a:t>
            </a:r>
            <a:r>
              <a:rPr lang="en-US" sz="2800" dirty="0"/>
              <a:t/>
            </a:r>
            <a:br>
              <a:rPr lang="en-US" sz="2800" dirty="0"/>
            </a:br>
            <a:endParaRPr lang="ar-EG" sz="2800" b="1" dirty="0">
              <a:solidFill>
                <a:srgbClr val="C00000"/>
              </a:solidFill>
            </a:endParaRPr>
          </a:p>
        </p:txBody>
      </p:sp>
      <p:sp>
        <p:nvSpPr>
          <p:cNvPr id="3" name="Content Placeholder 2"/>
          <p:cNvSpPr>
            <a:spLocks noGrp="1"/>
          </p:cNvSpPr>
          <p:nvPr>
            <p:ph idx="1"/>
          </p:nvPr>
        </p:nvSpPr>
        <p:spPr>
          <a:xfrm>
            <a:off x="219650" y="2708920"/>
            <a:ext cx="8717122" cy="4525963"/>
          </a:xfrm>
        </p:spPr>
        <p:txBody>
          <a:bodyPr>
            <a:noAutofit/>
          </a:bodyPr>
          <a:lstStyle/>
          <a:p>
            <a:pPr algn="l" rtl="0"/>
            <a:r>
              <a:rPr lang="en-US" sz="2400" b="1" dirty="0"/>
              <a:t>Number of </a:t>
            </a:r>
            <a:r>
              <a:rPr lang="en-US" sz="2400" b="1" dirty="0" smtClean="0"/>
              <a:t>classes:</a:t>
            </a:r>
            <a:endParaRPr lang="en-US" sz="2400" b="1" dirty="0"/>
          </a:p>
          <a:p>
            <a:pPr lvl="0" algn="l" rtl="0"/>
            <a:r>
              <a:rPr lang="en-US" sz="2400" b="1" dirty="0"/>
              <a:t>Kindergarten (2)</a:t>
            </a:r>
          </a:p>
          <a:p>
            <a:pPr lvl="0" algn="l" rtl="0"/>
            <a:r>
              <a:rPr lang="en-US" sz="2400" b="1" dirty="0"/>
              <a:t>Primary (6)</a:t>
            </a:r>
          </a:p>
          <a:p>
            <a:pPr lvl="0" algn="l" rtl="0"/>
            <a:r>
              <a:rPr lang="en-US" sz="2400" b="1" dirty="0"/>
              <a:t>Preparatory (3)</a:t>
            </a:r>
          </a:p>
          <a:p>
            <a:pPr algn="l" rtl="0"/>
            <a:r>
              <a:rPr lang="en-US" sz="2400" b="1" dirty="0"/>
              <a:t>Number of students in each class : 50 </a:t>
            </a:r>
          </a:p>
          <a:p>
            <a:pPr algn="l" rtl="0"/>
            <a:r>
              <a:rPr lang="en-US" sz="2400" b="1" dirty="0"/>
              <a:t>Number of students with SEN (Special Educational Needs): </a:t>
            </a:r>
            <a:r>
              <a:rPr lang="en-US" sz="2000" b="1" dirty="0"/>
              <a:t> </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val="31015727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04" y="1196752"/>
            <a:ext cx="8229600" cy="1143000"/>
          </a:xfrm>
        </p:spPr>
        <p:txBody>
          <a:bodyPr>
            <a:noAutofit/>
          </a:bodyPr>
          <a:lstStyle/>
          <a:p>
            <a:r>
              <a:rPr lang="en-US" sz="2800" b="1" dirty="0" smtClean="0">
                <a:solidFill>
                  <a:srgbClr val="C00000"/>
                </a:solidFill>
              </a:rPr>
              <a:t>Fourth  School</a:t>
            </a:r>
            <a:r>
              <a:rPr lang="en-US" sz="2800" b="1" dirty="0">
                <a:solidFill>
                  <a:srgbClr val="C00000"/>
                </a:solidFill>
              </a:rPr>
              <a:t/>
            </a:r>
            <a:br>
              <a:rPr lang="en-US" sz="2800" b="1" dirty="0">
                <a:solidFill>
                  <a:srgbClr val="C00000"/>
                </a:solidFill>
              </a:rPr>
            </a:br>
            <a:r>
              <a:rPr lang="en-US" sz="2800" b="1" dirty="0" err="1" smtClean="0">
                <a:solidFill>
                  <a:srgbClr val="C00000"/>
                </a:solidFill>
              </a:rPr>
              <a:t>Kaser</a:t>
            </a:r>
            <a:r>
              <a:rPr lang="en-US" sz="2800" b="1" dirty="0" smtClean="0">
                <a:solidFill>
                  <a:srgbClr val="C00000"/>
                </a:solidFill>
              </a:rPr>
              <a:t> </a:t>
            </a:r>
            <a:r>
              <a:rPr lang="en-US" sz="2800" b="1" dirty="0" err="1" smtClean="0">
                <a:solidFill>
                  <a:srgbClr val="C00000"/>
                </a:solidFill>
              </a:rPr>
              <a:t>Eldobara</a:t>
            </a:r>
            <a:r>
              <a:rPr lang="en-US" sz="2800" b="1" dirty="0" smtClean="0">
                <a:solidFill>
                  <a:srgbClr val="C00000"/>
                </a:solidFill>
              </a:rPr>
              <a:t> Formal School</a:t>
            </a:r>
            <a:r>
              <a:rPr lang="en-US" sz="2800" b="1" dirty="0">
                <a:solidFill>
                  <a:srgbClr val="C00000"/>
                </a:solidFill>
              </a:rPr>
              <a:t/>
            </a:r>
            <a:br>
              <a:rPr lang="en-US" sz="2800" b="1" dirty="0">
                <a:solidFill>
                  <a:srgbClr val="C00000"/>
                </a:solidFill>
              </a:rPr>
            </a:br>
            <a:r>
              <a:rPr lang="en-US" sz="2800" b="1" dirty="0">
                <a:solidFill>
                  <a:srgbClr val="C00000"/>
                </a:solidFill>
              </a:rPr>
              <a:t>(Kindergarten</a:t>
            </a:r>
            <a:r>
              <a:rPr lang="en-US" sz="2800" b="1" dirty="0" smtClean="0">
                <a:solidFill>
                  <a:srgbClr val="C00000"/>
                </a:solidFill>
              </a:rPr>
              <a:t>, primary</a:t>
            </a:r>
            <a:r>
              <a:rPr lang="en-US" sz="2800" b="1" dirty="0">
                <a:solidFill>
                  <a:srgbClr val="C00000"/>
                </a:solidFill>
              </a:rPr>
              <a:t>, </a:t>
            </a:r>
            <a:r>
              <a:rPr lang="en-US" sz="2800" b="1" dirty="0" smtClean="0">
                <a:solidFill>
                  <a:srgbClr val="C00000"/>
                </a:solidFill>
              </a:rPr>
              <a:t>preparatory levels)</a:t>
            </a:r>
            <a:br>
              <a:rPr lang="en-US" sz="2800" b="1" dirty="0" smtClean="0">
                <a:solidFill>
                  <a:srgbClr val="C00000"/>
                </a:solidFill>
              </a:rPr>
            </a:br>
            <a:r>
              <a:rPr lang="en-US" sz="2800" b="1" dirty="0" smtClean="0">
                <a:solidFill>
                  <a:srgbClr val="C00000"/>
                </a:solidFill>
              </a:rPr>
              <a:t>West Cairo E.A.</a:t>
            </a:r>
            <a:r>
              <a:rPr lang="en-US" sz="2800" dirty="0"/>
              <a:t/>
            </a:r>
            <a:br>
              <a:rPr lang="en-US" sz="2800" dirty="0"/>
            </a:br>
            <a:endParaRPr lang="ar-EG" sz="2800" b="1" dirty="0">
              <a:solidFill>
                <a:srgbClr val="C00000"/>
              </a:solidFill>
            </a:endParaRPr>
          </a:p>
        </p:txBody>
      </p:sp>
      <p:sp>
        <p:nvSpPr>
          <p:cNvPr id="3" name="Content Placeholder 2"/>
          <p:cNvSpPr>
            <a:spLocks noGrp="1"/>
          </p:cNvSpPr>
          <p:nvPr>
            <p:ph idx="1"/>
          </p:nvPr>
        </p:nvSpPr>
        <p:spPr>
          <a:xfrm>
            <a:off x="0" y="2564904"/>
            <a:ext cx="8979004" cy="4525963"/>
          </a:xfrm>
        </p:spPr>
        <p:txBody>
          <a:bodyPr>
            <a:noAutofit/>
          </a:bodyPr>
          <a:lstStyle/>
          <a:p>
            <a:pPr algn="l" rtl="0"/>
            <a:r>
              <a:rPr lang="en-US" sz="2200" b="1" u="sng" dirty="0"/>
              <a:t>Important remarks by the school staff</a:t>
            </a:r>
            <a:r>
              <a:rPr lang="en-US" sz="2200" b="1" u="sng" dirty="0" smtClean="0"/>
              <a:t>:</a:t>
            </a:r>
          </a:p>
          <a:p>
            <a:pPr algn="l" rtl="0"/>
            <a:endParaRPr lang="en-US" sz="2200" b="1" dirty="0"/>
          </a:p>
          <a:p>
            <a:pPr lvl="0" algn="l" rtl="0"/>
            <a:r>
              <a:rPr lang="en-US" sz="2200" b="1" dirty="0"/>
              <a:t>Importance of the presence of a brochure of the project including projective objectives and the overall outcomes of it directed to both teachers, school director and the whole school.</a:t>
            </a:r>
          </a:p>
          <a:p>
            <a:pPr lvl="0" algn="l" rtl="0"/>
            <a:r>
              <a:rPr lang="en-US" sz="2200" b="1" dirty="0"/>
              <a:t>Importance of early notifications and collaboration with school director and teachers while arranging training agenda.</a:t>
            </a:r>
          </a:p>
          <a:p>
            <a:pPr lvl="0" algn="l" rtl="0"/>
            <a:r>
              <a:rPr lang="en-US" sz="2200" b="1" dirty="0"/>
              <a:t>Training is better to be conducted during vacations l (better Midyear vacation).</a:t>
            </a:r>
          </a:p>
          <a:p>
            <a:pPr lvl="0" algn="l" rtl="0"/>
            <a:r>
              <a:rPr lang="en-US" sz="2200" b="1" dirty="0" smtClean="0"/>
              <a:t>The </a:t>
            </a:r>
            <a:r>
              <a:rPr lang="en-US" sz="2200" b="1" dirty="0"/>
              <a:t>school team was very cooperative and has a positive attitude towards training and its impact on teaching.</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val="36415009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04" y="1196752"/>
            <a:ext cx="8229600" cy="1143000"/>
          </a:xfrm>
        </p:spPr>
        <p:txBody>
          <a:bodyPr>
            <a:noAutofit/>
          </a:bodyPr>
          <a:lstStyle/>
          <a:p>
            <a:r>
              <a:rPr lang="en-US" sz="2800" b="1" dirty="0" smtClean="0">
                <a:solidFill>
                  <a:srgbClr val="C00000"/>
                </a:solidFill>
              </a:rPr>
              <a:t>Fourth  School</a:t>
            </a:r>
            <a:r>
              <a:rPr lang="en-US" sz="2800" b="1" dirty="0">
                <a:solidFill>
                  <a:srgbClr val="C00000"/>
                </a:solidFill>
              </a:rPr>
              <a:t/>
            </a:r>
            <a:br>
              <a:rPr lang="en-US" sz="2800" b="1" dirty="0">
                <a:solidFill>
                  <a:srgbClr val="C00000"/>
                </a:solidFill>
              </a:rPr>
            </a:br>
            <a:r>
              <a:rPr lang="en-US" sz="2800" b="1" dirty="0" err="1" smtClean="0">
                <a:solidFill>
                  <a:srgbClr val="C00000"/>
                </a:solidFill>
              </a:rPr>
              <a:t>Kaser</a:t>
            </a:r>
            <a:r>
              <a:rPr lang="en-US" sz="2800" b="1" dirty="0" smtClean="0">
                <a:solidFill>
                  <a:srgbClr val="C00000"/>
                </a:solidFill>
              </a:rPr>
              <a:t> </a:t>
            </a:r>
            <a:r>
              <a:rPr lang="en-US" sz="2800" b="1" dirty="0" err="1" smtClean="0">
                <a:solidFill>
                  <a:srgbClr val="C00000"/>
                </a:solidFill>
              </a:rPr>
              <a:t>Eldobara</a:t>
            </a:r>
            <a:r>
              <a:rPr lang="en-US" sz="2800" b="1" dirty="0" smtClean="0">
                <a:solidFill>
                  <a:srgbClr val="C00000"/>
                </a:solidFill>
              </a:rPr>
              <a:t> Formal School</a:t>
            </a:r>
            <a:r>
              <a:rPr lang="en-US" sz="2800" b="1" dirty="0">
                <a:solidFill>
                  <a:srgbClr val="C00000"/>
                </a:solidFill>
              </a:rPr>
              <a:t/>
            </a:r>
            <a:br>
              <a:rPr lang="en-US" sz="2800" b="1" dirty="0">
                <a:solidFill>
                  <a:srgbClr val="C00000"/>
                </a:solidFill>
              </a:rPr>
            </a:br>
            <a:r>
              <a:rPr lang="en-US" sz="2800" dirty="0"/>
              <a:t/>
            </a:r>
            <a:br>
              <a:rPr lang="en-US" sz="2800" dirty="0"/>
            </a:br>
            <a:endParaRPr lang="ar-EG" sz="2800" b="1" dirty="0">
              <a:solidFill>
                <a:srgbClr val="C00000"/>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pic>
        <p:nvPicPr>
          <p:cNvPr id="7" name="Picture 6"/>
          <p:cNvPicPr>
            <a:picLocks noChangeAspect="1"/>
          </p:cNvPicPr>
          <p:nvPr/>
        </p:nvPicPr>
        <p:blipFill>
          <a:blip r:embed="rId4"/>
          <a:stretch>
            <a:fillRect/>
          </a:stretch>
        </p:blipFill>
        <p:spPr>
          <a:xfrm>
            <a:off x="2771800" y="3736606"/>
            <a:ext cx="3816423" cy="1760957"/>
          </a:xfrm>
          <a:prstGeom prst="rect">
            <a:avLst/>
          </a:prstGeom>
        </p:spPr>
      </p:pic>
      <p:pic>
        <p:nvPicPr>
          <p:cNvPr id="8" name="Picture 7"/>
          <p:cNvPicPr>
            <a:picLocks noChangeAspect="1"/>
          </p:cNvPicPr>
          <p:nvPr/>
        </p:nvPicPr>
        <p:blipFill>
          <a:blip r:embed="rId5"/>
          <a:stretch>
            <a:fillRect/>
          </a:stretch>
        </p:blipFill>
        <p:spPr>
          <a:xfrm>
            <a:off x="5204896" y="5126277"/>
            <a:ext cx="3939104" cy="1721289"/>
          </a:xfrm>
          <a:prstGeom prst="rect">
            <a:avLst/>
          </a:prstGeom>
        </p:spPr>
      </p:pic>
      <p:pic>
        <p:nvPicPr>
          <p:cNvPr id="9" name="Picture 8"/>
          <p:cNvPicPr>
            <a:picLocks noChangeAspect="1"/>
          </p:cNvPicPr>
          <p:nvPr/>
        </p:nvPicPr>
        <p:blipFill>
          <a:blip r:embed="rId6"/>
          <a:stretch>
            <a:fillRect/>
          </a:stretch>
        </p:blipFill>
        <p:spPr>
          <a:xfrm>
            <a:off x="7641" y="5170950"/>
            <a:ext cx="3810492" cy="1676616"/>
          </a:xfrm>
          <a:prstGeom prst="rect">
            <a:avLst/>
          </a:prstGeom>
        </p:spPr>
      </p:pic>
      <p:pic>
        <p:nvPicPr>
          <p:cNvPr id="10" name="Picture 9"/>
          <p:cNvPicPr>
            <a:picLocks noChangeAspect="1"/>
          </p:cNvPicPr>
          <p:nvPr/>
        </p:nvPicPr>
        <p:blipFill>
          <a:blip r:embed="rId7"/>
          <a:stretch>
            <a:fillRect/>
          </a:stretch>
        </p:blipFill>
        <p:spPr>
          <a:xfrm>
            <a:off x="2771800" y="2050291"/>
            <a:ext cx="3816424" cy="1723805"/>
          </a:xfrm>
          <a:prstGeom prst="rect">
            <a:avLst/>
          </a:prstGeom>
        </p:spPr>
      </p:pic>
    </p:spTree>
    <p:extLst>
      <p:ext uri="{BB962C8B-B14F-4D97-AF65-F5344CB8AC3E}">
        <p14:creationId xmlns:p14="http://schemas.microsoft.com/office/powerpoint/2010/main" val="17698134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99" y="1307978"/>
            <a:ext cx="8229600" cy="1143000"/>
          </a:xfrm>
        </p:spPr>
        <p:txBody>
          <a:bodyPr>
            <a:noAutofit/>
          </a:bodyPr>
          <a:lstStyle/>
          <a:p>
            <a:r>
              <a:rPr lang="en-US" sz="2800" b="1" dirty="0" smtClean="0">
                <a:solidFill>
                  <a:srgbClr val="C00000"/>
                </a:solidFill>
              </a:rPr>
              <a:t>Fifth School</a:t>
            </a:r>
            <a:br>
              <a:rPr lang="en-US" sz="2800" b="1" dirty="0" smtClean="0">
                <a:solidFill>
                  <a:srgbClr val="C00000"/>
                </a:solidFill>
              </a:rPr>
            </a:br>
            <a:r>
              <a:rPr lang="en-US" sz="2800" b="1" dirty="0" err="1" smtClean="0">
                <a:solidFill>
                  <a:srgbClr val="C00000"/>
                </a:solidFill>
              </a:rPr>
              <a:t>Helwan</a:t>
            </a:r>
            <a:r>
              <a:rPr lang="en-US" sz="2800" b="1" dirty="0" smtClean="0">
                <a:solidFill>
                  <a:srgbClr val="C00000"/>
                </a:solidFill>
              </a:rPr>
              <a:t>  Primary School </a:t>
            </a:r>
            <a:r>
              <a:rPr lang="ar-EG" sz="2800" b="1" dirty="0" smtClean="0">
                <a:solidFill>
                  <a:srgbClr val="C00000"/>
                </a:solidFill>
              </a:rPr>
              <a:t> </a:t>
            </a:r>
            <a:r>
              <a:rPr lang="en-US" sz="2800" b="1" dirty="0">
                <a:solidFill>
                  <a:srgbClr val="C00000"/>
                </a:solidFill>
              </a:rPr>
              <a:t/>
            </a:r>
            <a:br>
              <a:rPr lang="en-US" sz="2800" b="1" dirty="0">
                <a:solidFill>
                  <a:srgbClr val="C00000"/>
                </a:solidFill>
              </a:rPr>
            </a:br>
            <a:r>
              <a:rPr lang="en-US" sz="2800" b="1" dirty="0" err="1" smtClean="0">
                <a:solidFill>
                  <a:srgbClr val="C00000"/>
                </a:solidFill>
              </a:rPr>
              <a:t>Helwan</a:t>
            </a:r>
            <a:r>
              <a:rPr lang="en-US" sz="2800" b="1" dirty="0" smtClean="0">
                <a:solidFill>
                  <a:srgbClr val="C00000"/>
                </a:solidFill>
              </a:rPr>
              <a:t> E.A.</a:t>
            </a:r>
            <a:r>
              <a:rPr lang="en-US" sz="2800" dirty="0"/>
              <a:t/>
            </a:r>
            <a:br>
              <a:rPr lang="en-US" sz="2800" dirty="0"/>
            </a:br>
            <a:endParaRPr lang="ar-EG" sz="2800" b="1" dirty="0">
              <a:solidFill>
                <a:srgbClr val="C00000"/>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pic>
        <p:nvPicPr>
          <p:cNvPr id="10" name="Picture 9"/>
          <p:cNvPicPr>
            <a:picLocks noChangeAspect="1"/>
          </p:cNvPicPr>
          <p:nvPr/>
        </p:nvPicPr>
        <p:blipFill>
          <a:blip r:embed="rId4"/>
          <a:stretch>
            <a:fillRect/>
          </a:stretch>
        </p:blipFill>
        <p:spPr>
          <a:xfrm>
            <a:off x="1547552" y="2852936"/>
            <a:ext cx="6157494" cy="3493311"/>
          </a:xfrm>
          <a:prstGeom prst="rect">
            <a:avLst/>
          </a:prstGeom>
        </p:spPr>
      </p:pic>
    </p:spTree>
    <p:extLst>
      <p:ext uri="{BB962C8B-B14F-4D97-AF65-F5344CB8AC3E}">
        <p14:creationId xmlns:p14="http://schemas.microsoft.com/office/powerpoint/2010/main" val="26696521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858" y="1916832"/>
            <a:ext cx="8485158" cy="4525963"/>
          </a:xfrm>
        </p:spPr>
        <p:txBody>
          <a:bodyPr>
            <a:noAutofit/>
          </a:bodyPr>
          <a:lstStyle/>
          <a:p>
            <a:pPr marL="0" indent="0" algn="l" rtl="0">
              <a:buNone/>
            </a:pPr>
            <a:endParaRPr lang="en-US" sz="2400" b="1" dirty="0"/>
          </a:p>
          <a:p>
            <a:pPr algn="l" rtl="0"/>
            <a:r>
              <a:rPr lang="en-US" sz="2400" b="1" u="sng" dirty="0"/>
              <a:t>School </a:t>
            </a:r>
            <a:r>
              <a:rPr lang="en-US" sz="2400" b="1" u="sng" dirty="0" smtClean="0"/>
              <a:t>Profile</a:t>
            </a:r>
          </a:p>
          <a:p>
            <a:pPr algn="l" rtl="0"/>
            <a:endParaRPr lang="en-US" sz="2400" dirty="0"/>
          </a:p>
          <a:p>
            <a:pPr algn="l" rtl="0"/>
            <a:r>
              <a:rPr lang="en-US" sz="2400" b="1" dirty="0" smtClean="0"/>
              <a:t>30 </a:t>
            </a:r>
            <a:r>
              <a:rPr lang="en-US" sz="2400" b="1" dirty="0" err="1" smtClean="0"/>
              <a:t>tteachers</a:t>
            </a:r>
            <a:r>
              <a:rPr lang="en-US" sz="2400" b="1" dirty="0" smtClean="0"/>
              <a:t> only</a:t>
            </a:r>
            <a:endParaRPr lang="en-US" sz="2400" dirty="0"/>
          </a:p>
          <a:p>
            <a:pPr algn="l" rtl="0"/>
            <a:r>
              <a:rPr lang="en-US" sz="2400" b="1" dirty="0" smtClean="0"/>
              <a:t>11 done  and the team will resume.</a:t>
            </a:r>
            <a:endParaRPr lang="en-US" sz="2400"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
        <p:nvSpPr>
          <p:cNvPr id="7" name="Title 1"/>
          <p:cNvSpPr>
            <a:spLocks noGrp="1"/>
          </p:cNvSpPr>
          <p:nvPr>
            <p:ph type="title"/>
          </p:nvPr>
        </p:nvSpPr>
        <p:spPr>
          <a:xfrm>
            <a:off x="489416" y="1087629"/>
            <a:ext cx="8229600" cy="1143000"/>
          </a:xfrm>
        </p:spPr>
        <p:txBody>
          <a:bodyPr>
            <a:noAutofit/>
          </a:bodyPr>
          <a:lstStyle/>
          <a:p>
            <a:r>
              <a:rPr lang="en-US" sz="2800" b="1" dirty="0" smtClean="0">
                <a:solidFill>
                  <a:srgbClr val="C00000"/>
                </a:solidFill>
              </a:rPr>
              <a:t>Fifth School</a:t>
            </a:r>
            <a:br>
              <a:rPr lang="en-US" sz="2800" b="1" dirty="0" smtClean="0">
                <a:solidFill>
                  <a:srgbClr val="C00000"/>
                </a:solidFill>
              </a:rPr>
            </a:br>
            <a:r>
              <a:rPr lang="en-US" sz="2800" b="1" dirty="0" err="1" smtClean="0">
                <a:solidFill>
                  <a:srgbClr val="C00000"/>
                </a:solidFill>
              </a:rPr>
              <a:t>Helwan</a:t>
            </a:r>
            <a:r>
              <a:rPr lang="en-US" sz="2800" b="1" dirty="0" smtClean="0">
                <a:solidFill>
                  <a:srgbClr val="C00000"/>
                </a:solidFill>
              </a:rPr>
              <a:t>  primary  School for Boys</a:t>
            </a:r>
            <a:r>
              <a:rPr lang="ar-EG" sz="2800" b="1" dirty="0" smtClean="0">
                <a:solidFill>
                  <a:srgbClr val="C00000"/>
                </a:solidFill>
              </a:rPr>
              <a:t> </a:t>
            </a:r>
            <a:r>
              <a:rPr lang="en-US" sz="2800" b="1" dirty="0">
                <a:solidFill>
                  <a:srgbClr val="C00000"/>
                </a:solidFill>
              </a:rPr>
              <a:t/>
            </a:r>
            <a:br>
              <a:rPr lang="en-US" sz="2800" b="1" dirty="0">
                <a:solidFill>
                  <a:srgbClr val="C00000"/>
                </a:solidFill>
              </a:rPr>
            </a:br>
            <a:r>
              <a:rPr lang="en-US" sz="2800" b="1" dirty="0" err="1" smtClean="0">
                <a:solidFill>
                  <a:srgbClr val="C00000"/>
                </a:solidFill>
              </a:rPr>
              <a:t>Helwan</a:t>
            </a:r>
            <a:r>
              <a:rPr lang="en-US" sz="2800" b="1" dirty="0" smtClean="0">
                <a:solidFill>
                  <a:srgbClr val="C00000"/>
                </a:solidFill>
              </a:rPr>
              <a:t> E.A.</a:t>
            </a:r>
            <a:r>
              <a:rPr lang="en-US" sz="2800" dirty="0"/>
              <a:t/>
            </a:r>
            <a:br>
              <a:rPr lang="en-US" sz="2800" dirty="0"/>
            </a:br>
            <a:endParaRPr lang="ar-EG" sz="2800" b="1" dirty="0">
              <a:solidFill>
                <a:srgbClr val="C00000"/>
              </a:solidFill>
            </a:endParaRPr>
          </a:p>
        </p:txBody>
      </p:sp>
    </p:spTree>
    <p:extLst>
      <p:ext uri="{BB962C8B-B14F-4D97-AF65-F5344CB8AC3E}">
        <p14:creationId xmlns:p14="http://schemas.microsoft.com/office/powerpoint/2010/main" val="29079611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EDA008-7DEB-40A9-8219-E7005BA7CCA0}"/>
              </a:ext>
            </a:extLst>
          </p:cNvPr>
          <p:cNvSpPr>
            <a:spLocks noGrp="1"/>
          </p:cNvSpPr>
          <p:nvPr>
            <p:ph type="title"/>
          </p:nvPr>
        </p:nvSpPr>
        <p:spPr>
          <a:xfrm>
            <a:off x="539552" y="1340768"/>
            <a:ext cx="8229600" cy="1143000"/>
          </a:xfrm>
        </p:spPr>
        <p:txBody>
          <a:bodyPr>
            <a:normAutofit/>
          </a:bodyPr>
          <a:lstStyle/>
          <a:p>
            <a:r>
              <a:rPr lang="en-US" b="1" dirty="0" smtClean="0">
                <a:solidFill>
                  <a:srgbClr val="C00000"/>
                </a:solidFill>
              </a:rPr>
              <a:t>Signing A Protocol</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pic>
        <p:nvPicPr>
          <p:cNvPr id="7" name="Picture 6"/>
          <p:cNvPicPr>
            <a:picLocks noChangeAspect="1"/>
          </p:cNvPicPr>
          <p:nvPr/>
        </p:nvPicPr>
        <p:blipFill>
          <a:blip r:embed="rId4"/>
          <a:stretch>
            <a:fillRect/>
          </a:stretch>
        </p:blipFill>
        <p:spPr>
          <a:xfrm>
            <a:off x="2123728" y="2736907"/>
            <a:ext cx="4746581" cy="26699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nvSpPr>
        <p:spPr>
          <a:xfrm>
            <a:off x="3488906" y="5630396"/>
            <a:ext cx="2016224" cy="369332"/>
          </a:xfrm>
          <a:prstGeom prst="rect">
            <a:avLst/>
          </a:prstGeom>
          <a:noFill/>
        </p:spPr>
        <p:txBody>
          <a:bodyPr wrap="square" rtlCol="1">
            <a:spAutoFit/>
          </a:bodyPr>
          <a:lstStyle/>
          <a:p>
            <a:pPr algn="ctr"/>
            <a:r>
              <a:rPr lang="en-US" b="1" dirty="0" smtClean="0"/>
              <a:t>23</a:t>
            </a:r>
            <a:r>
              <a:rPr lang="en-US" b="1" baseline="30000" dirty="0" smtClean="0"/>
              <a:t>rd</a:t>
            </a:r>
            <a:r>
              <a:rPr lang="en-US" b="1" dirty="0" smtClean="0"/>
              <a:t> May 2017</a:t>
            </a:r>
            <a:endParaRPr lang="ar-EG" b="1" dirty="0"/>
          </a:p>
        </p:txBody>
      </p:sp>
    </p:spTree>
    <p:extLst>
      <p:ext uri="{BB962C8B-B14F-4D97-AF65-F5344CB8AC3E}">
        <p14:creationId xmlns:p14="http://schemas.microsoft.com/office/powerpoint/2010/main" val="37686602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
        <p:nvSpPr>
          <p:cNvPr id="8" name="Title 1"/>
          <p:cNvSpPr txBox="1">
            <a:spLocks/>
          </p:cNvSpPr>
          <p:nvPr/>
        </p:nvSpPr>
        <p:spPr>
          <a:xfrm>
            <a:off x="489416" y="1087629"/>
            <a:ext cx="8229600" cy="1143000"/>
          </a:xfrm>
          <a:prstGeom prst="rect">
            <a:avLst/>
          </a:prstGeom>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C00000"/>
                </a:solidFill>
              </a:rPr>
              <a:t>Fifth School</a:t>
            </a:r>
            <a:br>
              <a:rPr lang="en-US" sz="2800" b="1" dirty="0" smtClean="0">
                <a:solidFill>
                  <a:srgbClr val="C00000"/>
                </a:solidFill>
              </a:rPr>
            </a:br>
            <a:r>
              <a:rPr lang="en-US" sz="2800" b="1" dirty="0" err="1" smtClean="0">
                <a:solidFill>
                  <a:srgbClr val="C00000"/>
                </a:solidFill>
              </a:rPr>
              <a:t>Helwan</a:t>
            </a:r>
            <a:r>
              <a:rPr lang="en-US" sz="2800" b="1" dirty="0" smtClean="0">
                <a:solidFill>
                  <a:srgbClr val="C00000"/>
                </a:solidFill>
              </a:rPr>
              <a:t>  primary  School for Boys</a:t>
            </a:r>
            <a:r>
              <a:rPr lang="ar-EG" sz="2800" b="1" dirty="0" smtClean="0">
                <a:solidFill>
                  <a:srgbClr val="C00000"/>
                </a:solidFill>
              </a:rPr>
              <a:t> </a:t>
            </a:r>
            <a:r>
              <a:rPr lang="en-US" sz="2800" b="1" dirty="0" smtClean="0">
                <a:solidFill>
                  <a:srgbClr val="C00000"/>
                </a:solidFill>
              </a:rPr>
              <a:t/>
            </a:r>
            <a:br>
              <a:rPr lang="en-US" sz="2800" b="1" dirty="0" smtClean="0">
                <a:solidFill>
                  <a:srgbClr val="C00000"/>
                </a:solidFill>
              </a:rPr>
            </a:br>
            <a:r>
              <a:rPr lang="en-US" sz="2800" b="1" dirty="0" err="1" smtClean="0">
                <a:solidFill>
                  <a:srgbClr val="C00000"/>
                </a:solidFill>
              </a:rPr>
              <a:t>Helwan</a:t>
            </a:r>
            <a:r>
              <a:rPr lang="en-US" sz="2800" b="1" dirty="0" smtClean="0">
                <a:solidFill>
                  <a:srgbClr val="C00000"/>
                </a:solidFill>
              </a:rPr>
              <a:t> E.A.</a:t>
            </a:r>
            <a:r>
              <a:rPr lang="en-US" sz="2800" dirty="0" smtClean="0"/>
              <a:t/>
            </a:r>
            <a:br>
              <a:rPr lang="en-US" sz="2800" dirty="0" smtClean="0"/>
            </a:br>
            <a:endParaRPr lang="ar-EG" sz="2800" b="1" dirty="0">
              <a:solidFill>
                <a:srgbClr val="C00000"/>
              </a:solidFill>
            </a:endParaRPr>
          </a:p>
        </p:txBody>
      </p:sp>
      <p:pic>
        <p:nvPicPr>
          <p:cNvPr id="9" name="Picture 8"/>
          <p:cNvPicPr>
            <a:picLocks noChangeAspect="1"/>
          </p:cNvPicPr>
          <p:nvPr/>
        </p:nvPicPr>
        <p:blipFill>
          <a:blip r:embed="rId4"/>
          <a:stretch>
            <a:fillRect/>
          </a:stretch>
        </p:blipFill>
        <p:spPr>
          <a:xfrm>
            <a:off x="763389" y="2316054"/>
            <a:ext cx="3348120" cy="4415155"/>
          </a:xfrm>
          <a:prstGeom prst="rect">
            <a:avLst/>
          </a:prstGeom>
        </p:spPr>
      </p:pic>
      <p:pic>
        <p:nvPicPr>
          <p:cNvPr id="10" name="Picture 9"/>
          <p:cNvPicPr>
            <a:picLocks noChangeAspect="1"/>
          </p:cNvPicPr>
          <p:nvPr/>
        </p:nvPicPr>
        <p:blipFill>
          <a:blip r:embed="rId5"/>
          <a:stretch>
            <a:fillRect/>
          </a:stretch>
        </p:blipFill>
        <p:spPr>
          <a:xfrm>
            <a:off x="5436096" y="2279212"/>
            <a:ext cx="3066899" cy="4405507"/>
          </a:xfrm>
          <a:prstGeom prst="rect">
            <a:avLst/>
          </a:prstGeom>
        </p:spPr>
      </p:pic>
    </p:spTree>
    <p:extLst>
      <p:ext uri="{BB962C8B-B14F-4D97-AF65-F5344CB8AC3E}">
        <p14:creationId xmlns:p14="http://schemas.microsoft.com/office/powerpoint/2010/main" val="18857706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
        <p:nvSpPr>
          <p:cNvPr id="8" name="Title 1"/>
          <p:cNvSpPr txBox="1">
            <a:spLocks/>
          </p:cNvSpPr>
          <p:nvPr/>
        </p:nvSpPr>
        <p:spPr>
          <a:xfrm>
            <a:off x="489416" y="1087629"/>
            <a:ext cx="8229600" cy="1143000"/>
          </a:xfrm>
          <a:prstGeom prst="rect">
            <a:avLst/>
          </a:prstGeom>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C00000"/>
                </a:solidFill>
              </a:rPr>
              <a:t>Fifth School</a:t>
            </a:r>
            <a:br>
              <a:rPr lang="en-US" sz="2800" b="1" dirty="0" smtClean="0">
                <a:solidFill>
                  <a:srgbClr val="C00000"/>
                </a:solidFill>
              </a:rPr>
            </a:br>
            <a:r>
              <a:rPr lang="en-US" sz="2800" b="1" dirty="0" err="1" smtClean="0">
                <a:solidFill>
                  <a:srgbClr val="C00000"/>
                </a:solidFill>
              </a:rPr>
              <a:t>Helwan</a:t>
            </a:r>
            <a:r>
              <a:rPr lang="en-US" sz="2800" b="1" dirty="0" smtClean="0">
                <a:solidFill>
                  <a:srgbClr val="C00000"/>
                </a:solidFill>
              </a:rPr>
              <a:t>  primary  School for Boys</a:t>
            </a:r>
            <a:r>
              <a:rPr lang="ar-EG" sz="2800" b="1" dirty="0" smtClean="0">
                <a:solidFill>
                  <a:srgbClr val="C00000"/>
                </a:solidFill>
              </a:rPr>
              <a:t> </a:t>
            </a:r>
            <a:r>
              <a:rPr lang="en-US" sz="2800" b="1" dirty="0" smtClean="0">
                <a:solidFill>
                  <a:srgbClr val="C00000"/>
                </a:solidFill>
              </a:rPr>
              <a:t/>
            </a:r>
            <a:br>
              <a:rPr lang="en-US" sz="2800" b="1" dirty="0" smtClean="0">
                <a:solidFill>
                  <a:srgbClr val="C00000"/>
                </a:solidFill>
              </a:rPr>
            </a:br>
            <a:r>
              <a:rPr lang="en-US" sz="2800" b="1" dirty="0" err="1" smtClean="0">
                <a:solidFill>
                  <a:srgbClr val="C00000"/>
                </a:solidFill>
              </a:rPr>
              <a:t>Helwan</a:t>
            </a:r>
            <a:r>
              <a:rPr lang="en-US" sz="2800" b="1" dirty="0" smtClean="0">
                <a:solidFill>
                  <a:srgbClr val="C00000"/>
                </a:solidFill>
              </a:rPr>
              <a:t> E.A.</a:t>
            </a:r>
            <a:r>
              <a:rPr lang="en-US" sz="2800" dirty="0" smtClean="0"/>
              <a:t/>
            </a:r>
            <a:br>
              <a:rPr lang="en-US" sz="2800" dirty="0" smtClean="0"/>
            </a:br>
            <a:endParaRPr lang="ar-EG" sz="2800" b="1" dirty="0">
              <a:solidFill>
                <a:srgbClr val="C00000"/>
              </a:solidFill>
            </a:endParaRPr>
          </a:p>
        </p:txBody>
      </p:sp>
      <p:pic>
        <p:nvPicPr>
          <p:cNvPr id="2" name="Picture 1"/>
          <p:cNvPicPr>
            <a:picLocks noChangeAspect="1"/>
          </p:cNvPicPr>
          <p:nvPr/>
        </p:nvPicPr>
        <p:blipFill>
          <a:blip r:embed="rId4"/>
          <a:stretch>
            <a:fillRect/>
          </a:stretch>
        </p:blipFill>
        <p:spPr>
          <a:xfrm>
            <a:off x="551788" y="2230629"/>
            <a:ext cx="8104856" cy="4555346"/>
          </a:xfrm>
          <a:prstGeom prst="rect">
            <a:avLst/>
          </a:prstGeom>
        </p:spPr>
      </p:pic>
    </p:spTree>
    <p:extLst>
      <p:ext uri="{BB962C8B-B14F-4D97-AF65-F5344CB8AC3E}">
        <p14:creationId xmlns:p14="http://schemas.microsoft.com/office/powerpoint/2010/main" val="33878456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723" y="1095269"/>
            <a:ext cx="8229600" cy="1143000"/>
          </a:xfrm>
        </p:spPr>
        <p:txBody>
          <a:bodyPr/>
          <a:lstStyle/>
          <a:p>
            <a:r>
              <a:rPr lang="en-US" b="1" u="sng" dirty="0">
                <a:solidFill>
                  <a:srgbClr val="C00000"/>
                </a:solidFill>
              </a:rPr>
              <a:t>The Process of Data Entry</a:t>
            </a:r>
            <a:endParaRPr lang="ar-EG" b="1" u="sng" dirty="0">
              <a:solidFill>
                <a:srgbClr val="C00000"/>
              </a:solidFill>
            </a:endParaRPr>
          </a:p>
        </p:txBody>
      </p:sp>
      <p:pic>
        <p:nvPicPr>
          <p:cNvPr id="4" name="Content Placeholder 3" descr="IMG_20170908_202635.png"/>
          <p:cNvPicPr>
            <a:picLocks noGrp="1" noChangeAspect="1"/>
          </p:cNvPicPr>
          <p:nvPr>
            <p:ph idx="1"/>
          </p:nvPr>
        </p:nvPicPr>
        <p:blipFill>
          <a:blip r:embed="rId2"/>
          <a:stretch>
            <a:fillRect/>
          </a:stretch>
        </p:blipFill>
        <p:spPr>
          <a:xfrm>
            <a:off x="457200" y="2420888"/>
            <a:ext cx="7688427" cy="4380090"/>
          </a:xfrm>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كلية التربية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5" name="Content Placeholder 4" descr="IMG_20170908_215020.png"/>
          <p:cNvPicPr>
            <a:picLocks noGrp="1" noChangeAspect="1"/>
          </p:cNvPicPr>
          <p:nvPr>
            <p:ph idx="1"/>
          </p:nvPr>
        </p:nvPicPr>
        <p:blipFill>
          <a:blip r:embed="rId2"/>
          <a:stretch>
            <a:fillRect/>
          </a:stretch>
        </p:blipFill>
        <p:spPr>
          <a:xfrm>
            <a:off x="457200" y="1503064"/>
            <a:ext cx="8148093" cy="5155755"/>
          </a:xfrm>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كلية التربية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IMG_20170908_214957.png"/>
          <p:cNvPicPr>
            <a:picLocks noGrp="1" noChangeAspect="1"/>
          </p:cNvPicPr>
          <p:nvPr>
            <p:ph idx="1"/>
          </p:nvPr>
        </p:nvPicPr>
        <p:blipFill>
          <a:blip r:embed="rId2"/>
          <a:stretch>
            <a:fillRect/>
          </a:stretch>
        </p:blipFill>
        <p:spPr>
          <a:xfrm>
            <a:off x="611560" y="1503064"/>
            <a:ext cx="7954111" cy="5155755"/>
          </a:xfrm>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كلية التربية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IMG_20170908_214910.png"/>
          <p:cNvPicPr>
            <a:picLocks noGrp="1" noChangeAspect="1"/>
          </p:cNvPicPr>
          <p:nvPr>
            <p:ph idx="1"/>
          </p:nvPr>
        </p:nvPicPr>
        <p:blipFill>
          <a:blip r:embed="rId2"/>
          <a:stretch>
            <a:fillRect/>
          </a:stretch>
        </p:blipFill>
        <p:spPr>
          <a:xfrm>
            <a:off x="464924" y="1503064"/>
            <a:ext cx="8229600" cy="5066775"/>
          </a:xfrm>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كلية التربية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IMG_20170908_214850.png"/>
          <p:cNvPicPr>
            <a:picLocks noGrp="1" noChangeAspect="1"/>
          </p:cNvPicPr>
          <p:nvPr>
            <p:ph idx="1"/>
          </p:nvPr>
        </p:nvPicPr>
        <p:blipFill>
          <a:blip r:embed="rId2"/>
          <a:stretch>
            <a:fillRect/>
          </a:stretch>
        </p:blipFill>
        <p:spPr>
          <a:xfrm>
            <a:off x="520478" y="1503064"/>
            <a:ext cx="8103044" cy="5094288"/>
          </a:xfrm>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كلية التربية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IMG_20170908_214817.png"/>
          <p:cNvPicPr>
            <a:picLocks noGrp="1" noChangeAspect="1"/>
          </p:cNvPicPr>
          <p:nvPr>
            <p:ph idx="1"/>
          </p:nvPr>
        </p:nvPicPr>
        <p:blipFill>
          <a:blip r:embed="rId2"/>
          <a:stretch>
            <a:fillRect/>
          </a:stretch>
        </p:blipFill>
        <p:spPr>
          <a:xfrm>
            <a:off x="429334" y="1472060"/>
            <a:ext cx="8229600" cy="4914546"/>
          </a:xfrm>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كلية التربية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5" name="Content Placeholder 4" descr="IMG_20170908_214745.png"/>
          <p:cNvPicPr>
            <a:picLocks noGrp="1" noChangeAspect="1"/>
          </p:cNvPicPr>
          <p:nvPr>
            <p:ph idx="1"/>
          </p:nvPr>
        </p:nvPicPr>
        <p:blipFill>
          <a:blip r:embed="rId2"/>
          <a:stretch>
            <a:fillRect/>
          </a:stretch>
        </p:blipFill>
        <p:spPr>
          <a:xfrm>
            <a:off x="457200" y="1503064"/>
            <a:ext cx="8229600" cy="5037885"/>
          </a:xfrm>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كلية التربية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IMG_20170908_214540.png"/>
          <p:cNvPicPr>
            <a:picLocks noGrp="1" noChangeAspect="1"/>
          </p:cNvPicPr>
          <p:nvPr>
            <p:ph idx="1"/>
          </p:nvPr>
        </p:nvPicPr>
        <p:blipFill>
          <a:blip r:embed="rId2"/>
          <a:stretch>
            <a:fillRect/>
          </a:stretch>
        </p:blipFill>
        <p:spPr>
          <a:xfrm>
            <a:off x="418947" y="1628800"/>
            <a:ext cx="7981051" cy="4958011"/>
          </a:xfrm>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كلية التربية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EDA008-7DEB-40A9-8219-E7005BA7CCA0}"/>
              </a:ext>
            </a:extLst>
          </p:cNvPr>
          <p:cNvSpPr>
            <a:spLocks noGrp="1"/>
          </p:cNvSpPr>
          <p:nvPr>
            <p:ph type="title"/>
          </p:nvPr>
        </p:nvSpPr>
        <p:spPr>
          <a:xfrm>
            <a:off x="539552" y="1268760"/>
            <a:ext cx="8229600" cy="1143000"/>
          </a:xfrm>
        </p:spPr>
        <p:txBody>
          <a:bodyPr>
            <a:normAutofit/>
          </a:bodyPr>
          <a:lstStyle/>
          <a:p>
            <a:r>
              <a:rPr lang="en-US" b="1" dirty="0" smtClean="0">
                <a:solidFill>
                  <a:srgbClr val="C00000"/>
                </a:solidFill>
              </a:rPr>
              <a:t>Signing A Protocol</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pic>
        <p:nvPicPr>
          <p:cNvPr id="3" name="Picture 2"/>
          <p:cNvPicPr>
            <a:picLocks noChangeAspect="1"/>
          </p:cNvPicPr>
          <p:nvPr/>
        </p:nvPicPr>
        <p:blipFill>
          <a:blip r:embed="rId4"/>
          <a:stretch>
            <a:fillRect/>
          </a:stretch>
        </p:blipFill>
        <p:spPr>
          <a:xfrm>
            <a:off x="755576" y="2411760"/>
            <a:ext cx="2448272" cy="38177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5"/>
          <a:stretch>
            <a:fillRect/>
          </a:stretch>
        </p:blipFill>
        <p:spPr>
          <a:xfrm>
            <a:off x="4053662" y="3016963"/>
            <a:ext cx="4316908" cy="2428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647680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IMG_20170908_214606.png"/>
          <p:cNvPicPr>
            <a:picLocks noGrp="1" noChangeAspect="1"/>
          </p:cNvPicPr>
          <p:nvPr>
            <p:ph idx="1"/>
          </p:nvPr>
        </p:nvPicPr>
        <p:blipFill>
          <a:blip r:embed="rId2"/>
          <a:stretch>
            <a:fillRect/>
          </a:stretch>
        </p:blipFill>
        <p:spPr>
          <a:xfrm>
            <a:off x="457200" y="1503064"/>
            <a:ext cx="8062719" cy="5083747"/>
          </a:xfrm>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كلية التربية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820" y="1077310"/>
            <a:ext cx="8229600" cy="1143000"/>
          </a:xfrm>
        </p:spPr>
        <p:txBody>
          <a:bodyPr>
            <a:normAutofit/>
          </a:bodyPr>
          <a:lstStyle/>
          <a:p>
            <a:r>
              <a:rPr lang="en-US" sz="3600" b="1" u="sng" dirty="0">
                <a:solidFill>
                  <a:srgbClr val="C00000"/>
                </a:solidFill>
              </a:rPr>
              <a:t>Outcomes of the needs assessment stage:</a:t>
            </a:r>
            <a:endParaRPr lang="ar-EG" sz="4000" dirty="0">
              <a:solidFill>
                <a:srgbClr val="C00000"/>
              </a:solidFill>
            </a:endParaRPr>
          </a:p>
        </p:txBody>
      </p:sp>
      <p:sp>
        <p:nvSpPr>
          <p:cNvPr id="3" name="Content Placeholder 2"/>
          <p:cNvSpPr>
            <a:spLocks noGrp="1"/>
          </p:cNvSpPr>
          <p:nvPr>
            <p:ph idx="1"/>
          </p:nvPr>
        </p:nvSpPr>
        <p:spPr>
          <a:xfrm>
            <a:off x="296769" y="2201572"/>
            <a:ext cx="8523701" cy="4525963"/>
          </a:xfrm>
        </p:spPr>
        <p:txBody>
          <a:bodyPr>
            <a:normAutofit/>
          </a:bodyPr>
          <a:lstStyle/>
          <a:p>
            <a:pPr lvl="0" algn="l" rtl="0">
              <a:buFontTx/>
              <a:buChar char="-"/>
            </a:pPr>
            <a:r>
              <a:rPr lang="en-US" b="1" dirty="0" smtClean="0"/>
              <a:t>The </a:t>
            </a:r>
            <a:r>
              <a:rPr lang="en-US" b="1" dirty="0"/>
              <a:t>collaboration between HU teams resulted in </a:t>
            </a:r>
            <a:r>
              <a:rPr lang="en-US" b="1" dirty="0" smtClean="0"/>
              <a:t>the </a:t>
            </a:r>
            <a:r>
              <a:rPr lang="en-US" b="1" dirty="0"/>
              <a:t>beginning of developing learning communities during the    application of the needs assessment tools</a:t>
            </a:r>
            <a:r>
              <a:rPr lang="en-US" b="1" dirty="0" smtClean="0"/>
              <a:t>.</a:t>
            </a:r>
          </a:p>
          <a:p>
            <a:pPr lvl="0" algn="l" rtl="0">
              <a:buFontTx/>
              <a:buChar char="-"/>
            </a:pPr>
            <a:endParaRPr lang="en-US" b="1" dirty="0"/>
          </a:p>
          <a:p>
            <a:pPr lvl="0" algn="l" rtl="0">
              <a:buNone/>
            </a:pPr>
            <a:r>
              <a:rPr lang="en-US" b="1" dirty="0"/>
              <a:t>- The management team assign coordinator for each school       and each coordinator selected his team</a:t>
            </a:r>
            <a:r>
              <a:rPr lang="en-US" b="1" dirty="0" smtClean="0"/>
              <a:t>.-</a:t>
            </a:r>
            <a:endParaRPr lang="ar-EG"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771" y="1002739"/>
            <a:ext cx="8229600" cy="1143000"/>
          </a:xfrm>
        </p:spPr>
        <p:txBody>
          <a:bodyPr>
            <a:normAutofit/>
          </a:bodyPr>
          <a:lstStyle/>
          <a:p>
            <a:r>
              <a:rPr lang="en-US" sz="3600" b="1" u="sng" dirty="0">
                <a:solidFill>
                  <a:srgbClr val="C00000"/>
                </a:solidFill>
              </a:rPr>
              <a:t>Outcomes of the needs assessment stage:</a:t>
            </a:r>
            <a:endParaRPr lang="ar-EG" sz="4000" dirty="0">
              <a:solidFill>
                <a:srgbClr val="C00000"/>
              </a:solidFill>
            </a:endParaRPr>
          </a:p>
        </p:txBody>
      </p:sp>
      <p:sp>
        <p:nvSpPr>
          <p:cNvPr id="3" name="Content Placeholder 2"/>
          <p:cNvSpPr>
            <a:spLocks noGrp="1"/>
          </p:cNvSpPr>
          <p:nvPr>
            <p:ph idx="1"/>
          </p:nvPr>
        </p:nvSpPr>
        <p:spPr>
          <a:xfrm>
            <a:off x="264124" y="2060848"/>
            <a:ext cx="8704616" cy="4525963"/>
          </a:xfrm>
        </p:spPr>
        <p:txBody>
          <a:bodyPr>
            <a:normAutofit fontScale="92500"/>
          </a:bodyPr>
          <a:lstStyle/>
          <a:p>
            <a:pPr lvl="0" algn="l" rtl="0">
              <a:buNone/>
            </a:pPr>
            <a:r>
              <a:rPr lang="en-US" b="1" dirty="0"/>
              <a:t>- </a:t>
            </a:r>
            <a:r>
              <a:rPr lang="en-US" b="1" dirty="0" smtClean="0"/>
              <a:t>- </a:t>
            </a:r>
            <a:r>
              <a:rPr lang="en-US" b="1" dirty="0"/>
              <a:t>HU communicated with Cairo educational directorate to </a:t>
            </a:r>
            <a:r>
              <a:rPr lang="en-US" b="1" dirty="0" smtClean="0"/>
              <a:t> </a:t>
            </a:r>
            <a:r>
              <a:rPr lang="en-US" b="1" dirty="0"/>
              <a:t>assign coordinator between the university and the schools   to facilitate the project activities.</a:t>
            </a:r>
          </a:p>
          <a:p>
            <a:pPr algn="l" rtl="0">
              <a:buNone/>
            </a:pPr>
            <a:r>
              <a:rPr lang="en-US" b="1" dirty="0"/>
              <a:t>- HU set system of monitoring and documentation of all </a:t>
            </a:r>
            <a:r>
              <a:rPr lang="en-US" b="1" dirty="0" smtClean="0"/>
              <a:t> </a:t>
            </a:r>
            <a:r>
              <a:rPr lang="en-US" b="1" dirty="0"/>
              <a:t>activities done inside schools through asking needs  </a:t>
            </a:r>
            <a:r>
              <a:rPr lang="en-US" b="1" dirty="0" smtClean="0"/>
              <a:t> </a:t>
            </a:r>
            <a:r>
              <a:rPr lang="en-US" b="1" dirty="0"/>
              <a:t>assessment teams to prepare reports about each day,  </a:t>
            </a:r>
            <a:r>
              <a:rPr lang="en-US" b="1" dirty="0" smtClean="0"/>
              <a:t>taking </a:t>
            </a:r>
            <a:r>
              <a:rPr lang="en-US" b="1" dirty="0"/>
              <a:t>photos and joining Facebook page to disseminate </a:t>
            </a:r>
            <a:r>
              <a:rPr lang="en-US" b="1" dirty="0" smtClean="0"/>
              <a:t>the </a:t>
            </a:r>
            <a:r>
              <a:rPr lang="en-US" b="1" dirty="0"/>
              <a:t>schools activities.</a:t>
            </a:r>
            <a:endParaRPr lang="ar-EG"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val="10103024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_2017-09-08-18-07-44.png"/>
          <p:cNvPicPr>
            <a:picLocks noChangeAspect="1"/>
          </p:cNvPicPr>
          <p:nvPr/>
        </p:nvPicPr>
        <p:blipFill>
          <a:blip r:embed="rId2"/>
          <a:stretch>
            <a:fillRect/>
          </a:stretch>
        </p:blipFill>
        <p:spPr>
          <a:xfrm>
            <a:off x="2915816" y="331979"/>
            <a:ext cx="3500954" cy="6223918"/>
          </a:xfrm>
          <a:prstGeom prst="rect">
            <a:avLst/>
          </a:prstGeom>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كلية التربية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shot_2017-09-08-18-06-28.png"/>
          <p:cNvPicPr>
            <a:picLocks noGrp="1" noChangeAspect="1"/>
          </p:cNvPicPr>
          <p:nvPr>
            <p:ph idx="1"/>
          </p:nvPr>
        </p:nvPicPr>
        <p:blipFill>
          <a:blip r:embed="rId2"/>
          <a:stretch>
            <a:fillRect/>
          </a:stretch>
        </p:blipFill>
        <p:spPr>
          <a:xfrm>
            <a:off x="2491581" y="1105033"/>
            <a:ext cx="4521531" cy="5544616"/>
          </a:xfrm>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كلية التربية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val="202489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618" y="1340768"/>
            <a:ext cx="8717122" cy="5517232"/>
          </a:xfrm>
        </p:spPr>
        <p:txBody>
          <a:bodyPr>
            <a:noAutofit/>
          </a:bodyPr>
          <a:lstStyle/>
          <a:p>
            <a:pPr algn="l" rtl="0">
              <a:buFontTx/>
              <a:buChar char="-"/>
            </a:pPr>
            <a:r>
              <a:rPr lang="en-US" sz="2600" b="1" dirty="0" smtClean="0"/>
              <a:t>93  </a:t>
            </a:r>
            <a:r>
              <a:rPr lang="en-US" sz="2600" b="1" dirty="0"/>
              <a:t>questionnaire</a:t>
            </a:r>
            <a:r>
              <a:rPr lang="en-US" sz="2600" b="1" dirty="0" smtClean="0"/>
              <a:t>.</a:t>
            </a:r>
            <a:endParaRPr lang="ar-EG" sz="2600" b="1" dirty="0" smtClean="0"/>
          </a:p>
          <a:p>
            <a:pPr algn="l" rtl="0">
              <a:buFontTx/>
              <a:buChar char="-"/>
            </a:pPr>
            <a:endParaRPr lang="en-US" sz="2600" b="1" dirty="0"/>
          </a:p>
          <a:p>
            <a:pPr algn="l" rtl="0">
              <a:buFontTx/>
              <a:buChar char="-"/>
            </a:pPr>
            <a:r>
              <a:rPr lang="en-US" sz="2600" b="1" dirty="0" smtClean="0"/>
              <a:t>Organizing </a:t>
            </a:r>
            <a:r>
              <a:rPr lang="en-US" sz="2600" b="1" dirty="0"/>
              <a:t>open interviews with those responsible for the quality assurance unit in the </a:t>
            </a:r>
            <a:r>
              <a:rPr lang="en-US" sz="2600" b="1" dirty="0" smtClean="0"/>
              <a:t>school</a:t>
            </a:r>
          </a:p>
          <a:p>
            <a:pPr algn="l" rtl="0">
              <a:buFontTx/>
              <a:buChar char="-"/>
            </a:pPr>
            <a:endParaRPr lang="en-US" sz="2600" b="1" dirty="0"/>
          </a:p>
          <a:p>
            <a:pPr lvl="0" algn="l" rtl="0">
              <a:buFontTx/>
              <a:buChar char="-"/>
            </a:pPr>
            <a:r>
              <a:rPr lang="en-US" sz="2600" b="1" dirty="0" smtClean="0"/>
              <a:t>some </a:t>
            </a:r>
            <a:r>
              <a:rPr lang="en-US" sz="2600" b="1" dirty="0"/>
              <a:t>teachers showed interests in their answers &amp; explains their need to put an effective framework for their needs , on the other hand, others thought that training is not important, especially about their relations with their </a:t>
            </a:r>
            <a:r>
              <a:rPr lang="en-US" sz="2600" b="1" dirty="0" smtClean="0"/>
              <a:t>colleagues</a:t>
            </a:r>
          </a:p>
          <a:p>
            <a:pPr lvl="0" algn="l" rtl="0">
              <a:buFontTx/>
              <a:buChar char="-"/>
            </a:pPr>
            <a:endParaRPr lang="en-US" sz="2600" b="1" dirty="0"/>
          </a:p>
          <a:p>
            <a:pPr lvl="0" algn="l" rtl="0">
              <a:buNone/>
            </a:pPr>
            <a:r>
              <a:rPr lang="en-US" sz="2600" b="1" dirty="0"/>
              <a:t>- Most of training activities done in the multimedia lab.</a:t>
            </a:r>
          </a:p>
          <a:p>
            <a:pPr lvl="0" algn="l" rtl="0">
              <a:buNone/>
            </a:pPr>
            <a:endParaRPr lang="en-US" sz="2600" b="1" dirty="0"/>
          </a:p>
          <a:p>
            <a:pPr algn="l" rtl="0">
              <a:buNone/>
            </a:pPr>
            <a:endParaRPr lang="en-US" sz="2600" b="1" dirty="0"/>
          </a:p>
          <a:p>
            <a:pPr algn="l" rtl="0">
              <a:buFontTx/>
              <a:buChar char="-"/>
            </a:pPr>
            <a:endParaRPr lang="ar-EG" sz="2600"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284" y="1628800"/>
            <a:ext cx="8698455" cy="4525963"/>
          </a:xfrm>
        </p:spPr>
        <p:txBody>
          <a:bodyPr>
            <a:normAutofit lnSpcReduction="10000"/>
          </a:bodyPr>
          <a:lstStyle/>
          <a:p>
            <a:pPr algn="l" rtl="0">
              <a:buFontTx/>
              <a:buChar char="-"/>
            </a:pPr>
            <a:r>
              <a:rPr lang="en-US" b="1" dirty="0" smtClean="0"/>
              <a:t>Most </a:t>
            </a:r>
            <a:r>
              <a:rPr lang="en-US" b="1" dirty="0"/>
              <a:t>teachers in schools were very happy and     enthusiastic to collaborate with HU</a:t>
            </a:r>
            <a:r>
              <a:rPr lang="en-US" b="1" dirty="0" smtClean="0"/>
              <a:t>.</a:t>
            </a:r>
          </a:p>
          <a:p>
            <a:pPr algn="l" rtl="0">
              <a:buFontTx/>
              <a:buChar char="-"/>
            </a:pPr>
            <a:endParaRPr lang="en-US" b="1" dirty="0"/>
          </a:p>
          <a:p>
            <a:pPr algn="l" rtl="0">
              <a:buFontTx/>
              <a:buChar char="-"/>
            </a:pPr>
            <a:r>
              <a:rPr lang="en-US" b="1" dirty="0" smtClean="0"/>
              <a:t>The </a:t>
            </a:r>
            <a:r>
              <a:rPr lang="en-US" b="1" dirty="0"/>
              <a:t>teachers showed interests in exchanging        their experiences with their colleagues and      university staff in HU</a:t>
            </a:r>
            <a:r>
              <a:rPr lang="en-US" b="1" dirty="0" smtClean="0"/>
              <a:t>.</a:t>
            </a:r>
            <a:endParaRPr lang="ar-EG" b="1" dirty="0" smtClean="0"/>
          </a:p>
          <a:p>
            <a:pPr marL="0" indent="0" algn="l" rtl="0">
              <a:buNone/>
            </a:pPr>
            <a:endParaRPr lang="en-US" b="1" dirty="0"/>
          </a:p>
          <a:p>
            <a:pPr algn="l" rtl="0">
              <a:buNone/>
            </a:pPr>
            <a:r>
              <a:rPr lang="en-US" b="1" dirty="0"/>
              <a:t>- Most schools announced HU school visits on        their website and </a:t>
            </a:r>
            <a:r>
              <a:rPr lang="en-US" b="1" dirty="0" err="1"/>
              <a:t>facebook</a:t>
            </a:r>
            <a:r>
              <a:rPr lang="en-US" b="1" dirty="0"/>
              <a:t> pages.               </a:t>
            </a:r>
            <a:endParaRPr lang="ar-EG"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9F2BFE-40F4-4AAD-B566-5BF31FBAF2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FE0D586C-3C91-42DB-BFBA-B8B77C32D833}"/>
              </a:ext>
            </a:extLst>
          </p:cNvPr>
          <p:cNvSpPr>
            <a:spLocks noGrp="1"/>
          </p:cNvSpPr>
          <p:nvPr>
            <p:ph idx="1"/>
          </p:nvPr>
        </p:nvSpPr>
        <p:spPr/>
        <p:txBody>
          <a:bodyPr>
            <a:noAutofit/>
          </a:bodyPr>
          <a:lstStyle/>
          <a:p>
            <a:pPr marL="0" indent="0" algn="l">
              <a:buNone/>
            </a:pPr>
            <a:r>
              <a:rPr lang="en-US" b="1" dirty="0"/>
              <a:t>- Teachers’ needs are identified and analyzed by the training unit of the school. </a:t>
            </a:r>
          </a:p>
          <a:p>
            <a:pPr marL="0" indent="0" algn="l" rtl="0">
              <a:buNone/>
            </a:pPr>
            <a:r>
              <a:rPr lang="en-US" b="1" dirty="0"/>
              <a:t>- Main training themes are:</a:t>
            </a:r>
          </a:p>
          <a:p>
            <a:pPr marL="0" indent="0" algn="l" rtl="0">
              <a:buNone/>
            </a:pPr>
            <a:r>
              <a:rPr lang="en-US" b="1" dirty="0"/>
              <a:t>1-Curricula</a:t>
            </a:r>
          </a:p>
          <a:p>
            <a:pPr marL="0" indent="0" algn="l" rtl="0">
              <a:buNone/>
            </a:pPr>
            <a:r>
              <a:rPr lang="en-US" b="1" dirty="0"/>
              <a:t>2-Learning and Teaching skills</a:t>
            </a:r>
          </a:p>
          <a:p>
            <a:pPr marL="0" indent="0" algn="l" rtl="0">
              <a:buNone/>
            </a:pPr>
            <a:r>
              <a:rPr lang="en-US" b="1" dirty="0"/>
              <a:t>3- Using modern educational technology</a:t>
            </a:r>
          </a:p>
          <a:p>
            <a:pPr marL="0" indent="0" algn="l" rtl="0">
              <a:buNone/>
            </a:pPr>
            <a:r>
              <a:rPr lang="en-US" b="1" dirty="0"/>
              <a:t>4- Self- improvement.</a:t>
            </a:r>
          </a:p>
          <a:p>
            <a:pPr marL="0" indent="0" algn="l" rtl="0">
              <a:buNone/>
            </a:pPr>
            <a:r>
              <a:rPr lang="en-US" b="1" dirty="0"/>
              <a:t>6- smart board</a:t>
            </a:r>
          </a:p>
          <a:p>
            <a:pPr marL="0" indent="0" algn="l" rtl="0">
              <a:buNone/>
            </a:pPr>
            <a:r>
              <a:rPr lang="en-US" b="1" dirty="0"/>
              <a:t>7- leadership skills.</a:t>
            </a:r>
          </a:p>
          <a:p>
            <a:pPr marL="0" indent="0" algn="l">
              <a:buNone/>
            </a:pPr>
            <a:endParaRPr lang="en-US" b="1" dirty="0"/>
          </a:p>
          <a:p>
            <a:pPr marL="0" indent="0" algn="l">
              <a:buNone/>
            </a:pPr>
            <a:endParaRPr lang="en-US"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val="16483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A63685-D487-4145-A065-A3F82FA119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0FF5A4D1-9F42-4184-A38D-80DCF873B024}"/>
              </a:ext>
            </a:extLst>
          </p:cNvPr>
          <p:cNvSpPr>
            <a:spLocks noGrp="1"/>
          </p:cNvSpPr>
          <p:nvPr>
            <p:ph idx="1"/>
          </p:nvPr>
        </p:nvSpPr>
        <p:spPr>
          <a:xfrm>
            <a:off x="251618" y="1600200"/>
            <a:ext cx="8717122" cy="4525963"/>
          </a:xfrm>
        </p:spPr>
        <p:txBody>
          <a:bodyPr>
            <a:normAutofit lnSpcReduction="10000"/>
          </a:bodyPr>
          <a:lstStyle/>
          <a:p>
            <a:pPr algn="l">
              <a:buFontTx/>
              <a:buChar char="-"/>
            </a:pPr>
            <a:r>
              <a:rPr lang="en-US" b="1" dirty="0" smtClean="0"/>
              <a:t>Training </a:t>
            </a:r>
            <a:r>
              <a:rPr lang="en-US" b="1" dirty="0"/>
              <a:t>is better to be conducted during vacations l (better Midyear vacation</a:t>
            </a:r>
            <a:r>
              <a:rPr lang="en-US" b="1" dirty="0" smtClean="0"/>
              <a:t>).</a:t>
            </a:r>
            <a:endParaRPr lang="ar-EG" b="1" dirty="0" smtClean="0"/>
          </a:p>
          <a:p>
            <a:pPr algn="l">
              <a:buFontTx/>
              <a:buChar char="-"/>
            </a:pPr>
            <a:endParaRPr lang="en-US" b="1" dirty="0"/>
          </a:p>
          <a:p>
            <a:pPr marL="0" indent="0" algn="l">
              <a:buNone/>
            </a:pPr>
            <a:r>
              <a:rPr lang="en-US" b="1" dirty="0"/>
              <a:t>The school team was very cooperative and has a positive attitude towards training and its impact on teaching</a:t>
            </a:r>
            <a:r>
              <a:rPr lang="en-US" b="1" dirty="0" smtClean="0"/>
              <a:t>.</a:t>
            </a:r>
            <a:endParaRPr lang="ar-EG" b="1" dirty="0" smtClean="0"/>
          </a:p>
          <a:p>
            <a:pPr marL="0" indent="0" algn="l">
              <a:buNone/>
            </a:pPr>
            <a:endParaRPr lang="en-US" b="1" dirty="0"/>
          </a:p>
          <a:p>
            <a:pPr marL="0" indent="0" algn="l">
              <a:buNone/>
            </a:pPr>
            <a:r>
              <a:rPr lang="en-US" b="1" dirty="0"/>
              <a:t>- Activating roles of training and evaluation units at school.</a:t>
            </a:r>
          </a:p>
          <a:p>
            <a:pPr marL="0" indent="0" algn="l">
              <a:buNone/>
            </a:pPr>
            <a:endParaRPr lang="en-US" b="1" dirty="0"/>
          </a:p>
          <a:p>
            <a:pPr marL="0" indent="0" algn="l">
              <a:buNone/>
            </a:pPr>
            <a:endParaRPr lang="en-US"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val="417916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71" y="1709936"/>
            <a:ext cx="8229600" cy="1143000"/>
          </a:xfrm>
        </p:spPr>
        <p:txBody>
          <a:bodyPr>
            <a:normAutofit fontScale="90000"/>
          </a:bodyPr>
          <a:lstStyle/>
          <a:p>
            <a:r>
              <a:rPr lang="en-US" dirty="0">
                <a:solidFill>
                  <a:srgbClr val="C00000"/>
                </a:solidFill>
              </a:rPr>
              <a:t> </a:t>
            </a:r>
            <a:br>
              <a:rPr lang="en-US" dirty="0">
                <a:solidFill>
                  <a:srgbClr val="C00000"/>
                </a:solidFill>
              </a:rPr>
            </a:br>
            <a:r>
              <a:rPr lang="en-US" dirty="0">
                <a:solidFill>
                  <a:srgbClr val="C00000"/>
                </a:solidFill>
              </a:rPr>
              <a:t/>
            </a:r>
            <a:br>
              <a:rPr lang="en-US" dirty="0">
                <a:solidFill>
                  <a:srgbClr val="C00000"/>
                </a:solidFill>
              </a:rPr>
            </a:br>
            <a:r>
              <a:rPr lang="en-US" b="1" dirty="0">
                <a:solidFill>
                  <a:srgbClr val="C00000"/>
                </a:solidFill>
              </a:rPr>
              <a:t>p</a:t>
            </a:r>
            <a:r>
              <a:rPr lang="en-US" b="1" u="sng" dirty="0">
                <a:solidFill>
                  <a:srgbClr val="C00000"/>
                </a:solidFill>
              </a:rPr>
              <a:t>rogress on the selection of ten team members who will be travelling:</a:t>
            </a:r>
            <a:r>
              <a:rPr lang="en-US" dirty="0">
                <a:solidFill>
                  <a:srgbClr val="C00000"/>
                </a:solidFill>
              </a:rPr>
              <a:t/>
            </a:r>
            <a:br>
              <a:rPr lang="en-US" dirty="0">
                <a:solidFill>
                  <a:srgbClr val="C00000"/>
                </a:solidFill>
              </a:rPr>
            </a:br>
            <a:r>
              <a:rPr lang="en-US" dirty="0">
                <a:solidFill>
                  <a:srgbClr val="C00000"/>
                </a:solidFill>
              </a:rPr>
              <a:t/>
            </a:r>
            <a:br>
              <a:rPr lang="en-US" dirty="0">
                <a:solidFill>
                  <a:srgbClr val="C00000"/>
                </a:solidFill>
              </a:rPr>
            </a:br>
            <a:endParaRPr lang="ar-EG" b="1" dirty="0">
              <a:solidFill>
                <a:srgbClr val="C00000"/>
              </a:solidFill>
            </a:endParaRPr>
          </a:p>
        </p:txBody>
      </p:sp>
      <p:sp>
        <p:nvSpPr>
          <p:cNvPr id="3" name="Content Placeholder 2"/>
          <p:cNvSpPr>
            <a:spLocks noGrp="1"/>
          </p:cNvSpPr>
          <p:nvPr>
            <p:ph idx="1"/>
          </p:nvPr>
        </p:nvSpPr>
        <p:spPr>
          <a:xfrm>
            <a:off x="261456" y="2852936"/>
            <a:ext cx="8559015" cy="4525963"/>
          </a:xfrm>
        </p:spPr>
        <p:txBody>
          <a:bodyPr>
            <a:normAutofit/>
          </a:bodyPr>
          <a:lstStyle/>
          <a:p>
            <a:pPr algn="l" rtl="0">
              <a:buFontTx/>
              <a:buChar char="-"/>
            </a:pPr>
            <a:endParaRPr lang="en-US" b="1" dirty="0"/>
          </a:p>
          <a:p>
            <a:pPr algn="l" rtl="0">
              <a:buNone/>
            </a:pPr>
            <a:r>
              <a:rPr lang="en-US" b="1" dirty="0"/>
              <a:t>Now, HU has a new learning community </a:t>
            </a:r>
            <a:r>
              <a:rPr lang="en-US" b="1" dirty="0" smtClean="0"/>
              <a:t>(27 members of 30 +) for </a:t>
            </a:r>
            <a:r>
              <a:rPr lang="en-US" b="1" dirty="0"/>
              <a:t>sharing the experiences and procedures to be able to complete the visa procedures, we have groups on email, </a:t>
            </a:r>
            <a:r>
              <a:rPr lang="en-US" b="1" dirty="0" err="1"/>
              <a:t>whats</a:t>
            </a:r>
            <a:r>
              <a:rPr lang="en-US" b="1" dirty="0"/>
              <a:t> app, in addition to different meetings to provide them with the needed information and answer their queries.</a:t>
            </a:r>
          </a:p>
          <a:p>
            <a:pPr algn="l" rtl="0">
              <a:buFontTx/>
              <a:buChar char="-"/>
            </a:pPr>
            <a:endParaRPr lang="ar-EG" b="1"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val="20026641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EDA008-7DEB-40A9-8219-E7005BA7CCA0}"/>
              </a:ext>
            </a:extLst>
          </p:cNvPr>
          <p:cNvSpPr>
            <a:spLocks noGrp="1"/>
          </p:cNvSpPr>
          <p:nvPr>
            <p:ph type="title"/>
          </p:nvPr>
        </p:nvSpPr>
        <p:spPr>
          <a:xfrm>
            <a:off x="539552" y="1340768"/>
            <a:ext cx="8229600" cy="1143000"/>
          </a:xfrm>
        </p:spPr>
        <p:txBody>
          <a:bodyPr>
            <a:normAutofit/>
          </a:bodyPr>
          <a:lstStyle/>
          <a:p>
            <a:r>
              <a:rPr lang="en-US" b="1" dirty="0" smtClean="0">
                <a:solidFill>
                  <a:srgbClr val="C00000"/>
                </a:solidFill>
              </a:rPr>
              <a:t>Leicester Management meeting</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pic>
        <p:nvPicPr>
          <p:cNvPr id="11" name="Picture 10"/>
          <p:cNvPicPr>
            <a:picLocks noChangeAspect="1"/>
          </p:cNvPicPr>
          <p:nvPr/>
        </p:nvPicPr>
        <p:blipFill>
          <a:blip r:embed="rId4"/>
          <a:stretch>
            <a:fillRect/>
          </a:stretch>
        </p:blipFill>
        <p:spPr>
          <a:xfrm flipH="1">
            <a:off x="1403648" y="2636912"/>
            <a:ext cx="5904656" cy="33213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Box 11"/>
          <p:cNvSpPr txBox="1"/>
          <p:nvPr/>
        </p:nvSpPr>
        <p:spPr>
          <a:xfrm>
            <a:off x="3059832" y="6165304"/>
            <a:ext cx="2448272" cy="400110"/>
          </a:xfrm>
          <a:prstGeom prst="rect">
            <a:avLst/>
          </a:prstGeom>
          <a:noFill/>
        </p:spPr>
        <p:txBody>
          <a:bodyPr wrap="square" rtlCol="1">
            <a:spAutoFit/>
          </a:bodyPr>
          <a:lstStyle/>
          <a:p>
            <a:pPr algn="ctr"/>
            <a:r>
              <a:rPr lang="en-US" sz="2000" b="1" dirty="0" smtClean="0"/>
              <a:t>7</a:t>
            </a:r>
            <a:r>
              <a:rPr lang="en-US" sz="2000" b="1" baseline="30000" dirty="0" smtClean="0"/>
              <a:t>th</a:t>
            </a:r>
            <a:r>
              <a:rPr lang="en-US" sz="2000" b="1" dirty="0" smtClean="0"/>
              <a:t> June 2017</a:t>
            </a:r>
            <a:endParaRPr lang="ar-EG" sz="2000" b="1" dirty="0"/>
          </a:p>
        </p:txBody>
      </p:sp>
    </p:spTree>
    <p:extLst>
      <p:ext uri="{BB962C8B-B14F-4D97-AF65-F5344CB8AC3E}">
        <p14:creationId xmlns:p14="http://schemas.microsoft.com/office/powerpoint/2010/main" val="27177951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140" y="1403718"/>
            <a:ext cx="8229600" cy="1143000"/>
          </a:xfrm>
        </p:spPr>
        <p:txBody>
          <a:bodyPr/>
          <a:lstStyle/>
          <a:p>
            <a:r>
              <a:rPr lang="en-US" b="1" dirty="0">
                <a:solidFill>
                  <a:srgbClr val="C00000"/>
                </a:solidFill>
              </a:rPr>
              <a:t>Update of Visa Procedures</a:t>
            </a:r>
            <a:endParaRPr lang="ar-EG" b="1" dirty="0">
              <a:solidFill>
                <a:srgbClr val="C00000"/>
              </a:solidFill>
            </a:endParaRPr>
          </a:p>
        </p:txBody>
      </p:sp>
      <p:sp>
        <p:nvSpPr>
          <p:cNvPr id="3" name="Content Placeholder 2"/>
          <p:cNvSpPr>
            <a:spLocks noGrp="1"/>
          </p:cNvSpPr>
          <p:nvPr>
            <p:ph idx="1"/>
          </p:nvPr>
        </p:nvSpPr>
        <p:spPr>
          <a:xfrm>
            <a:off x="293370" y="2528915"/>
            <a:ext cx="8229600" cy="3436781"/>
          </a:xfrm>
        </p:spPr>
        <p:txBody>
          <a:bodyPr>
            <a:normAutofit/>
          </a:bodyPr>
          <a:lstStyle/>
          <a:p>
            <a:pPr algn="l" rtl="0"/>
            <a:r>
              <a:rPr lang="en-US" b="1" dirty="0"/>
              <a:t>6</a:t>
            </a:r>
            <a:r>
              <a:rPr lang="en-US" b="1" dirty="0" smtClean="0"/>
              <a:t> </a:t>
            </a:r>
            <a:r>
              <a:rPr lang="en-US" b="1" dirty="0" smtClean="0"/>
              <a:t>out of </a:t>
            </a:r>
            <a:r>
              <a:rPr lang="en-US" b="1" dirty="0"/>
              <a:t>8</a:t>
            </a:r>
            <a:r>
              <a:rPr lang="en-US" b="1" dirty="0" smtClean="0"/>
              <a:t> </a:t>
            </a:r>
            <a:r>
              <a:rPr lang="en-US" b="1" dirty="0"/>
              <a:t>participants </a:t>
            </a:r>
            <a:r>
              <a:rPr lang="en-US" b="1" dirty="0" smtClean="0"/>
              <a:t>have the </a:t>
            </a:r>
            <a:r>
              <a:rPr lang="en-US" b="1" dirty="0">
                <a:solidFill>
                  <a:srgbClr val="C00000"/>
                </a:solidFill>
              </a:rPr>
              <a:t>UK</a:t>
            </a:r>
            <a:r>
              <a:rPr lang="en-US" b="1" dirty="0"/>
              <a:t> visa</a:t>
            </a:r>
            <a:r>
              <a:rPr lang="en-US" b="1" dirty="0" smtClean="0"/>
              <a:t>.</a:t>
            </a:r>
          </a:p>
          <a:p>
            <a:pPr algn="l" rtl="0"/>
            <a:endParaRPr lang="en-US" b="1" dirty="0"/>
          </a:p>
          <a:p>
            <a:pPr algn="l" rtl="0"/>
            <a:endParaRPr lang="en-US" b="1" dirty="0" smtClean="0"/>
          </a:p>
          <a:p>
            <a:pPr algn="l" rtl="0"/>
            <a:endParaRPr lang="en-US" sz="2400" b="1" dirty="0" smtClean="0"/>
          </a:p>
          <a:p>
            <a:pPr algn="l" rtl="0"/>
            <a:r>
              <a:rPr lang="en-US" b="1" dirty="0" smtClean="0"/>
              <a:t>1 participant has not been given.</a:t>
            </a:r>
          </a:p>
          <a:p>
            <a:pPr marL="0" indent="0" algn="l" rtl="0">
              <a:buNone/>
            </a:pPr>
            <a:endParaRPr lang="en-US" b="1" dirty="0"/>
          </a:p>
          <a:p>
            <a:pPr marL="0" indent="0" algn="l" rtl="0">
              <a:buNone/>
            </a:pPr>
            <a:endParaRPr lang="ar-EG"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18" y="4843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341612"/>
            <a:ext cx="1196340" cy="898417"/>
          </a:xfrm>
          <a:prstGeom prst="rect">
            <a:avLst/>
          </a:prstGeom>
          <a:noFill/>
          <a:ln>
            <a:noFill/>
          </a:ln>
        </p:spPr>
      </p:pic>
      <p:pic>
        <p:nvPicPr>
          <p:cNvPr id="9" name="Picture 8"/>
          <p:cNvPicPr>
            <a:picLocks noChangeAspect="1"/>
          </p:cNvPicPr>
          <p:nvPr/>
        </p:nvPicPr>
        <p:blipFill>
          <a:blip r:embed="rId4"/>
          <a:stretch>
            <a:fillRect/>
          </a:stretch>
        </p:blipFill>
        <p:spPr>
          <a:xfrm>
            <a:off x="3114192" y="5329804"/>
            <a:ext cx="2587956" cy="1359425"/>
          </a:xfrm>
          <a:prstGeom prst="rect">
            <a:avLst/>
          </a:prstGeom>
        </p:spPr>
      </p:pic>
      <p:pic>
        <p:nvPicPr>
          <p:cNvPr id="10" name="Picture 9"/>
          <p:cNvPicPr>
            <a:picLocks noChangeAspect="1"/>
          </p:cNvPicPr>
          <p:nvPr/>
        </p:nvPicPr>
        <p:blipFill>
          <a:blip r:embed="rId5"/>
          <a:stretch>
            <a:fillRect/>
          </a:stretch>
        </p:blipFill>
        <p:spPr>
          <a:xfrm>
            <a:off x="3162199" y="3263238"/>
            <a:ext cx="2539949" cy="1299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628800"/>
            <a:ext cx="8229600" cy="1143000"/>
          </a:xfrm>
        </p:spPr>
        <p:txBody>
          <a:bodyPr/>
          <a:lstStyle/>
          <a:p>
            <a:r>
              <a:rPr lang="en-US" b="1" dirty="0">
                <a:solidFill>
                  <a:srgbClr val="C00000"/>
                </a:solidFill>
              </a:rPr>
              <a:t>Update of Visa Procedures</a:t>
            </a:r>
            <a:endParaRPr lang="ar-EG" b="1" dirty="0">
              <a:solidFill>
                <a:srgbClr val="C00000"/>
              </a:solidFill>
            </a:endParaRPr>
          </a:p>
        </p:txBody>
      </p:sp>
      <p:sp>
        <p:nvSpPr>
          <p:cNvPr id="3" name="Content Placeholder 2"/>
          <p:cNvSpPr>
            <a:spLocks noGrp="1"/>
          </p:cNvSpPr>
          <p:nvPr>
            <p:ph idx="1"/>
          </p:nvPr>
        </p:nvSpPr>
        <p:spPr>
          <a:xfrm>
            <a:off x="712373" y="2636912"/>
            <a:ext cx="8229600" cy="4697427"/>
          </a:xfrm>
        </p:spPr>
        <p:txBody>
          <a:bodyPr/>
          <a:lstStyle/>
          <a:p>
            <a:pPr marL="0" indent="0" algn="l" rtl="0">
              <a:buNone/>
            </a:pPr>
            <a:endParaRPr lang="en-US" b="1" dirty="0"/>
          </a:p>
          <a:p>
            <a:pPr algn="l" rtl="0"/>
            <a:r>
              <a:rPr lang="en-US" b="1" dirty="0"/>
              <a:t>4</a:t>
            </a:r>
            <a:r>
              <a:rPr lang="en-US" b="1" smtClean="0"/>
              <a:t> </a:t>
            </a:r>
            <a:r>
              <a:rPr lang="en-US" b="1" dirty="0"/>
              <a:t>of 9 participants have the </a:t>
            </a:r>
            <a:r>
              <a:rPr lang="en-US" b="1" dirty="0" smtClean="0">
                <a:solidFill>
                  <a:srgbClr val="C00000"/>
                </a:solidFill>
              </a:rPr>
              <a:t>Schengen </a:t>
            </a:r>
            <a:r>
              <a:rPr lang="en-US" b="1" dirty="0"/>
              <a:t>visa.</a:t>
            </a:r>
            <a:endParaRPr lang="ar-EG"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18" y="4843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341612"/>
            <a:ext cx="1196340" cy="898417"/>
          </a:xfrm>
          <a:prstGeom prst="rect">
            <a:avLst/>
          </a:prstGeom>
          <a:noFill/>
          <a:ln>
            <a:noFill/>
          </a:ln>
        </p:spPr>
      </p:pic>
      <p:pic>
        <p:nvPicPr>
          <p:cNvPr id="9" name="Picture 8"/>
          <p:cNvPicPr>
            <a:picLocks noChangeAspect="1"/>
          </p:cNvPicPr>
          <p:nvPr/>
        </p:nvPicPr>
        <p:blipFill>
          <a:blip r:embed="rId4"/>
          <a:stretch>
            <a:fillRect/>
          </a:stretch>
        </p:blipFill>
        <p:spPr>
          <a:xfrm>
            <a:off x="2843808" y="4168683"/>
            <a:ext cx="3221142" cy="2158165"/>
          </a:xfrm>
          <a:prstGeom prst="rect">
            <a:avLst/>
          </a:prstGeom>
        </p:spPr>
      </p:pic>
    </p:spTree>
    <p:extLst>
      <p:ext uri="{BB962C8B-B14F-4D97-AF65-F5344CB8AC3E}">
        <p14:creationId xmlns:p14="http://schemas.microsoft.com/office/powerpoint/2010/main" val="354181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628800"/>
            <a:ext cx="8229600" cy="1143000"/>
          </a:xfrm>
        </p:spPr>
        <p:txBody>
          <a:bodyPr/>
          <a:lstStyle/>
          <a:p>
            <a:r>
              <a:rPr lang="en-US" b="1" dirty="0">
                <a:solidFill>
                  <a:srgbClr val="C00000"/>
                </a:solidFill>
              </a:rPr>
              <a:t>Update of Visa Procedures</a:t>
            </a:r>
            <a:endParaRPr lang="ar-EG" b="1" dirty="0">
              <a:solidFill>
                <a:srgbClr val="C00000"/>
              </a:solidFill>
            </a:endParaRPr>
          </a:p>
        </p:txBody>
      </p:sp>
      <p:sp>
        <p:nvSpPr>
          <p:cNvPr id="3" name="Content Placeholder 2"/>
          <p:cNvSpPr>
            <a:spLocks noGrp="1"/>
          </p:cNvSpPr>
          <p:nvPr>
            <p:ph idx="1"/>
          </p:nvPr>
        </p:nvSpPr>
        <p:spPr>
          <a:xfrm>
            <a:off x="712373" y="2636912"/>
            <a:ext cx="8229600" cy="4697427"/>
          </a:xfrm>
        </p:spPr>
        <p:txBody>
          <a:bodyPr/>
          <a:lstStyle/>
          <a:p>
            <a:pPr marL="0" indent="0" algn="l" rtl="0">
              <a:buNone/>
            </a:pPr>
            <a:endParaRPr lang="en-US" b="1" dirty="0"/>
          </a:p>
          <a:p>
            <a:pPr algn="l" rtl="0"/>
            <a:r>
              <a:rPr lang="en-US" b="1" dirty="0"/>
              <a:t>1</a:t>
            </a:r>
            <a:r>
              <a:rPr lang="en-US" b="1" dirty="0" smtClean="0"/>
              <a:t> </a:t>
            </a:r>
            <a:r>
              <a:rPr lang="en-US" b="1" dirty="0"/>
              <a:t>of </a:t>
            </a:r>
            <a:r>
              <a:rPr lang="en-US" b="1" dirty="0" smtClean="0"/>
              <a:t>10 </a:t>
            </a:r>
            <a:r>
              <a:rPr lang="en-US" b="1" dirty="0"/>
              <a:t>participants have the </a:t>
            </a:r>
            <a:r>
              <a:rPr lang="en-US" b="1" dirty="0" smtClean="0">
                <a:solidFill>
                  <a:srgbClr val="C00000"/>
                </a:solidFill>
              </a:rPr>
              <a:t>Ireland </a:t>
            </a:r>
            <a:r>
              <a:rPr lang="en-US" b="1" dirty="0" smtClean="0"/>
              <a:t>visa</a:t>
            </a:r>
            <a:r>
              <a:rPr lang="en-US" b="1" dirty="0"/>
              <a:t>.</a:t>
            </a:r>
            <a:endParaRPr lang="ar-EG"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18" y="4843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341612"/>
            <a:ext cx="1196340" cy="898417"/>
          </a:xfrm>
          <a:prstGeom prst="rect">
            <a:avLst/>
          </a:prstGeom>
          <a:noFill/>
          <a:ln>
            <a:noFill/>
          </a:ln>
        </p:spPr>
      </p:pic>
      <p:pic>
        <p:nvPicPr>
          <p:cNvPr id="8" name="Picture 7"/>
          <p:cNvPicPr>
            <a:picLocks noChangeAspect="1"/>
          </p:cNvPicPr>
          <p:nvPr/>
        </p:nvPicPr>
        <p:blipFill>
          <a:blip r:embed="rId4"/>
          <a:stretch>
            <a:fillRect/>
          </a:stretch>
        </p:blipFill>
        <p:spPr>
          <a:xfrm>
            <a:off x="2854152" y="4168683"/>
            <a:ext cx="3600400" cy="2179948"/>
          </a:xfrm>
          <a:prstGeom prst="rect">
            <a:avLst/>
          </a:prstGeom>
        </p:spPr>
      </p:pic>
    </p:spTree>
    <p:extLst>
      <p:ext uri="{BB962C8B-B14F-4D97-AF65-F5344CB8AC3E}">
        <p14:creationId xmlns:p14="http://schemas.microsoft.com/office/powerpoint/2010/main" val="286543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628800"/>
            <a:ext cx="8229600" cy="1143000"/>
          </a:xfrm>
        </p:spPr>
        <p:txBody>
          <a:bodyPr>
            <a:normAutofit/>
          </a:bodyPr>
          <a:lstStyle/>
          <a:p>
            <a:r>
              <a:rPr lang="en-US" b="1" dirty="0" smtClean="0">
                <a:solidFill>
                  <a:srgbClr val="C00000"/>
                </a:solidFill>
              </a:rPr>
              <a:t>All tickets have been booked</a:t>
            </a:r>
            <a:endParaRPr lang="ar-EG" b="1" dirty="0">
              <a:solidFill>
                <a:srgbClr val="C00000"/>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18" y="4843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341612"/>
            <a:ext cx="1196340" cy="898417"/>
          </a:xfrm>
          <a:prstGeom prst="rect">
            <a:avLst/>
          </a:prstGeom>
          <a:noFill/>
          <a:ln>
            <a:noFill/>
          </a:ln>
        </p:spPr>
      </p:pic>
      <p:pic>
        <p:nvPicPr>
          <p:cNvPr id="10" name="Picture 9"/>
          <p:cNvPicPr>
            <a:picLocks noChangeAspect="1"/>
          </p:cNvPicPr>
          <p:nvPr/>
        </p:nvPicPr>
        <p:blipFill>
          <a:blip r:embed="rId4"/>
          <a:stretch>
            <a:fillRect/>
          </a:stretch>
        </p:blipFill>
        <p:spPr>
          <a:xfrm>
            <a:off x="2339752" y="2924944"/>
            <a:ext cx="4506533" cy="33833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139768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a:spcBef>
                <a:spcPct val="0"/>
              </a:spcBef>
              <a:buFontTx/>
              <a:buNone/>
            </a:pPr>
            <a:fld id="{970A8412-78DF-446A-97A5-458879671DE7}" type="slidenum">
              <a:rPr lang="ar-EG" altLang="ar-EG" sz="1200" smtClean="0">
                <a:solidFill>
                  <a:srgbClr val="898989"/>
                </a:solidFill>
              </a:rPr>
              <a:pPr algn="l">
                <a:spcBef>
                  <a:spcPct val="0"/>
                </a:spcBef>
                <a:buFontTx/>
                <a:buNone/>
              </a:pPr>
              <a:t>64</a:t>
            </a:fld>
            <a:endParaRPr lang="ar-EG" altLang="ar-EG" sz="1200" smtClean="0">
              <a:solidFill>
                <a:srgbClr val="898989"/>
              </a:solidFill>
            </a:endParaRPr>
          </a:p>
        </p:txBody>
      </p:sp>
      <p:pic>
        <p:nvPicPr>
          <p:cNvPr id="76803" name="Picture 2" descr="Image result for thanks for listening anim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512175"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9733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35220" y="1052736"/>
            <a:ext cx="8229600" cy="1143000"/>
          </a:xfrm>
        </p:spPr>
        <p:txBody>
          <a:bodyPr>
            <a:normAutofit fontScale="90000"/>
          </a:bodyPr>
          <a:lstStyle/>
          <a:p>
            <a:pPr lvl="0"/>
            <a:r>
              <a:rPr lang="en-US" b="1" dirty="0">
                <a:solidFill>
                  <a:srgbClr val="C00000"/>
                </a:solidFill>
              </a:rPr>
              <a:t>Meetings with HU Team</a:t>
            </a:r>
            <a:r>
              <a:rPr lang="en-US" dirty="0">
                <a:solidFill>
                  <a:srgbClr val="C00000"/>
                </a:solidFill>
              </a:rPr>
              <a:t/>
            </a:r>
            <a:br>
              <a:rPr lang="en-US" dirty="0">
                <a:solidFill>
                  <a:srgbClr val="C00000"/>
                </a:solidFill>
              </a:rPr>
            </a:br>
            <a:r>
              <a:rPr lang="en-US" dirty="0">
                <a:solidFill>
                  <a:srgbClr val="C00000"/>
                </a:solidFill>
                <a:cs typeface="Times New Roman" pitchFamily="18" charset="0"/>
              </a:rPr>
              <a:t> </a:t>
            </a:r>
            <a:endParaRPr lang="ar-EG" dirty="0">
              <a:solidFill>
                <a:srgbClr val="C00000"/>
              </a:solidFill>
            </a:endParaRPr>
          </a:p>
        </p:txBody>
      </p:sp>
      <p:sp>
        <p:nvSpPr>
          <p:cNvPr id="3" name="Content Placeholder 2"/>
          <p:cNvSpPr>
            <a:spLocks noGrp="1"/>
          </p:cNvSpPr>
          <p:nvPr>
            <p:ph idx="1"/>
          </p:nvPr>
        </p:nvSpPr>
        <p:spPr>
          <a:xfrm>
            <a:off x="435220" y="2160904"/>
            <a:ext cx="8229600" cy="4525963"/>
          </a:xfrm>
        </p:spPr>
        <p:txBody>
          <a:bodyPr>
            <a:normAutofit fontScale="77500" lnSpcReduction="20000"/>
          </a:bodyPr>
          <a:lstStyle/>
          <a:p>
            <a:pPr lvl="0" algn="l">
              <a:buNone/>
            </a:pPr>
            <a:r>
              <a:rPr lang="en-US" b="1" dirty="0"/>
              <a:t>HU team has different meetings to achieve the following goals:</a:t>
            </a:r>
          </a:p>
          <a:p>
            <a:pPr lvl="0">
              <a:buNone/>
            </a:pPr>
            <a:endParaRPr lang="en-US" b="1" dirty="0"/>
          </a:p>
          <a:p>
            <a:pPr lvl="0" algn="l">
              <a:buNone/>
            </a:pPr>
            <a:r>
              <a:rPr lang="en-US" b="1" dirty="0"/>
              <a:t>- To get feedback concerning the selection of the team and         division of responsibilities.</a:t>
            </a:r>
          </a:p>
          <a:p>
            <a:pPr lvl="0" algn="l">
              <a:buNone/>
            </a:pPr>
            <a:r>
              <a:rPr lang="en-US" b="1" dirty="0"/>
              <a:t>- Preparation and designing of needs assessment tools.</a:t>
            </a:r>
          </a:p>
          <a:p>
            <a:pPr algn="l">
              <a:buNone/>
            </a:pPr>
            <a:r>
              <a:rPr lang="en-US" b="1" dirty="0"/>
              <a:t>- Reviewing the tools and getting feedback.</a:t>
            </a:r>
          </a:p>
          <a:p>
            <a:pPr lvl="0" algn="l">
              <a:buNone/>
            </a:pPr>
            <a:r>
              <a:rPr lang="en-US" b="1" dirty="0"/>
              <a:t>- Communicating with schools to apply needs assessment.</a:t>
            </a:r>
          </a:p>
          <a:p>
            <a:pPr lvl="0" algn="l">
              <a:buNone/>
            </a:pPr>
            <a:r>
              <a:rPr lang="en-US" b="1" dirty="0"/>
              <a:t>- To provide the whole team with more details concerning the    main goal of the project through comprehensive                    presentation and to divide the tasks for the needs                  assessment stage.</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9194"/>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7660" y="16427"/>
            <a:ext cx="1196340" cy="8984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7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75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75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75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7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EDA008-7DEB-40A9-8219-E7005BA7CCA0}"/>
              </a:ext>
            </a:extLst>
          </p:cNvPr>
          <p:cNvSpPr>
            <a:spLocks noGrp="1"/>
          </p:cNvSpPr>
          <p:nvPr>
            <p:ph type="title"/>
          </p:nvPr>
        </p:nvSpPr>
        <p:spPr>
          <a:xfrm>
            <a:off x="423725" y="791106"/>
            <a:ext cx="8229600" cy="1143000"/>
          </a:xfrm>
        </p:spPr>
        <p:txBody>
          <a:bodyPr>
            <a:normAutofit fontScale="90000"/>
          </a:bodyPr>
          <a:lstStyle/>
          <a:p>
            <a:r>
              <a:rPr lang="en-US" altLang="ar-EG" b="1" dirty="0">
                <a:solidFill>
                  <a:srgbClr val="C00000"/>
                </a:solidFill>
              </a:rPr>
              <a:t>Outcomes</a:t>
            </a:r>
            <a:r>
              <a:rPr lang="en-US" altLang="ar-EG" b="1" dirty="0">
                <a:solidFill>
                  <a:srgbClr val="FF0000"/>
                </a:solidFill>
              </a:rPr>
              <a:t/>
            </a:r>
            <a:br>
              <a:rPr lang="en-US" altLang="ar-EG" b="1" dirty="0">
                <a:solidFill>
                  <a:srgbClr val="FF0000"/>
                </a:solidFill>
              </a:rPr>
            </a:br>
            <a:endParaRPr lang="en-US" dirty="0"/>
          </a:p>
        </p:txBody>
      </p:sp>
      <p:sp>
        <p:nvSpPr>
          <p:cNvPr id="3" name="Content Placeholder 2">
            <a:extLst>
              <a:ext uri="{FF2B5EF4-FFF2-40B4-BE49-F238E27FC236}">
                <a16:creationId xmlns:a16="http://schemas.microsoft.com/office/drawing/2014/main" xmlns="" id="{D3AE946C-6994-4B84-AEB5-7EE7AF783ABA}"/>
              </a:ext>
            </a:extLst>
          </p:cNvPr>
          <p:cNvSpPr>
            <a:spLocks noGrp="1"/>
          </p:cNvSpPr>
          <p:nvPr>
            <p:ph idx="1"/>
          </p:nvPr>
        </p:nvSpPr>
        <p:spPr>
          <a:xfrm>
            <a:off x="179964" y="1720631"/>
            <a:ext cx="8717122" cy="4525963"/>
          </a:xfrm>
        </p:spPr>
        <p:txBody>
          <a:bodyPr>
            <a:noAutofit/>
          </a:bodyPr>
          <a:lstStyle/>
          <a:p>
            <a:pPr algn="l" rtl="0">
              <a:buFontTx/>
              <a:buChar char="-"/>
            </a:pPr>
            <a:r>
              <a:rPr lang="en-US" sz="2600" b="1" dirty="0"/>
              <a:t>Designing of tools necessary for the needs assessment.</a:t>
            </a:r>
          </a:p>
          <a:p>
            <a:pPr algn="l" rtl="0">
              <a:buFontTx/>
              <a:buChar char="-"/>
            </a:pPr>
            <a:r>
              <a:rPr lang="en-US" sz="2600" b="1" dirty="0"/>
              <a:t>Setting a committee responsible for statistical analysis of results.</a:t>
            </a:r>
          </a:p>
          <a:p>
            <a:pPr algn="l" rtl="0">
              <a:buFontTx/>
              <a:buChar char="-"/>
            </a:pPr>
            <a:r>
              <a:rPr lang="en-US" sz="2600" b="1" dirty="0"/>
              <a:t> Developing the draft of the tools to be tested by experts.</a:t>
            </a:r>
          </a:p>
          <a:p>
            <a:pPr algn="l" rtl="0">
              <a:buFontTx/>
              <a:buChar char="-"/>
            </a:pPr>
            <a:r>
              <a:rPr lang="en-US" sz="2600" b="1" dirty="0"/>
              <a:t>Reviewing the needs assessment tools and providing feedback.</a:t>
            </a:r>
          </a:p>
          <a:p>
            <a:pPr algn="l" rtl="0">
              <a:buFontTx/>
              <a:buChar char="-"/>
            </a:pPr>
            <a:r>
              <a:rPr lang="en-US" sz="2600" b="1" dirty="0"/>
              <a:t>Update the protocol between HU and Cairo educational directorate</a:t>
            </a:r>
          </a:p>
          <a:p>
            <a:pPr algn="l" rtl="0">
              <a:buFontTx/>
              <a:buChar char="-"/>
            </a:pPr>
            <a:r>
              <a:rPr lang="en-US" sz="2600" b="1" dirty="0"/>
              <a:t>Beginning the procedures of communicating with Cairo educational directorate to take the security approval for applying research tools</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كلية التربية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val="62844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618433"/>
            <a:ext cx="8229600" cy="1939916"/>
          </a:xfrm>
        </p:spPr>
        <p:txBody>
          <a:bodyPr>
            <a:normAutofit/>
          </a:bodyPr>
          <a:lstStyle/>
          <a:p>
            <a:r>
              <a:rPr lang="en-US" sz="4800" b="1" dirty="0">
                <a:solidFill>
                  <a:srgbClr val="C00000"/>
                </a:solidFill>
              </a:rPr>
              <a:t>Progress on Needs Assessment</a:t>
            </a:r>
            <a:r>
              <a:rPr lang="ar-EG" sz="4800" b="1" dirty="0">
                <a:solidFill>
                  <a:srgbClr val="C00000"/>
                </a:solidFill>
              </a:rPr>
              <a:t/>
            </a:r>
            <a:br>
              <a:rPr lang="ar-EG" sz="4800" b="1" dirty="0">
                <a:solidFill>
                  <a:srgbClr val="C00000"/>
                </a:solidFill>
              </a:rPr>
            </a:br>
            <a:endParaRPr lang="ar-EG" sz="4800" dirty="0">
              <a:solidFill>
                <a:srgbClr val="C00000"/>
              </a:solidFill>
            </a:endParaRPr>
          </a:p>
        </p:txBody>
      </p:sp>
      <p:pic>
        <p:nvPicPr>
          <p:cNvPr id="4" name="Picture 3" descr="slider_img_05.jpg"/>
          <p:cNvPicPr>
            <a:picLocks noChangeAspect="1"/>
          </p:cNvPicPr>
          <p:nvPr/>
        </p:nvPicPr>
        <p:blipFill>
          <a:blip r:embed="rId2"/>
          <a:stretch>
            <a:fillRect/>
          </a:stretch>
        </p:blipFill>
        <p:spPr>
          <a:xfrm>
            <a:off x="1619672" y="3068960"/>
            <a:ext cx="5652120" cy="2658263"/>
          </a:xfrm>
          <a:prstGeom prst="rect">
            <a:avLst/>
          </a:prstGeom>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كلية التربية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2472</TotalTime>
  <Words>1732</Words>
  <Application>Microsoft Office PowerPoint</Application>
  <PresentationFormat>On-screen Show (4:3)</PresentationFormat>
  <Paragraphs>298</Paragraphs>
  <Slides>64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Book Antiqua</vt:lpstr>
      <vt:lpstr>Calibri</vt:lpstr>
      <vt:lpstr>Times New Roman</vt:lpstr>
      <vt:lpstr>Office Theme</vt:lpstr>
      <vt:lpstr>PowerPoint Presentation</vt:lpstr>
      <vt:lpstr> School and University Partnership for Peer Communities of learners </vt:lpstr>
      <vt:lpstr>PowerPoint Presentation</vt:lpstr>
      <vt:lpstr>Signing A Protocol</vt:lpstr>
      <vt:lpstr>Signing A Protocol</vt:lpstr>
      <vt:lpstr>Leicester Management meeting</vt:lpstr>
      <vt:lpstr>Meetings with HU Team  </vt:lpstr>
      <vt:lpstr>Outcomes </vt:lpstr>
      <vt:lpstr>Progress on Needs Assessment </vt:lpstr>
      <vt:lpstr>Needs Assessment Stags:</vt:lpstr>
      <vt:lpstr>Statistical Analysis</vt:lpstr>
      <vt:lpstr>The main topics of the tools: </vt:lpstr>
      <vt:lpstr>Design Electronic Tool for Data Entry</vt:lpstr>
      <vt:lpstr>PowerPoint Presentation</vt:lpstr>
      <vt:lpstr>First School Zamalek Girls’ School (primary, preparatory and secondary levels)  West Cairo E.A. </vt:lpstr>
      <vt:lpstr>First School Zamalek Girls’ School (primary, preparatory and secondary levels) </vt:lpstr>
      <vt:lpstr>First School Zamalek Girls’ School (primary, preparatory and secondary levels) </vt:lpstr>
      <vt:lpstr>First School Zamalek Girls’ School (primary, preparatory and secondary levels) </vt:lpstr>
      <vt:lpstr>First School Zamalek Girls’ School (primary, preparatory and secondary levels) </vt:lpstr>
      <vt:lpstr>First School Zamalek Girls’ School (primary, preparatory and secondary levels)  </vt:lpstr>
      <vt:lpstr>PowerPoint Presentation</vt:lpstr>
      <vt:lpstr>PowerPoint Presentation</vt:lpstr>
      <vt:lpstr>PowerPoint Presentation</vt:lpstr>
      <vt:lpstr>Second School Om Elabtal Girls’ preparatory  School Helwan E.A. </vt:lpstr>
      <vt:lpstr>Second School Om Elabtal Girls’ preparatory  School Helwan E.A. </vt:lpstr>
      <vt:lpstr>Second School Om Elabtal Girls’ preparatory  School Helwan E.A. </vt:lpstr>
      <vt:lpstr>Third School Helwan Preparatory School for Boys  Helwan E.A. </vt:lpstr>
      <vt:lpstr>Third School Helwan Preparatory School for Boys  Helwan E.A. </vt:lpstr>
      <vt:lpstr>PowerPoint Presentation</vt:lpstr>
      <vt:lpstr>PowerPoint Presentation</vt:lpstr>
      <vt:lpstr>PowerPoint Presentation</vt:lpstr>
      <vt:lpstr>PowerPoint Presentation</vt:lpstr>
      <vt:lpstr>PowerPoint Presentation</vt:lpstr>
      <vt:lpstr>PowerPoint Presentation</vt:lpstr>
      <vt:lpstr>Fourth  School Kaser Eldobara Formal School (Kindergarten, primary, preparatory levels) West Cairo E.A. </vt:lpstr>
      <vt:lpstr>Fourth  School Kaser Eldobara Formal School (Kindergarten, primary, preparatory levels) West Cairo E.A. </vt:lpstr>
      <vt:lpstr>Fourth  School Kaser Eldobara Formal School  </vt:lpstr>
      <vt:lpstr>Fifth School Helwan  Primary School   Helwan E.A. </vt:lpstr>
      <vt:lpstr>Fifth School Helwan  primary  School for Boys  Helwan E.A. </vt:lpstr>
      <vt:lpstr>PowerPoint Presentation</vt:lpstr>
      <vt:lpstr>PowerPoint Presentation</vt:lpstr>
      <vt:lpstr>The Process of Data Entry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Outcomes of the needs assessment stage:</vt:lpstr>
      <vt:lpstr>Outcomes of the needs assessment stage:</vt:lpstr>
      <vt:lpstr>PowerPoint Presentation</vt:lpstr>
      <vt:lpstr>PowerPoint Presentation</vt:lpstr>
      <vt:lpstr>PowerPoint Presentation</vt:lpstr>
      <vt:lpstr>PowerPoint Presentation</vt:lpstr>
      <vt:lpstr>PowerPoint Presentation</vt:lpstr>
      <vt:lpstr>PowerPoint Presentation</vt:lpstr>
      <vt:lpstr>   progress on the selection of ten team members who will be travelling:  </vt:lpstr>
      <vt:lpstr>Update of Visa Procedures</vt:lpstr>
      <vt:lpstr>Update of Visa Procedures</vt:lpstr>
      <vt:lpstr>Update of Visa Procedures</vt:lpstr>
      <vt:lpstr>All tickets have been booked</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CDC_LEEP</dc:creator>
  <cp:lastModifiedBy>CDC_LEEP</cp:lastModifiedBy>
  <cp:revision>227</cp:revision>
  <dcterms:created xsi:type="dcterms:W3CDTF">2006-08-16T00:00:00Z</dcterms:created>
  <dcterms:modified xsi:type="dcterms:W3CDTF">2017-09-12T09:52:33Z</dcterms:modified>
</cp:coreProperties>
</file>