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1" r:id="rId2"/>
    <p:sldId id="333" r:id="rId3"/>
    <p:sldId id="403" r:id="rId4"/>
    <p:sldId id="404" r:id="rId5"/>
    <p:sldId id="405" r:id="rId6"/>
    <p:sldId id="423" r:id="rId7"/>
    <p:sldId id="402"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93" r:id="rId21"/>
    <p:sldId id="394" r:id="rId22"/>
    <p:sldId id="389" r:id="rId23"/>
    <p:sldId id="390" r:id="rId24"/>
    <p:sldId id="391" r:id="rId25"/>
    <p:sldId id="392" r:id="rId26"/>
    <p:sldId id="332" r:id="rId27"/>
    <p:sldId id="407" r:id="rId28"/>
    <p:sldId id="408" r:id="rId29"/>
    <p:sldId id="409" r:id="rId30"/>
    <p:sldId id="319"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Renner" initials="T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D03"/>
    <a:srgbClr val="0099CC"/>
    <a:srgbClr val="0F02B6"/>
    <a:srgbClr val="0033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F8CFF-36F3-46CB-8B24-3984A8D0157F}" type="datetimeFigureOut">
              <a:rPr lang="it-IT" smtClean="0"/>
              <a:pPr/>
              <a:t>15/06/2017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A830F-4F49-4115-8168-28F9FFD9E2E7}" type="slidenum">
              <a:rPr lang="it-IT" smtClean="0"/>
              <a:pPr/>
              <a:t>‹#›</a:t>
            </a:fld>
            <a:endParaRPr lang="it-IT"/>
          </a:p>
        </p:txBody>
      </p:sp>
    </p:spTree>
    <p:extLst>
      <p:ext uri="{BB962C8B-B14F-4D97-AF65-F5344CB8AC3E}">
        <p14:creationId xmlns:p14="http://schemas.microsoft.com/office/powerpoint/2010/main" val="20119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27</a:t>
            </a:fld>
            <a:endParaRPr lang="it-IT"/>
          </a:p>
        </p:txBody>
      </p:sp>
    </p:spTree>
    <p:extLst>
      <p:ext uri="{BB962C8B-B14F-4D97-AF65-F5344CB8AC3E}">
        <p14:creationId xmlns:p14="http://schemas.microsoft.com/office/powerpoint/2010/main" val="3385562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28</a:t>
            </a:fld>
            <a:endParaRPr lang="it-IT"/>
          </a:p>
        </p:txBody>
      </p:sp>
    </p:spTree>
    <p:extLst>
      <p:ext uri="{BB962C8B-B14F-4D97-AF65-F5344CB8AC3E}">
        <p14:creationId xmlns:p14="http://schemas.microsoft.com/office/powerpoint/2010/main" val="4174452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29</a:t>
            </a:fld>
            <a:endParaRPr lang="it-IT"/>
          </a:p>
        </p:txBody>
      </p:sp>
    </p:spTree>
    <p:extLst>
      <p:ext uri="{BB962C8B-B14F-4D97-AF65-F5344CB8AC3E}">
        <p14:creationId xmlns:p14="http://schemas.microsoft.com/office/powerpoint/2010/main" val="329010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3</a:t>
            </a:fld>
            <a:endParaRPr lang="it-IT"/>
          </a:p>
        </p:txBody>
      </p:sp>
    </p:spTree>
    <p:extLst>
      <p:ext uri="{BB962C8B-B14F-4D97-AF65-F5344CB8AC3E}">
        <p14:creationId xmlns:p14="http://schemas.microsoft.com/office/powerpoint/2010/main" val="2043515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30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4</a:t>
            </a:fld>
            <a:endParaRPr lang="it-IT"/>
          </a:p>
        </p:txBody>
      </p:sp>
    </p:spTree>
    <p:extLst>
      <p:ext uri="{BB962C8B-B14F-4D97-AF65-F5344CB8AC3E}">
        <p14:creationId xmlns:p14="http://schemas.microsoft.com/office/powerpoint/2010/main" val="239786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5</a:t>
            </a:fld>
            <a:endParaRPr lang="it-IT"/>
          </a:p>
        </p:txBody>
      </p:sp>
    </p:spTree>
    <p:extLst>
      <p:ext uri="{BB962C8B-B14F-4D97-AF65-F5344CB8AC3E}">
        <p14:creationId xmlns:p14="http://schemas.microsoft.com/office/powerpoint/2010/main" val="2235043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3584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66A382-4018-45C3-A66D-35AB71E5401C}"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242254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7</a:t>
            </a:fld>
            <a:endParaRPr lang="it-IT"/>
          </a:p>
        </p:txBody>
      </p:sp>
    </p:spTree>
    <p:extLst>
      <p:ext uri="{BB962C8B-B14F-4D97-AF65-F5344CB8AC3E}">
        <p14:creationId xmlns:p14="http://schemas.microsoft.com/office/powerpoint/2010/main" val="87121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AEA830F-4F49-4115-8168-28F9FFD9E2E7}"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655DBB-ACAC-4EB5-B4B4-70CFADCBD20F}" type="slidenum">
              <a:rPr lang="it-IT" smtClean="0"/>
              <a:pPr/>
              <a:t>‹#›</a:t>
            </a:fld>
            <a:endParaRPr lang="it-IT"/>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1BEA13D6-3028-4ECB-8128-B0C47CFAC7AF}" type="datetimeFigureOut">
              <a:rPr lang="it-IT" smtClean="0"/>
              <a:pPr/>
              <a:t>15/06/2017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4D655DBB-ACAC-4EB5-B4B4-70CFADCBD20F}" type="slidenum">
              <a:rPr lang="it-IT" smtClean="0"/>
              <a:pPr/>
              <a:t>‹#›</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EA13D6-3028-4ECB-8128-B0C47CFAC7AF}" type="datetimeFigureOut">
              <a:rPr lang="it-IT" smtClean="0"/>
              <a:pPr/>
              <a:t>15/06/2017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655DBB-ACAC-4EB5-B4B4-70CFADCBD20F}" type="slidenum">
              <a:rPr lang="it-IT" smtClean="0"/>
              <a:pPr/>
              <a:t>‹#›</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ctrTitle"/>
          </p:nvPr>
        </p:nvSpPr>
        <p:spPr>
          <a:xfrm>
            <a:off x="607191" y="2786058"/>
            <a:ext cx="7929618" cy="1500198"/>
          </a:xfrm>
        </p:spPr>
        <p:txBody>
          <a:bodyPr>
            <a:normAutofit fontScale="90000"/>
          </a:bodyPr>
          <a:lstStyle/>
          <a:p>
            <a:pPr algn="ctr"/>
            <a:r>
              <a:rPr lang="it-IT" dirty="0"/>
              <a:t/>
            </a:r>
            <a:br>
              <a:rPr lang="it-IT" dirty="0"/>
            </a:br>
            <a:r>
              <a:rPr lang="it-IT" dirty="0"/>
              <a:t/>
            </a:r>
            <a:br>
              <a:rPr lang="it-IT" dirty="0"/>
            </a:br>
            <a:r>
              <a:rPr lang="it-IT" dirty="0"/>
              <a:t/>
            </a:r>
            <a:br>
              <a:rPr lang="it-IT" dirty="0"/>
            </a:br>
            <a:r>
              <a:rPr lang="en-GB" sz="3600" dirty="0"/>
              <a:t>Teacher Professional Development and Communities of Practice. </a:t>
            </a:r>
            <a:br>
              <a:rPr lang="en-GB" sz="3600" dirty="0"/>
            </a:br>
            <a:r>
              <a:rPr lang="en-GB" sz="3600" dirty="0"/>
              <a:t>Findings from eight case studies</a:t>
            </a:r>
            <a:endParaRPr lang="it-IT" dirty="0"/>
          </a:p>
        </p:txBody>
      </p:sp>
      <p:sp>
        <p:nvSpPr>
          <p:cNvPr id="7" name="Titolo 1"/>
          <p:cNvSpPr txBox="1">
            <a:spLocks/>
          </p:cNvSpPr>
          <p:nvPr/>
        </p:nvSpPr>
        <p:spPr>
          <a:xfrm>
            <a:off x="74656" y="6429396"/>
            <a:ext cx="8994688" cy="35719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2017.04.24 - NARST </a:t>
            </a:r>
            <a:r>
              <a:rPr kumimoji="0" lang="it-IT" sz="1600" b="1" i="0" u="none" strike="noStrike" kern="1200" cap="none" spc="0" normalizeH="0" baseline="0" noProof="0" dirty="0" err="1">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Conference</a:t>
            </a:r>
            <a: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Francesco Cuomo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Zenon\Desktop\2015.07-Conference3\Presentation\pics\2011.05-bra3 054 (Medium).jpg"/>
          <p:cNvPicPr>
            <a:picLocks noChangeAspect="1" noChangeArrowheads="1"/>
          </p:cNvPicPr>
          <p:nvPr/>
        </p:nvPicPr>
        <p:blipFill>
          <a:blip r:embed="rId3" cstate="print"/>
          <a:srcRect/>
          <a:stretch>
            <a:fillRect/>
          </a:stretch>
        </p:blipFill>
        <p:spPr bwMode="auto">
          <a:xfrm>
            <a:off x="1321571" y="1196067"/>
            <a:ext cx="6500858" cy="4876139"/>
          </a:xfrm>
          <a:prstGeom prst="rect">
            <a:avLst/>
          </a:prstGeom>
          <a:noFill/>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Zenon\Desktop\2015.07-Conference3\Presentation\pics\2011.05-bra3 006 (Medium).jpg"/>
          <p:cNvPicPr>
            <a:picLocks noChangeAspect="1" noChangeArrowheads="1"/>
          </p:cNvPicPr>
          <p:nvPr/>
        </p:nvPicPr>
        <p:blipFill>
          <a:blip r:embed="rId3" cstate="print"/>
          <a:srcRect/>
          <a:stretch>
            <a:fillRect/>
          </a:stretch>
        </p:blipFill>
        <p:spPr bwMode="auto">
          <a:xfrm>
            <a:off x="1321571" y="1214422"/>
            <a:ext cx="6500858" cy="4876139"/>
          </a:xfrm>
          <a:prstGeom prst="rect">
            <a:avLst/>
          </a:prstGeom>
          <a:noFill/>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Zenon\Desktop\2015.07-Conference3\Presentation\pics\2011.05-bra3 006b.jpg"/>
          <p:cNvPicPr>
            <a:picLocks noChangeAspect="1" noChangeArrowheads="1"/>
          </p:cNvPicPr>
          <p:nvPr/>
        </p:nvPicPr>
        <p:blipFill>
          <a:blip r:embed="rId3" cstate="print"/>
          <a:srcRect/>
          <a:stretch>
            <a:fillRect/>
          </a:stretch>
        </p:blipFill>
        <p:spPr bwMode="auto">
          <a:xfrm>
            <a:off x="861219" y="1500174"/>
            <a:ext cx="7421563" cy="4211638"/>
          </a:xfrm>
          <a:prstGeom prst="rect">
            <a:avLst/>
          </a:prstGeom>
          <a:noFill/>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Zenon\Desktop\2015.07-Conference3\Presentation\pics\IMG_1862 (Medium).jpg"/>
          <p:cNvPicPr>
            <a:picLocks noChangeAspect="1" noChangeArrowheads="1"/>
          </p:cNvPicPr>
          <p:nvPr/>
        </p:nvPicPr>
        <p:blipFill>
          <a:blip r:embed="rId3" cstate="print"/>
          <a:srcRect/>
          <a:stretch>
            <a:fillRect/>
          </a:stretch>
        </p:blipFill>
        <p:spPr bwMode="auto">
          <a:xfrm>
            <a:off x="1321571" y="1214422"/>
            <a:ext cx="6500858" cy="4876139"/>
          </a:xfrm>
          <a:prstGeom prst="rect">
            <a:avLst/>
          </a:prstGeom>
          <a:noFill/>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Zenon\Desktop\2015.07-Conference3\Presentation\pics\IMG_1860 (Medium).jpg"/>
          <p:cNvPicPr>
            <a:picLocks noChangeAspect="1" noChangeArrowheads="1"/>
          </p:cNvPicPr>
          <p:nvPr/>
        </p:nvPicPr>
        <p:blipFill>
          <a:blip r:embed="rId3" cstate="print"/>
          <a:srcRect/>
          <a:stretch>
            <a:fillRect/>
          </a:stretch>
        </p:blipFill>
        <p:spPr bwMode="auto">
          <a:xfrm>
            <a:off x="1285852" y="1214422"/>
            <a:ext cx="6572296" cy="4929723"/>
          </a:xfrm>
          <a:prstGeom prst="rect">
            <a:avLst/>
          </a:prstGeom>
          <a:noFill/>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Zenon\Desktop\2015.07-Conference3\Presentation\pics\IMG_1861 (Medium).jpg"/>
          <p:cNvPicPr>
            <a:picLocks noChangeAspect="1" noChangeArrowheads="1"/>
          </p:cNvPicPr>
          <p:nvPr/>
        </p:nvPicPr>
        <p:blipFill>
          <a:blip r:embed="rId3" cstate="print"/>
          <a:srcRect/>
          <a:stretch>
            <a:fillRect/>
          </a:stretch>
        </p:blipFill>
        <p:spPr bwMode="auto">
          <a:xfrm>
            <a:off x="1393009" y="1285860"/>
            <a:ext cx="6357982" cy="4768971"/>
          </a:xfrm>
          <a:prstGeom prst="rect">
            <a:avLst/>
          </a:prstGeom>
          <a:noFill/>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Zenon\Desktop\2015.07-Conference3\Presentation\pics\IMG_1873 (Medium).jpg"/>
          <p:cNvPicPr>
            <a:picLocks noChangeAspect="1" noChangeArrowheads="1"/>
          </p:cNvPicPr>
          <p:nvPr/>
        </p:nvPicPr>
        <p:blipFill>
          <a:blip r:embed="rId3" cstate="print"/>
          <a:srcRect/>
          <a:stretch>
            <a:fillRect/>
          </a:stretch>
        </p:blipFill>
        <p:spPr bwMode="auto">
          <a:xfrm>
            <a:off x="1321571" y="1214422"/>
            <a:ext cx="6500858" cy="4876139"/>
          </a:xfrm>
          <a:prstGeom prst="rect">
            <a:avLst/>
          </a:prstGeom>
          <a:noFill/>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Zenon\Desktop\2015.07-Conference3\Presentation\pics\IMG_1881 (Medium).jpg"/>
          <p:cNvPicPr>
            <a:picLocks noChangeAspect="1" noChangeArrowheads="1"/>
          </p:cNvPicPr>
          <p:nvPr/>
        </p:nvPicPr>
        <p:blipFill>
          <a:blip r:embed="rId3" cstate="print"/>
          <a:srcRect/>
          <a:stretch>
            <a:fillRect/>
          </a:stretch>
        </p:blipFill>
        <p:spPr bwMode="auto">
          <a:xfrm>
            <a:off x="1321571" y="1214422"/>
            <a:ext cx="6500858" cy="4876139"/>
          </a:xfrm>
          <a:prstGeom prst="rect">
            <a:avLst/>
          </a:prstGeom>
          <a:noFill/>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Zenon\Desktop\2015.07-Conference3\Presentation\pics\IMG_1904 (Medium).jpg"/>
          <p:cNvPicPr>
            <a:picLocks noChangeAspect="1" noChangeArrowheads="1"/>
          </p:cNvPicPr>
          <p:nvPr/>
        </p:nvPicPr>
        <p:blipFill>
          <a:blip r:embed="rId3" cstate="print"/>
          <a:srcRect/>
          <a:stretch>
            <a:fillRect/>
          </a:stretch>
        </p:blipFill>
        <p:spPr bwMode="auto">
          <a:xfrm>
            <a:off x="1285852" y="1214422"/>
            <a:ext cx="6572296" cy="4929723"/>
          </a:xfrm>
          <a:prstGeom prst="rect">
            <a:avLst/>
          </a:prstGeom>
          <a:noFill/>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Zenon\Desktop\2015.07-Conference3\Presentation\pics\IMG_1907 (Medium).jpg"/>
          <p:cNvPicPr>
            <a:picLocks noChangeAspect="1" noChangeArrowheads="1"/>
          </p:cNvPicPr>
          <p:nvPr/>
        </p:nvPicPr>
        <p:blipFill>
          <a:blip r:embed="rId3" cstate="print"/>
          <a:srcRect/>
          <a:stretch>
            <a:fillRect/>
          </a:stretch>
        </p:blipFill>
        <p:spPr bwMode="auto">
          <a:xfrm>
            <a:off x="1250133" y="1142984"/>
            <a:ext cx="6643734" cy="4983307"/>
          </a:xfrm>
          <a:prstGeom prst="rect">
            <a:avLst/>
          </a:prstGeom>
          <a:no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07191" y="2786058"/>
            <a:ext cx="7929618" cy="1500198"/>
          </a:xfrm>
        </p:spPr>
        <p:txBody>
          <a:bodyPr>
            <a:normAutofit fontScale="90000"/>
          </a:bodyPr>
          <a:lstStyle/>
          <a:p>
            <a:pPr algn="ctr"/>
            <a:r>
              <a:rPr lang="it-IT" dirty="0"/>
              <a:t/>
            </a:r>
            <a:br>
              <a:rPr lang="it-IT" dirty="0"/>
            </a:br>
            <a:r>
              <a:rPr lang="it-IT" dirty="0"/>
              <a:t/>
            </a:r>
            <a:br>
              <a:rPr lang="it-IT" dirty="0"/>
            </a:br>
            <a:r>
              <a:rPr lang="it-IT" dirty="0"/>
              <a:t/>
            </a:r>
            <a:br>
              <a:rPr lang="it-IT" dirty="0"/>
            </a:br>
            <a:r>
              <a:rPr lang="en-GB" sz="3600" dirty="0"/>
              <a:t>Teacher Professional Development and Communities of Practice. </a:t>
            </a:r>
            <a:br>
              <a:rPr lang="en-GB" sz="3600" dirty="0"/>
            </a:br>
            <a:r>
              <a:rPr lang="en-GB" sz="3600" dirty="0"/>
              <a:t>Findings from eight case studies</a:t>
            </a:r>
            <a:endParaRPr lang="it-IT" dirty="0"/>
          </a:p>
        </p:txBody>
      </p:sp>
      <p:sp>
        <p:nvSpPr>
          <p:cNvPr id="12" name="Titolo 1"/>
          <p:cNvSpPr txBox="1">
            <a:spLocks/>
          </p:cNvSpPr>
          <p:nvPr/>
        </p:nvSpPr>
        <p:spPr>
          <a:xfrm>
            <a:off x="74656" y="6429396"/>
            <a:ext cx="8994688" cy="35719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2017.04.24 - NARST </a:t>
            </a:r>
            <a:r>
              <a:rPr kumimoji="0" lang="it-IT" sz="1600" b="1" i="0" u="none" strike="noStrike" kern="1200" cap="none" spc="0" normalizeH="0" baseline="0" noProof="0" dirty="0" err="1">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Conference</a:t>
            </a:r>
            <a:r>
              <a:rPr kumimoji="0" lang="it-IT" sz="1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Francesco Cuomo </a:t>
            </a:r>
          </a:p>
        </p:txBody>
      </p:sp>
      <p:sp>
        <p:nvSpPr>
          <p:cNvPr id="22" name="Titolo 1"/>
          <p:cNvSpPr txBox="1">
            <a:spLocks/>
          </p:cNvSpPr>
          <p:nvPr/>
        </p:nvSpPr>
        <p:spPr>
          <a:xfrm>
            <a:off x="607191" y="5786454"/>
            <a:ext cx="7929618" cy="35719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b="1" i="0" u="none" strike="noStrike" kern="1200" cap="none" spc="0" normalizeH="0" baseline="0" noProof="0" dirty="0" err="1">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Research</a:t>
            </a:r>
            <a:r>
              <a:rPr kumimoji="0" lang="it-IT"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t>
            </a:r>
            <a:r>
              <a:rPr kumimoji="0" lang="it-IT" b="1" i="0" u="none" strike="noStrike" kern="1200" cap="none" spc="0" normalizeH="0" baseline="0" noProof="0" dirty="0" err="1">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partly</a:t>
            </a:r>
            <a:r>
              <a:rPr kumimoji="0" lang="it-IT"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t>
            </a:r>
            <a:r>
              <a:rPr kumimoji="0" lang="it-IT" b="1" i="0" u="none" strike="noStrike" kern="1200" cap="none" spc="0" normalizeH="0" baseline="0" noProof="0" dirty="0" err="1">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funded</a:t>
            </a:r>
            <a:r>
              <a:rPr kumimoji="0" lang="it-IT"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t>
            </a:r>
            <a:r>
              <a:rPr kumimoji="0" lang="it-IT" b="1" i="0" u="none" strike="noStrike" kern="1200" cap="none" spc="0" normalizeH="0" baseline="0" noProof="0" dirty="0" err="1">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by</a:t>
            </a:r>
            <a:r>
              <a:rPr kumimoji="0" lang="it-IT" b="1" i="0" u="none" strike="noStrike" kern="1200" cap="none" spc="0" normalizeH="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EC under the 7th </a:t>
            </a:r>
            <a:r>
              <a:rPr kumimoji="0" lang="it-IT" b="1" i="0" u="none" strike="noStrike" kern="1200" cap="none" spc="0" normalizeH="0" noProof="0" dirty="0" err="1">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Framework</a:t>
            </a:r>
            <a:r>
              <a:rPr kumimoji="0" lang="it-IT" b="1" i="0" u="none" strike="noStrike" kern="1200" cap="none" spc="0" normalizeH="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Programme</a:t>
            </a:r>
            <a:endParaRPr kumimoji="0" lang="it-IT"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8" name="Titolo 1"/>
          <p:cNvSpPr txBox="1">
            <a:spLocks/>
          </p:cNvSpPr>
          <p:nvPr/>
        </p:nvSpPr>
        <p:spPr>
          <a:xfrm>
            <a:off x="1833512" y="1196752"/>
            <a:ext cx="5476977" cy="93610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000" b="1" i="0" u="none" strike="noStrike" kern="1200" cap="none" spc="0" normalizeH="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Francesco Cuomo</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sz="2000" b="1" baseline="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Università degli</a:t>
            </a:r>
            <a:r>
              <a:rPr lang="it-IT" sz="20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Studi di Napoli Federico II</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sz="2000" b="1"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Martin-Luther-Universit</a:t>
            </a:r>
            <a:r>
              <a:rPr lang="de-DE" sz="2000" b="1"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ät</a:t>
            </a:r>
            <a:r>
              <a:rPr lang="de-DE" sz="20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Halle-Wittenberg</a:t>
            </a:r>
            <a:endParaRPr kumimoji="0" lang="it-IT" sz="20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9" name="Titolo 1"/>
          <p:cNvSpPr txBox="1">
            <a:spLocks/>
          </p:cNvSpPr>
          <p:nvPr/>
        </p:nvSpPr>
        <p:spPr>
          <a:xfrm>
            <a:off x="2519772" y="2252930"/>
            <a:ext cx="4104456" cy="35434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E. Bal</a:t>
            </a:r>
            <a:r>
              <a:rPr kumimoji="0" lang="it-IT" sz="2000" b="1" i="0" u="none" strike="noStrike" kern="1200" cap="none" spc="0" normalizeH="0" baseline="0" noProof="0" dirty="0" err="1">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zano</a:t>
            </a:r>
            <a:r>
              <a:rPr kumimoji="0" lang="it-IT" sz="20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t>
            </a:r>
            <a:r>
              <a:rPr kumimoji="0" lang="it-IT" sz="2000" b="1" i="0" u="none" strike="noStrike" kern="1200" cap="none" spc="0" normalizeH="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C. Minichini, M. </a:t>
            </a:r>
            <a:r>
              <a:rPr kumimoji="0" lang="it-IT" sz="2000" b="1" i="0" u="none" strike="noStrike" kern="1200" cap="none" spc="0" normalizeH="0" noProof="0" dirty="0" err="1">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Serpico</a:t>
            </a:r>
            <a:endParaRPr kumimoji="0" lang="it-IT" sz="2000" b="1" i="0" u="none" strike="noStrike" kern="1200" cap="none" spc="0" normalizeH="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10" name="Picture 3" descr="F:\Area1\Documenti\Work\Science Edu-Conferences\Esera 2015\Presentation\Pics\Unina-Logo2.png"/>
          <p:cNvPicPr>
            <a:picLocks noChangeAspect="1" noChangeArrowheads="1"/>
          </p:cNvPicPr>
          <p:nvPr/>
        </p:nvPicPr>
        <p:blipFill>
          <a:blip r:embed="rId3" cstate="print"/>
          <a:srcRect/>
          <a:stretch>
            <a:fillRect/>
          </a:stretch>
        </p:blipFill>
        <p:spPr bwMode="auto">
          <a:xfrm>
            <a:off x="594880" y="1359430"/>
            <a:ext cx="1478142" cy="612000"/>
          </a:xfrm>
          <a:prstGeom prst="rect">
            <a:avLst/>
          </a:prstGeom>
          <a:noFill/>
        </p:spPr>
      </p:pic>
      <p:pic>
        <p:nvPicPr>
          <p:cNvPr id="11" name="Picture 4" descr="C:\Users\francesco\Desktop\Logo-MLU.png"/>
          <p:cNvPicPr>
            <a:picLocks noChangeAspect="1" noChangeArrowheads="1"/>
          </p:cNvPicPr>
          <p:nvPr/>
        </p:nvPicPr>
        <p:blipFill>
          <a:blip r:embed="rId4" cstate="print"/>
          <a:srcRect/>
          <a:stretch>
            <a:fillRect/>
          </a:stretch>
        </p:blipFill>
        <p:spPr bwMode="auto">
          <a:xfrm>
            <a:off x="7164288" y="1396754"/>
            <a:ext cx="1113440" cy="612000"/>
          </a:xfrm>
          <a:prstGeom prst="rect">
            <a:avLst/>
          </a:prstGeom>
          <a:noFill/>
        </p:spPr>
      </p:pic>
      <p:grpSp>
        <p:nvGrpSpPr>
          <p:cNvPr id="13" name="Gruppo 12"/>
          <p:cNvGrpSpPr>
            <a:grpSpLocks noChangeAspect="1"/>
          </p:cNvGrpSpPr>
          <p:nvPr/>
        </p:nvGrpSpPr>
        <p:grpSpPr>
          <a:xfrm>
            <a:off x="3835127" y="5085184"/>
            <a:ext cx="1473747" cy="540000"/>
            <a:chOff x="4141022" y="5066522"/>
            <a:chExt cx="1943146" cy="711994"/>
          </a:xfrm>
        </p:grpSpPr>
        <p:pic>
          <p:nvPicPr>
            <p:cNvPr id="14" name="Picture 2" descr="C:\Documents and Settings\zenon\Desktop\EC-logo.png"/>
            <p:cNvPicPr>
              <a:picLocks noChangeAspect="1" noChangeArrowheads="1"/>
            </p:cNvPicPr>
            <p:nvPr/>
          </p:nvPicPr>
          <p:blipFill>
            <a:blip r:embed="rId5" cstate="print"/>
            <a:srcRect/>
            <a:stretch>
              <a:fillRect/>
            </a:stretch>
          </p:blipFill>
          <p:spPr bwMode="auto">
            <a:xfrm>
              <a:off x="4141022" y="5072074"/>
              <a:ext cx="861957" cy="706442"/>
            </a:xfrm>
            <a:prstGeom prst="rect">
              <a:avLst/>
            </a:prstGeom>
            <a:noFill/>
          </p:spPr>
        </p:pic>
        <p:pic>
          <p:nvPicPr>
            <p:cNvPr id="15" name="Picture 5" descr="F:\Area1\Documenti\Work\Science Edu-Conferences\Esera 2015\Presentation\Pics\Logo-FP7.png"/>
            <p:cNvPicPr>
              <a:picLocks noChangeAspect="1" noChangeArrowheads="1"/>
            </p:cNvPicPr>
            <p:nvPr/>
          </p:nvPicPr>
          <p:blipFill>
            <a:blip r:embed="rId6" cstate="print"/>
            <a:srcRect/>
            <a:stretch>
              <a:fillRect/>
            </a:stretch>
          </p:blipFill>
          <p:spPr bwMode="auto">
            <a:xfrm>
              <a:off x="5229695" y="5066522"/>
              <a:ext cx="854473" cy="705600"/>
            </a:xfrm>
            <a:prstGeom prst="rect">
              <a:avLst/>
            </a:prstGeom>
            <a:noFill/>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Zenon\Desktop\2015.07-Conference3\Presentation\pics\Immagine 003 (Medium).jpg"/>
          <p:cNvPicPr>
            <a:picLocks noChangeAspect="1" noChangeArrowheads="1"/>
          </p:cNvPicPr>
          <p:nvPr/>
        </p:nvPicPr>
        <p:blipFill>
          <a:blip r:embed="rId3" cstate="print"/>
          <a:srcRect/>
          <a:stretch>
            <a:fillRect/>
          </a:stretch>
        </p:blipFill>
        <p:spPr bwMode="auto">
          <a:xfrm>
            <a:off x="1214414" y="1142984"/>
            <a:ext cx="6715172" cy="5036891"/>
          </a:xfrm>
          <a:prstGeom prst="rect">
            <a:avLst/>
          </a:prstGeom>
          <a:noFill/>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Zenon\Desktop\2015.07-Conference3\Presentation\pics\DSC06615 (Medium).JPG"/>
          <p:cNvPicPr>
            <a:picLocks noChangeAspect="1" noChangeArrowheads="1"/>
          </p:cNvPicPr>
          <p:nvPr/>
        </p:nvPicPr>
        <p:blipFill>
          <a:blip r:embed="rId3" cstate="print"/>
          <a:srcRect/>
          <a:stretch>
            <a:fillRect/>
          </a:stretch>
        </p:blipFill>
        <p:spPr bwMode="auto">
          <a:xfrm>
            <a:off x="892943" y="1285860"/>
            <a:ext cx="7358114" cy="4905409"/>
          </a:xfrm>
          <a:prstGeom prst="rect">
            <a:avLst/>
          </a:prstGeom>
          <a:noFill/>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Zenon\Desktop\2015.07-Conference3\Presentation\pics\201105-bra1-006 (Medium).jpg"/>
          <p:cNvPicPr>
            <a:picLocks noChangeAspect="1" noChangeArrowheads="1"/>
          </p:cNvPicPr>
          <p:nvPr/>
        </p:nvPicPr>
        <p:blipFill>
          <a:blip r:embed="rId3" cstate="print"/>
          <a:srcRect/>
          <a:stretch>
            <a:fillRect/>
          </a:stretch>
        </p:blipFill>
        <p:spPr bwMode="auto">
          <a:xfrm>
            <a:off x="2643174" y="979962"/>
            <a:ext cx="3857652" cy="5306558"/>
          </a:xfrm>
          <a:prstGeom prst="rect">
            <a:avLst/>
          </a:prstGeom>
          <a:noFill/>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Zenon\Desktop\2015.07-Conference3\Presentation\pics\201105-bra1-008 (Medium).jpg"/>
          <p:cNvPicPr>
            <a:picLocks noChangeAspect="1" noChangeArrowheads="1"/>
          </p:cNvPicPr>
          <p:nvPr/>
        </p:nvPicPr>
        <p:blipFill>
          <a:blip r:embed="rId3" cstate="print"/>
          <a:srcRect/>
          <a:stretch>
            <a:fillRect/>
          </a:stretch>
        </p:blipFill>
        <p:spPr bwMode="auto">
          <a:xfrm>
            <a:off x="2607455" y="953126"/>
            <a:ext cx="3929090" cy="5404832"/>
          </a:xfrm>
          <a:prstGeom prst="rect">
            <a:avLst/>
          </a:prstGeom>
          <a:noFill/>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Zenon\Desktop\2015.07-Conference3\Presentation\pics\201105-bra1-009 (Medium).jpg"/>
          <p:cNvPicPr>
            <a:picLocks noChangeAspect="1" noChangeArrowheads="1"/>
          </p:cNvPicPr>
          <p:nvPr/>
        </p:nvPicPr>
        <p:blipFill>
          <a:blip r:embed="rId3" cstate="print"/>
          <a:srcRect/>
          <a:stretch>
            <a:fillRect/>
          </a:stretch>
        </p:blipFill>
        <p:spPr bwMode="auto">
          <a:xfrm>
            <a:off x="2643174" y="1000108"/>
            <a:ext cx="3857652" cy="5306560"/>
          </a:xfrm>
          <a:prstGeom prst="rect">
            <a:avLst/>
          </a:prstGeom>
          <a:noFill/>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Zenon\Desktop\2015.07-Conference3\Presentation\pics\201105-bra1-022 (Medium).jpg"/>
          <p:cNvPicPr>
            <a:picLocks noChangeAspect="1" noChangeArrowheads="1"/>
          </p:cNvPicPr>
          <p:nvPr/>
        </p:nvPicPr>
        <p:blipFill>
          <a:blip r:embed="rId3" cstate="print"/>
          <a:srcRect/>
          <a:stretch>
            <a:fillRect/>
          </a:stretch>
        </p:blipFill>
        <p:spPr bwMode="auto">
          <a:xfrm>
            <a:off x="2598565" y="928670"/>
            <a:ext cx="3946870" cy="5429289"/>
          </a:xfrm>
          <a:prstGeom prst="rect">
            <a:avLst/>
          </a:prstGeom>
          <a:noFill/>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19572" y="1908115"/>
            <a:ext cx="7704856" cy="4708981"/>
          </a:xfrm>
          <a:prstGeom prst="rect">
            <a:avLst/>
          </a:prstGeom>
        </p:spPr>
        <p:txBody>
          <a:bodyPr wrap="square">
            <a:spAutoFit/>
          </a:bodyPr>
          <a:lstStyle/>
          <a:p>
            <a:pPr algn="just"/>
            <a:r>
              <a:rPr lang="en-GB" sz="2000" i="1" dirty="0" smtClean="0">
                <a:latin typeface="Calibri" pitchFamily="34" charset="0"/>
              </a:rPr>
              <a:t>“T-s</a:t>
            </a:r>
            <a:r>
              <a:rPr lang="en-GB" sz="2000" i="1" dirty="0">
                <a:latin typeface="Calibri" pitchFamily="34" charset="0"/>
              </a:rPr>
              <a:t>: You teach in primary school, so your attention is focussed on your pupils’ ability to reason more than it is focussed on their actual ability  to compute correctly. </a:t>
            </a:r>
          </a:p>
          <a:p>
            <a:pPr algn="just"/>
            <a:r>
              <a:rPr lang="en-GB" sz="2000" i="1" dirty="0">
                <a:latin typeface="Calibri" pitchFamily="34" charset="0"/>
              </a:rPr>
              <a:t>T-p: I think that you’ll reap what we’ve sown by focussing on reasoning about the way one uses some tools and contents (for example understanding that one needs to do a division in order to know a price). You will recognize all this work as a strength when they will be at secondary school. </a:t>
            </a:r>
          </a:p>
          <a:p>
            <a:pPr algn="just"/>
            <a:r>
              <a:rPr lang="en-GB" sz="2000" i="1" dirty="0">
                <a:latin typeface="Calibri" pitchFamily="34" charset="0"/>
              </a:rPr>
              <a:t>T-s: But there’s something that doesn’t work. If a pupil arrives in secondary school and he is not fully capable of doing addictions, subtractions, multiplications and divisions, I think that the pupil will be left alone with those difficulties. And this is not because the teachers are lacking the will to solve the problem, but because we don’t have the tools to do better. We should discuss and reach an agreement about this issue</a:t>
            </a:r>
            <a:r>
              <a:rPr lang="en-GB" sz="2000" i="1" dirty="0" smtClean="0">
                <a:latin typeface="Calibri" pitchFamily="34" charset="0"/>
              </a:rPr>
              <a:t>.”</a:t>
            </a:r>
            <a:endParaRPr lang="en-GB" sz="2000" i="1" dirty="0">
              <a:latin typeface="Calibri" pitchFamily="34" charset="0"/>
            </a:endParaRPr>
          </a:p>
        </p:txBody>
      </p:sp>
      <p:sp>
        <p:nvSpPr>
          <p:cNvPr id="4" name="Rettangolo 2"/>
          <p:cNvSpPr/>
          <p:nvPr/>
        </p:nvSpPr>
        <p:spPr>
          <a:xfrm>
            <a:off x="3131840" y="1196752"/>
            <a:ext cx="2405799" cy="523220"/>
          </a:xfrm>
          <a:prstGeom prst="rect">
            <a:avLst/>
          </a:prstGeom>
        </p:spPr>
        <p:txBody>
          <a:bodyPr wrap="square">
            <a:spAutoFit/>
          </a:bodyPr>
          <a:lstStyle/>
          <a:p>
            <a:pPr algn="ctr"/>
            <a:r>
              <a:rPr lang="en-GB" sz="2800" dirty="0">
                <a:latin typeface="Calibri" pitchFamily="34" charset="0"/>
              </a:rPr>
              <a:t>Germs of Cop</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19572" y="2420888"/>
            <a:ext cx="7704856" cy="1631216"/>
          </a:xfrm>
          <a:prstGeom prst="rect">
            <a:avLst/>
          </a:prstGeom>
        </p:spPr>
        <p:txBody>
          <a:bodyPr wrap="square">
            <a:spAutoFit/>
          </a:bodyPr>
          <a:lstStyle/>
          <a:p>
            <a:pPr algn="just"/>
            <a:r>
              <a:rPr lang="en-GB" sz="2000" i="1" dirty="0" smtClean="0">
                <a:latin typeface="Calibri" pitchFamily="34" charset="0"/>
              </a:rPr>
              <a:t>“I </a:t>
            </a:r>
            <a:r>
              <a:rPr lang="en-GB" sz="2000" i="1" dirty="0">
                <a:latin typeface="Calibri" pitchFamily="34" charset="0"/>
              </a:rPr>
              <a:t>once asked </a:t>
            </a:r>
            <a:r>
              <a:rPr lang="en-GB" sz="2000" i="1" dirty="0" err="1">
                <a:latin typeface="Calibri" pitchFamily="34" charset="0"/>
              </a:rPr>
              <a:t>Ciro</a:t>
            </a:r>
            <a:r>
              <a:rPr lang="en-GB" sz="2000" i="1" dirty="0">
                <a:latin typeface="Calibri" pitchFamily="34" charset="0"/>
              </a:rPr>
              <a:t> [TRACES researcher] to help me and he told me to look at the materials exchanged with you [another teacher in the workgroup] because it was the same issue you had, so he told me to look at your work and his interventions in your class. Many of the things [I found] resonated with my issues, so this is useful. One needs to get used to it</a:t>
            </a:r>
            <a:r>
              <a:rPr lang="en-GB" sz="2000" i="1" dirty="0" smtClean="0">
                <a:latin typeface="Calibri" pitchFamily="34" charset="0"/>
              </a:rPr>
              <a:t>.”</a:t>
            </a:r>
            <a:endParaRPr lang="en-GB" sz="2000" i="1" dirty="0">
              <a:latin typeface="Calibri" pitchFamily="34" charset="0"/>
            </a:endParaRPr>
          </a:p>
        </p:txBody>
      </p:sp>
      <p:sp>
        <p:nvSpPr>
          <p:cNvPr id="4" name="Rettangolo 2"/>
          <p:cNvSpPr/>
          <p:nvPr/>
        </p:nvSpPr>
        <p:spPr>
          <a:xfrm>
            <a:off x="3131840" y="1196752"/>
            <a:ext cx="3024336" cy="523220"/>
          </a:xfrm>
          <a:prstGeom prst="rect">
            <a:avLst/>
          </a:prstGeom>
        </p:spPr>
        <p:txBody>
          <a:bodyPr wrap="square">
            <a:spAutoFit/>
          </a:bodyPr>
          <a:lstStyle/>
          <a:p>
            <a:pPr algn="ctr"/>
            <a:r>
              <a:rPr lang="en-GB" sz="2800" dirty="0">
                <a:latin typeface="Calibri" pitchFamily="34" charset="0"/>
              </a:rPr>
              <a:t>PD as </a:t>
            </a:r>
            <a:r>
              <a:rPr lang="en-GB" sz="2800" dirty="0" err="1">
                <a:latin typeface="Calibri" pitchFamily="34" charset="0"/>
              </a:rPr>
              <a:t>CoP</a:t>
            </a:r>
            <a:r>
              <a:rPr lang="en-GB" sz="2800" dirty="0">
                <a:latin typeface="Calibri" pitchFamily="34" charset="0"/>
              </a:rPr>
              <a:t> catalyst</a:t>
            </a:r>
          </a:p>
        </p:txBody>
      </p:sp>
      <p:sp>
        <p:nvSpPr>
          <p:cNvPr id="5" name="Rettangolo 2"/>
          <p:cNvSpPr/>
          <p:nvPr/>
        </p:nvSpPr>
        <p:spPr>
          <a:xfrm>
            <a:off x="710864" y="4390072"/>
            <a:ext cx="7704856" cy="1938992"/>
          </a:xfrm>
          <a:prstGeom prst="rect">
            <a:avLst/>
          </a:prstGeom>
        </p:spPr>
        <p:txBody>
          <a:bodyPr wrap="square">
            <a:spAutoFit/>
          </a:bodyPr>
          <a:lstStyle/>
          <a:p>
            <a:pPr algn="just"/>
            <a:r>
              <a:rPr lang="en-GB" sz="2000" i="1" dirty="0" smtClean="0">
                <a:latin typeface="Calibri" pitchFamily="34" charset="0"/>
              </a:rPr>
              <a:t>“I </a:t>
            </a:r>
            <a:r>
              <a:rPr lang="en-GB" sz="2000" i="1" dirty="0">
                <a:latin typeface="Calibri" pitchFamily="34" charset="0"/>
              </a:rPr>
              <a:t>need your help in designing the activities, in integrating your hints and correcting my mistakes. I want to question my practice sharing with the workgroup the things I do with my class. I want to develop my teaching practice, especially for what concerns mathematics and science because I am lacking a specific training. I think, as a teacher, it is a duty to develop my teaching practice</a:t>
            </a:r>
            <a:r>
              <a:rPr lang="en-GB" sz="2000" i="1" dirty="0" smtClean="0">
                <a:latin typeface="Calibri" pitchFamily="34" charset="0"/>
              </a:rPr>
              <a:t>.”</a:t>
            </a:r>
            <a:endParaRPr lang="en-GB" sz="2000" i="1" dirty="0">
              <a:latin typeface="Calibri" pitchFamily="34" charset="0"/>
            </a:endParaRPr>
          </a:p>
        </p:txBody>
      </p:sp>
    </p:spTree>
    <p:extLst>
      <p:ext uri="{BB962C8B-B14F-4D97-AF65-F5344CB8AC3E}">
        <p14:creationId xmlns:p14="http://schemas.microsoft.com/office/powerpoint/2010/main" val="190329701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19572" y="2204864"/>
            <a:ext cx="7704856" cy="2246769"/>
          </a:xfrm>
          <a:prstGeom prst="rect">
            <a:avLst/>
          </a:prstGeom>
        </p:spPr>
        <p:txBody>
          <a:bodyPr wrap="square">
            <a:spAutoFit/>
          </a:bodyPr>
          <a:lstStyle/>
          <a:p>
            <a:pPr algn="just"/>
            <a:r>
              <a:rPr lang="en-GB" sz="2000" i="1" dirty="0" smtClean="0">
                <a:latin typeface="Calibri" pitchFamily="34" charset="0"/>
              </a:rPr>
              <a:t>“The </a:t>
            </a:r>
            <a:r>
              <a:rPr lang="en-GB" sz="2000" i="1" dirty="0">
                <a:latin typeface="Calibri" pitchFamily="34" charset="0"/>
              </a:rPr>
              <a:t>pupils find it hard to stay focused on several things at the same time. It’s not easy to control several variables. I was used to suggest the ‘correct’ answer at some point in the discussions in order to save time, but it’s interesting to make questions and let them the necessary time and freedom to discuss. It seems to me that their answers are not evolving that much from one activity to the other. This suggests me that I have to try an activity again and again</a:t>
            </a:r>
            <a:r>
              <a:rPr lang="en-GB" sz="2000" i="1" dirty="0" smtClean="0">
                <a:latin typeface="Calibri" pitchFamily="34" charset="0"/>
              </a:rPr>
              <a:t>.”</a:t>
            </a:r>
            <a:endParaRPr lang="en-GB" sz="2000" i="1" dirty="0">
              <a:latin typeface="Calibri" pitchFamily="34" charset="0"/>
            </a:endParaRPr>
          </a:p>
        </p:txBody>
      </p:sp>
      <p:sp>
        <p:nvSpPr>
          <p:cNvPr id="4" name="Rettangolo 2"/>
          <p:cNvSpPr/>
          <p:nvPr/>
        </p:nvSpPr>
        <p:spPr>
          <a:xfrm>
            <a:off x="2123728" y="1196752"/>
            <a:ext cx="4896544" cy="523220"/>
          </a:xfrm>
          <a:prstGeom prst="rect">
            <a:avLst/>
          </a:prstGeom>
        </p:spPr>
        <p:txBody>
          <a:bodyPr wrap="square">
            <a:spAutoFit/>
          </a:bodyPr>
          <a:lstStyle/>
          <a:p>
            <a:pPr algn="ctr"/>
            <a:r>
              <a:rPr lang="en-GB" sz="2800" dirty="0">
                <a:latin typeface="Calibri" pitchFamily="34" charset="0"/>
              </a:rPr>
              <a:t>Willingness to question practice</a:t>
            </a:r>
          </a:p>
        </p:txBody>
      </p:sp>
    </p:spTree>
    <p:extLst>
      <p:ext uri="{BB962C8B-B14F-4D97-AF65-F5344CB8AC3E}">
        <p14:creationId xmlns:p14="http://schemas.microsoft.com/office/powerpoint/2010/main" val="2580867049"/>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19572" y="2642136"/>
            <a:ext cx="7704856" cy="1938992"/>
          </a:xfrm>
          <a:prstGeom prst="rect">
            <a:avLst/>
          </a:prstGeom>
        </p:spPr>
        <p:txBody>
          <a:bodyPr wrap="square">
            <a:spAutoFit/>
          </a:bodyPr>
          <a:lstStyle/>
          <a:p>
            <a:pPr algn="just"/>
            <a:r>
              <a:rPr lang="en-GB" sz="2000" i="1" dirty="0" smtClean="0">
                <a:latin typeface="Calibri" pitchFamily="34" charset="0"/>
              </a:rPr>
              <a:t>“The </a:t>
            </a:r>
            <a:r>
              <a:rPr lang="en-GB" sz="2000" i="1" dirty="0">
                <a:latin typeface="Calibri" pitchFamily="34" charset="0"/>
              </a:rPr>
              <a:t>good thing is that the academy is coming to us. University research usually remains inside the academy. The research work that is at the basis of the activities you proposed is usually inaccessible to schools. Research literature is usually too abstract and complex. The fact that you are entering the classrooms completely changes the perspective of the interaction</a:t>
            </a:r>
            <a:r>
              <a:rPr lang="en-GB" sz="2000" i="1" dirty="0" smtClean="0">
                <a:latin typeface="Calibri" pitchFamily="34" charset="0"/>
              </a:rPr>
              <a:t>.”</a:t>
            </a:r>
            <a:endParaRPr lang="en-GB" sz="2000" i="1" dirty="0">
              <a:latin typeface="Calibri" pitchFamily="34" charset="0"/>
            </a:endParaRPr>
          </a:p>
        </p:txBody>
      </p:sp>
      <p:sp>
        <p:nvSpPr>
          <p:cNvPr id="4" name="Rettangolo 2"/>
          <p:cNvSpPr/>
          <p:nvPr/>
        </p:nvSpPr>
        <p:spPr>
          <a:xfrm>
            <a:off x="1943708" y="1196752"/>
            <a:ext cx="5256584" cy="954107"/>
          </a:xfrm>
          <a:prstGeom prst="rect">
            <a:avLst/>
          </a:prstGeom>
        </p:spPr>
        <p:txBody>
          <a:bodyPr wrap="square">
            <a:spAutoFit/>
          </a:bodyPr>
          <a:lstStyle/>
          <a:p>
            <a:pPr algn="ctr"/>
            <a:r>
              <a:rPr lang="it-IT" sz="2800" dirty="0">
                <a:latin typeface="Calibri" pitchFamily="34" charset="0"/>
              </a:rPr>
              <a:t>R</a:t>
            </a:r>
            <a:r>
              <a:rPr lang="en-GB" sz="2800" dirty="0" err="1">
                <a:latin typeface="Calibri" pitchFamily="34" charset="0"/>
              </a:rPr>
              <a:t>esearch</a:t>
            </a:r>
            <a:r>
              <a:rPr lang="en-GB" sz="2800" dirty="0">
                <a:latin typeface="Calibri" pitchFamily="34" charset="0"/>
              </a:rPr>
              <a:t>-based impact on practice in presence of </a:t>
            </a:r>
            <a:r>
              <a:rPr lang="en-GB" sz="2800" dirty="0" err="1">
                <a:latin typeface="Calibri" pitchFamily="34" charset="0"/>
              </a:rPr>
              <a:t>CoP</a:t>
            </a:r>
            <a:endParaRPr lang="en-GB" sz="2800" dirty="0">
              <a:latin typeface="Calibri" pitchFamily="34" charset="0"/>
            </a:endParaRPr>
          </a:p>
        </p:txBody>
      </p:sp>
    </p:spTree>
    <p:extLst>
      <p:ext uri="{BB962C8B-B14F-4D97-AF65-F5344CB8AC3E}">
        <p14:creationId xmlns:p14="http://schemas.microsoft.com/office/powerpoint/2010/main" val="200845409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60" y="1268760"/>
            <a:ext cx="8892480" cy="5308943"/>
          </a:xfrm>
          <a:prstGeom prst="rect">
            <a:avLst/>
          </a:prstGeom>
        </p:spPr>
      </p:pic>
    </p:spTree>
    <p:extLst>
      <p:ext uri="{BB962C8B-B14F-4D97-AF65-F5344CB8AC3E}">
        <p14:creationId xmlns:p14="http://schemas.microsoft.com/office/powerpoint/2010/main" val="2133603544"/>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92943" y="1700808"/>
            <a:ext cx="7358114" cy="4616648"/>
          </a:xfrm>
          <a:prstGeom prst="rect">
            <a:avLst/>
          </a:prstGeom>
        </p:spPr>
        <p:txBody>
          <a:bodyPr wrap="square">
            <a:spAutoFit/>
          </a:bodyPr>
          <a:lstStyle/>
          <a:p>
            <a:pPr algn="just"/>
            <a:r>
              <a:rPr lang="en-GB" sz="2100" i="1" dirty="0">
                <a:latin typeface="Calibri" pitchFamily="34" charset="0"/>
              </a:rPr>
              <a:t>“</a:t>
            </a:r>
            <a:r>
              <a:rPr lang="en-US" sz="2100" i="1" dirty="0">
                <a:latin typeface="Calibri" pitchFamily="34" charset="0"/>
              </a:rPr>
              <a:t>That year it was interesting, because we were forced to reason a lot together. I remember what happened when in that experimentation we worked with that colleague (…) Since then, I have changed my way of teaching science. It has changed completely. For example, I was strongly dependent on the textbook and organized my teaching following the sequence of topics as it was presented in there. With her, we worked on the ideas that the human is a machine, where matter and energy come in, they are transformed and go out. Since then, I can no longer follow the textbook because the ideas I start from, are ‘What comes in a human body? What goes out? How do we transform it?’ So one begins to understand the function of organs and the systems work in terms of the logic of all these transformations, and this makes it interesting.”</a:t>
            </a:r>
          </a:p>
        </p:txBody>
      </p:sp>
      <p:sp>
        <p:nvSpPr>
          <p:cNvPr id="4" name="Rettangolo 2"/>
          <p:cNvSpPr/>
          <p:nvPr/>
        </p:nvSpPr>
        <p:spPr>
          <a:xfrm>
            <a:off x="2735796" y="980728"/>
            <a:ext cx="3672408" cy="523220"/>
          </a:xfrm>
          <a:prstGeom prst="rect">
            <a:avLst/>
          </a:prstGeom>
        </p:spPr>
        <p:txBody>
          <a:bodyPr wrap="square">
            <a:spAutoFit/>
          </a:bodyPr>
          <a:lstStyle/>
          <a:p>
            <a:pPr algn="ctr"/>
            <a:r>
              <a:rPr lang="en-GB" sz="2800" dirty="0" smtClean="0">
                <a:latin typeface="Calibri" pitchFamily="34" charset="0"/>
              </a:rPr>
              <a:t>Value of cooperation</a:t>
            </a:r>
            <a:endParaRPr lang="en-GB" sz="2800" dirty="0">
              <a:latin typeface="Calibri" pitchFamily="34"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1210394"/>
            <a:ext cx="8763000" cy="5314950"/>
          </a:xfrm>
          <a:prstGeom prst="rect">
            <a:avLst/>
          </a:prstGeom>
        </p:spPr>
      </p:pic>
    </p:spTree>
    <p:extLst>
      <p:ext uri="{BB962C8B-B14F-4D97-AF65-F5344CB8AC3E}">
        <p14:creationId xmlns:p14="http://schemas.microsoft.com/office/powerpoint/2010/main" val="310406326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60" y="1336646"/>
            <a:ext cx="8892480" cy="4900666"/>
          </a:xfrm>
          <a:prstGeom prst="rect">
            <a:avLst/>
          </a:prstGeom>
        </p:spPr>
      </p:pic>
    </p:spTree>
    <p:extLst>
      <p:ext uri="{BB962C8B-B14F-4D97-AF65-F5344CB8AC3E}">
        <p14:creationId xmlns:p14="http://schemas.microsoft.com/office/powerpoint/2010/main" val="258995613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o a tutto sesto 2"/>
          <p:cNvSpPr/>
          <p:nvPr/>
        </p:nvSpPr>
        <p:spPr>
          <a:xfrm>
            <a:off x="4643438" y="4376849"/>
            <a:ext cx="1908000" cy="432000"/>
          </a:xfrm>
          <a:prstGeom prst="blockArc">
            <a:avLst/>
          </a:prstGeom>
          <a:solidFill>
            <a:srgbClr val="EB8D03"/>
          </a:solidFill>
          <a:scene3d>
            <a:camera prst="orthographicFront">
              <a:rot lat="0" lon="0" rev="15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4" name="Arco a tutto sesto 3"/>
          <p:cNvSpPr/>
          <p:nvPr/>
        </p:nvSpPr>
        <p:spPr>
          <a:xfrm>
            <a:off x="2500298" y="4380221"/>
            <a:ext cx="1908000" cy="432000"/>
          </a:xfrm>
          <a:prstGeom prst="blockArc">
            <a:avLst/>
          </a:prstGeom>
          <a:solidFill>
            <a:srgbClr val="EB8D03"/>
          </a:solidFill>
          <a:scene3d>
            <a:camera prst="orthographicFront">
              <a:rot lat="0" lon="0" rev="6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30" name="Rettangolo arrotondato 29"/>
          <p:cNvSpPr/>
          <p:nvPr/>
        </p:nvSpPr>
        <p:spPr bwMode="auto">
          <a:xfrm>
            <a:off x="1801140" y="2511804"/>
            <a:ext cx="2522562" cy="785812"/>
          </a:xfrm>
          <a:prstGeom prst="roundRect">
            <a:avLst/>
          </a:prstGeom>
          <a:gradFill flip="none" rotWithShape="1">
            <a:gsLst>
              <a:gs pos="0">
                <a:schemeClr val="accent6">
                  <a:lumMod val="75000"/>
                </a:schemeClr>
              </a:gs>
              <a:gs pos="50000">
                <a:srgbClr val="0F02B6">
                  <a:tint val="44500"/>
                  <a:satMod val="160000"/>
                </a:srgbClr>
              </a:gs>
              <a:gs pos="100000">
                <a:srgbClr val="0F02B6">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a:p>
        </p:txBody>
      </p:sp>
      <p:sp>
        <p:nvSpPr>
          <p:cNvPr id="16" name="Titolo 1"/>
          <p:cNvSpPr txBox="1">
            <a:spLocks/>
          </p:cNvSpPr>
          <p:nvPr/>
        </p:nvSpPr>
        <p:spPr bwMode="auto">
          <a:xfrm>
            <a:off x="1857375" y="2522562"/>
            <a:ext cx="2428875" cy="714375"/>
          </a:xfrm>
          <a:prstGeom prst="rect">
            <a:avLst/>
          </a:prstGeom>
          <a:noFill/>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smtClean="0">
                <a:solidFill>
                  <a:srgbClr val="EB8D03"/>
                </a:solidFill>
                <a:effectLst>
                  <a:outerShdw blurRad="38100" dist="25400" dir="5400000" algn="tl" rotWithShape="0">
                    <a:srgbClr val="000000">
                      <a:alpha val="43000"/>
                    </a:srgbClr>
                  </a:outerShdw>
                </a:effectLst>
                <a:latin typeface="+mj-lt"/>
                <a:ea typeface="+mj-ea"/>
                <a:cs typeface="+mj-cs"/>
              </a:rPr>
              <a:t>SYSTEMS, ORDER &amp; ORGANIZATION</a:t>
            </a:r>
            <a:endParaRPr lang="it-IT" sz="2200" b="1" dirty="0">
              <a:solidFill>
                <a:srgbClr val="0099CC"/>
              </a:solidFill>
              <a:effectLst>
                <a:outerShdw blurRad="38100" dist="25400" dir="5400000" algn="tl" rotWithShape="0">
                  <a:srgbClr val="000000">
                    <a:alpha val="43000"/>
                  </a:srgbClr>
                </a:outerShdw>
              </a:effectLst>
              <a:latin typeface="+mj-lt"/>
              <a:ea typeface="+mj-ea"/>
              <a:cs typeface="+mj-cs"/>
            </a:endParaRPr>
          </a:p>
        </p:txBody>
      </p:sp>
      <p:sp>
        <p:nvSpPr>
          <p:cNvPr id="21" name="Arco a tutto sesto 20"/>
          <p:cNvSpPr/>
          <p:nvPr/>
        </p:nvSpPr>
        <p:spPr>
          <a:xfrm>
            <a:off x="3929058" y="2094205"/>
            <a:ext cx="1000132" cy="357190"/>
          </a:xfrm>
          <a:prstGeom prst="blockArc">
            <a:avLst/>
          </a:prstGeom>
          <a:solidFill>
            <a:srgbClr val="EB8D03"/>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ln>
                <a:solidFill>
                  <a:sysClr val="windowText" lastClr="000000"/>
                </a:solidFill>
              </a:ln>
              <a:solidFill>
                <a:schemeClr val="bg1"/>
              </a:solidFill>
            </a:endParaRPr>
          </a:p>
        </p:txBody>
      </p:sp>
      <p:sp>
        <p:nvSpPr>
          <p:cNvPr id="22" name="Arco a tutto sesto 21"/>
          <p:cNvSpPr/>
          <p:nvPr/>
        </p:nvSpPr>
        <p:spPr>
          <a:xfrm rot="-600000">
            <a:off x="833808" y="3438842"/>
            <a:ext cx="1000132" cy="357190"/>
          </a:xfrm>
          <a:prstGeom prst="blockArc">
            <a:avLst/>
          </a:prstGeom>
          <a:solidFill>
            <a:srgbClr val="EB8D03"/>
          </a:solidFill>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23" name="Arco a tutto sesto 22"/>
          <p:cNvSpPr/>
          <p:nvPr/>
        </p:nvSpPr>
        <p:spPr>
          <a:xfrm>
            <a:off x="2428860" y="5308915"/>
            <a:ext cx="1000132" cy="357190"/>
          </a:xfrm>
          <a:prstGeom prst="blockArc">
            <a:avLst/>
          </a:prstGeom>
          <a:solidFill>
            <a:srgbClr val="EB8D03"/>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24" name="Arco a tutto sesto 23"/>
          <p:cNvSpPr/>
          <p:nvPr/>
        </p:nvSpPr>
        <p:spPr>
          <a:xfrm>
            <a:off x="5572132" y="5308915"/>
            <a:ext cx="1000132" cy="357190"/>
          </a:xfrm>
          <a:prstGeom prst="blockArc">
            <a:avLst/>
          </a:prstGeom>
          <a:solidFill>
            <a:srgbClr val="EB8D03"/>
          </a:solidFill>
          <a:scene3d>
            <a:camera prst="orthographicFront">
              <a:rot lat="0" lon="0" rev="13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25" name="Arco a tutto sesto 24"/>
          <p:cNvSpPr/>
          <p:nvPr/>
        </p:nvSpPr>
        <p:spPr>
          <a:xfrm rot="840000">
            <a:off x="6814930" y="3352885"/>
            <a:ext cx="1000132" cy="357190"/>
          </a:xfrm>
          <a:prstGeom prst="blockArc">
            <a:avLst/>
          </a:prstGeom>
          <a:solidFill>
            <a:srgbClr val="EB8D03"/>
          </a:solidFill>
          <a:scene3d>
            <a:camera prst="orthographicFront">
              <a:rot lat="0" lon="0" rev="19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28" name="Arco a tutto sesto 27"/>
          <p:cNvSpPr/>
          <p:nvPr/>
        </p:nvSpPr>
        <p:spPr>
          <a:xfrm>
            <a:off x="4000496" y="5023163"/>
            <a:ext cx="1000132" cy="357190"/>
          </a:xfrm>
          <a:prstGeom prst="blockArc">
            <a:avLst/>
          </a:prstGeom>
          <a:solidFill>
            <a:srgbClr val="EB8D03"/>
          </a:soli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36" name="Rettangolo arrotondato 35"/>
          <p:cNvSpPr/>
          <p:nvPr/>
        </p:nvSpPr>
        <p:spPr bwMode="auto">
          <a:xfrm>
            <a:off x="4665524" y="2511804"/>
            <a:ext cx="2089373" cy="785812"/>
          </a:xfrm>
          <a:prstGeom prst="roundRect">
            <a:avLst/>
          </a:prstGeom>
          <a:gradFill flip="none" rotWithShape="1">
            <a:gsLst>
              <a:gs pos="0">
                <a:schemeClr val="accent6">
                  <a:lumMod val="75000"/>
                </a:schemeClr>
              </a:gs>
              <a:gs pos="50000">
                <a:srgbClr val="0F02B6">
                  <a:tint val="44500"/>
                  <a:satMod val="160000"/>
                </a:srgbClr>
              </a:gs>
              <a:gs pos="100000">
                <a:srgbClr val="0F02B6">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a:p>
        </p:txBody>
      </p:sp>
      <p:sp>
        <p:nvSpPr>
          <p:cNvPr id="37" name="Titolo 1"/>
          <p:cNvSpPr txBox="1">
            <a:spLocks/>
          </p:cNvSpPr>
          <p:nvPr/>
        </p:nvSpPr>
        <p:spPr bwMode="auto">
          <a:xfrm>
            <a:off x="4714875" y="2522562"/>
            <a:ext cx="2024063" cy="714375"/>
          </a:xfrm>
          <a:prstGeom prst="rect">
            <a:avLst/>
          </a:prstGeom>
          <a:noFill/>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smtClean="0">
                <a:solidFill>
                  <a:srgbClr val="EB8D03"/>
                </a:solidFill>
                <a:effectLst>
                  <a:outerShdw blurRad="38100" dist="25400" dir="5400000" algn="tl" rotWithShape="0">
                    <a:srgbClr val="000000">
                      <a:alpha val="43000"/>
                    </a:srgbClr>
                  </a:outerShdw>
                </a:effectLst>
                <a:latin typeface="+mj-lt"/>
                <a:ea typeface="+mj-ea"/>
                <a:cs typeface="+mj-cs"/>
              </a:rPr>
              <a:t>EVOLUTION AND</a:t>
            </a:r>
            <a:endParaRPr lang="it-IT" sz="2200" b="1" dirty="0">
              <a:solidFill>
                <a:srgbClr val="EB8D03"/>
              </a:solidFill>
              <a:effectLst>
                <a:outerShdw blurRad="38100" dist="25400" dir="5400000" algn="tl" rotWithShape="0">
                  <a:srgbClr val="000000">
                    <a:alpha val="43000"/>
                  </a:srgbClr>
                </a:outerShdw>
              </a:effectLst>
              <a:latin typeface="+mj-lt"/>
              <a:ea typeface="+mj-ea"/>
              <a:cs typeface="+mj-cs"/>
            </a:endParaRPr>
          </a:p>
          <a:p>
            <a:pPr algn="ctr" fontAlgn="auto">
              <a:spcAft>
                <a:spcPts val="0"/>
              </a:spcAft>
              <a:defRPr/>
            </a:pPr>
            <a:r>
              <a:rPr lang="it-IT" sz="2200" b="1" dirty="0" smtClean="0">
                <a:solidFill>
                  <a:srgbClr val="EB8D03"/>
                </a:solidFill>
                <a:effectLst>
                  <a:outerShdw blurRad="38100" dist="25400" dir="5400000" algn="tl" rotWithShape="0">
                    <a:srgbClr val="000000">
                      <a:alpha val="43000"/>
                    </a:srgbClr>
                  </a:outerShdw>
                </a:effectLst>
                <a:latin typeface="+mj-lt"/>
                <a:ea typeface="+mj-ea"/>
                <a:cs typeface="+mj-cs"/>
              </a:rPr>
              <a:t>EQUILIBRIUM</a:t>
            </a:r>
            <a:endParaRPr lang="it-IT" sz="2200" b="1" dirty="0">
              <a:solidFill>
                <a:srgbClr val="0099CC"/>
              </a:solidFill>
              <a:effectLst>
                <a:outerShdw blurRad="38100" dist="25400" dir="5400000" algn="tl" rotWithShape="0">
                  <a:srgbClr val="000000">
                    <a:alpha val="43000"/>
                  </a:srgbClr>
                </a:outerShdw>
              </a:effectLst>
              <a:latin typeface="+mj-lt"/>
              <a:ea typeface="+mj-ea"/>
              <a:cs typeface="+mj-cs"/>
            </a:endParaRPr>
          </a:p>
        </p:txBody>
      </p:sp>
      <p:grpSp>
        <p:nvGrpSpPr>
          <p:cNvPr id="6" name="Gruppo 37"/>
          <p:cNvGrpSpPr>
            <a:grpSpLocks/>
          </p:cNvGrpSpPr>
          <p:nvPr/>
        </p:nvGrpSpPr>
        <p:grpSpPr bwMode="auto">
          <a:xfrm>
            <a:off x="3714750" y="5451499"/>
            <a:ext cx="1643063" cy="785813"/>
            <a:chOff x="3571868" y="500042"/>
            <a:chExt cx="2571768" cy="785818"/>
          </a:xfrm>
        </p:grpSpPr>
        <p:sp>
          <p:nvSpPr>
            <p:cNvPr id="39" name="Rettangolo arrotondato 38"/>
            <p:cNvSpPr/>
            <p:nvPr/>
          </p:nvSpPr>
          <p:spPr>
            <a:xfrm>
              <a:off x="3571868" y="500042"/>
              <a:ext cx="2571768" cy="785818"/>
            </a:xfrm>
            <a:prstGeom prst="roundRect">
              <a:avLst/>
            </a:prstGeom>
            <a:gradFill flip="none" rotWithShape="1">
              <a:gsLst>
                <a:gs pos="0">
                  <a:schemeClr val="accent6">
                    <a:lumMod val="75000"/>
                  </a:schemeClr>
                </a:gs>
                <a:gs pos="50000">
                  <a:srgbClr val="0F02B6">
                    <a:tint val="44500"/>
                    <a:satMod val="160000"/>
                  </a:srgbClr>
                </a:gs>
                <a:gs pos="100000">
                  <a:srgbClr val="0F02B6">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a:p>
          </p:txBody>
        </p:sp>
        <p:sp>
          <p:nvSpPr>
            <p:cNvPr id="40" name="Titolo 1"/>
            <p:cNvSpPr txBox="1">
              <a:spLocks/>
            </p:cNvSpPr>
            <p:nvPr/>
          </p:nvSpPr>
          <p:spPr>
            <a:xfrm>
              <a:off x="3643306" y="500042"/>
              <a:ext cx="2428892" cy="714380"/>
            </a:xfrm>
            <a:prstGeom prst="rect">
              <a:avLst/>
            </a:prstGeom>
            <a:noFill/>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smtClean="0">
                  <a:solidFill>
                    <a:srgbClr val="EB8D03"/>
                  </a:solidFill>
                  <a:effectLst>
                    <a:outerShdw blurRad="38100" dist="25400" dir="5400000" algn="tl" rotWithShape="0">
                      <a:srgbClr val="000000">
                        <a:alpha val="43000"/>
                      </a:srgbClr>
                    </a:outerShdw>
                  </a:effectLst>
                  <a:latin typeface="+mj-lt"/>
                  <a:ea typeface="+mj-ea"/>
                  <a:cs typeface="+mj-cs"/>
                </a:rPr>
                <a:t>FORM AND FUNCTION</a:t>
              </a:r>
              <a:endParaRPr lang="it-IT" sz="2200" b="1" dirty="0">
                <a:solidFill>
                  <a:srgbClr val="0099CC"/>
                </a:solidFill>
                <a:effectLst>
                  <a:outerShdw blurRad="38100" dist="25400" dir="5400000" algn="tl" rotWithShape="0">
                    <a:srgbClr val="000000">
                      <a:alpha val="43000"/>
                    </a:srgbClr>
                  </a:outerShdw>
                </a:effectLst>
                <a:latin typeface="+mj-lt"/>
                <a:ea typeface="+mj-ea"/>
                <a:cs typeface="+mj-cs"/>
              </a:endParaRPr>
            </a:p>
          </p:txBody>
        </p:sp>
      </p:grpSp>
      <p:sp>
        <p:nvSpPr>
          <p:cNvPr id="42" name="Rettangolo arrotondato 41"/>
          <p:cNvSpPr/>
          <p:nvPr/>
        </p:nvSpPr>
        <p:spPr bwMode="auto">
          <a:xfrm>
            <a:off x="1296988" y="4032274"/>
            <a:ext cx="2714625" cy="785813"/>
          </a:xfrm>
          <a:prstGeom prst="roundRect">
            <a:avLst/>
          </a:prstGeom>
          <a:gradFill flip="none" rotWithShape="1">
            <a:gsLst>
              <a:gs pos="0">
                <a:schemeClr val="accent6">
                  <a:lumMod val="75000"/>
                </a:schemeClr>
              </a:gs>
              <a:gs pos="50000">
                <a:srgbClr val="0F02B6">
                  <a:tint val="44500"/>
                  <a:satMod val="160000"/>
                </a:srgbClr>
              </a:gs>
              <a:gs pos="100000">
                <a:srgbClr val="0F02B6">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a:p>
        </p:txBody>
      </p:sp>
      <p:sp>
        <p:nvSpPr>
          <p:cNvPr id="43" name="Titolo 1"/>
          <p:cNvSpPr txBox="1">
            <a:spLocks/>
          </p:cNvSpPr>
          <p:nvPr/>
        </p:nvSpPr>
        <p:spPr bwMode="auto">
          <a:xfrm>
            <a:off x="1353156" y="4043032"/>
            <a:ext cx="2631282" cy="714375"/>
          </a:xfrm>
          <a:prstGeom prst="rect">
            <a:avLst/>
          </a:prstGeom>
          <a:noFill/>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smtClean="0">
                <a:solidFill>
                  <a:srgbClr val="EB8D03"/>
                </a:solidFill>
                <a:effectLst>
                  <a:outerShdw blurRad="38100" dist="25400" dir="5400000" algn="tl" rotWithShape="0">
                    <a:srgbClr val="000000">
                      <a:alpha val="43000"/>
                    </a:srgbClr>
                  </a:outerShdw>
                </a:effectLst>
                <a:latin typeface="+mj-lt"/>
                <a:ea typeface="+mj-ea"/>
                <a:cs typeface="+mj-cs"/>
              </a:rPr>
              <a:t>CHANGE, CONSTANCY</a:t>
            </a:r>
            <a:endParaRPr lang="it-IT" sz="2200" b="1" dirty="0">
              <a:solidFill>
                <a:srgbClr val="EB8D03"/>
              </a:solidFill>
              <a:effectLst>
                <a:outerShdw blurRad="38100" dist="25400" dir="5400000" algn="tl" rotWithShape="0">
                  <a:srgbClr val="000000">
                    <a:alpha val="43000"/>
                  </a:srgbClr>
                </a:outerShdw>
              </a:effectLst>
              <a:latin typeface="+mj-lt"/>
              <a:ea typeface="+mj-ea"/>
              <a:cs typeface="+mj-cs"/>
            </a:endParaRPr>
          </a:p>
          <a:p>
            <a:pPr algn="ctr" fontAlgn="auto">
              <a:spcAft>
                <a:spcPts val="0"/>
              </a:spcAft>
              <a:defRPr/>
            </a:pPr>
            <a:r>
              <a:rPr lang="it-IT" sz="2200" b="1" dirty="0" smtClean="0">
                <a:solidFill>
                  <a:srgbClr val="EB8D03"/>
                </a:solidFill>
                <a:effectLst>
                  <a:outerShdw blurRad="38100" dist="25400" dir="5400000" algn="tl" rotWithShape="0">
                    <a:srgbClr val="000000">
                      <a:alpha val="43000"/>
                    </a:srgbClr>
                  </a:outerShdw>
                </a:effectLst>
                <a:latin typeface="+mj-lt"/>
                <a:ea typeface="+mj-ea"/>
                <a:cs typeface="+mj-cs"/>
              </a:rPr>
              <a:t>AND MEASUREMENT</a:t>
            </a:r>
            <a:endParaRPr lang="it-IT" sz="2200" b="1" dirty="0">
              <a:solidFill>
                <a:srgbClr val="EB8D03"/>
              </a:solidFill>
              <a:effectLst>
                <a:outerShdw blurRad="38100" dist="25400" dir="5400000" algn="tl" rotWithShape="0">
                  <a:srgbClr val="000000">
                    <a:alpha val="43000"/>
                  </a:srgbClr>
                </a:outerShdw>
              </a:effectLst>
              <a:latin typeface="+mj-lt"/>
              <a:ea typeface="+mj-ea"/>
              <a:cs typeface="+mj-cs"/>
            </a:endParaRPr>
          </a:p>
        </p:txBody>
      </p:sp>
      <p:grpSp>
        <p:nvGrpSpPr>
          <p:cNvPr id="8" name="Gruppo 43"/>
          <p:cNvGrpSpPr>
            <a:grpSpLocks/>
          </p:cNvGrpSpPr>
          <p:nvPr/>
        </p:nvGrpSpPr>
        <p:grpSpPr bwMode="auto">
          <a:xfrm>
            <a:off x="4822825" y="4022749"/>
            <a:ext cx="2714625" cy="785813"/>
            <a:chOff x="3571868" y="500042"/>
            <a:chExt cx="2571768" cy="785818"/>
          </a:xfrm>
        </p:grpSpPr>
        <p:sp>
          <p:nvSpPr>
            <p:cNvPr id="45" name="Rettangolo arrotondato 44"/>
            <p:cNvSpPr/>
            <p:nvPr/>
          </p:nvSpPr>
          <p:spPr>
            <a:xfrm>
              <a:off x="3571868" y="500042"/>
              <a:ext cx="2571768" cy="785818"/>
            </a:xfrm>
            <a:prstGeom prst="roundRect">
              <a:avLst/>
            </a:prstGeom>
            <a:gradFill flip="none" rotWithShape="1">
              <a:gsLst>
                <a:gs pos="0">
                  <a:schemeClr val="accent6">
                    <a:lumMod val="75000"/>
                  </a:schemeClr>
                </a:gs>
                <a:gs pos="50000">
                  <a:srgbClr val="0F02B6">
                    <a:tint val="44500"/>
                    <a:satMod val="160000"/>
                  </a:srgbClr>
                </a:gs>
                <a:gs pos="100000">
                  <a:srgbClr val="0F02B6">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3200"/>
            </a:p>
          </p:txBody>
        </p:sp>
        <p:sp>
          <p:nvSpPr>
            <p:cNvPr id="46" name="Titolo 1"/>
            <p:cNvSpPr txBox="1">
              <a:spLocks/>
            </p:cNvSpPr>
            <p:nvPr/>
          </p:nvSpPr>
          <p:spPr>
            <a:xfrm>
              <a:off x="3643306" y="500042"/>
              <a:ext cx="2428892" cy="714380"/>
            </a:xfrm>
            <a:prstGeom prst="rect">
              <a:avLst/>
            </a:prstGeom>
            <a:noFill/>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a:solidFill>
                    <a:srgbClr val="EB8D03"/>
                  </a:solidFill>
                  <a:effectLst>
                    <a:outerShdw blurRad="38100" dist="25400" dir="5400000" algn="tl" rotWithShape="0">
                      <a:srgbClr val="000000">
                        <a:alpha val="43000"/>
                      </a:srgbClr>
                    </a:outerShdw>
                  </a:effectLst>
                  <a:latin typeface="+mj-lt"/>
                  <a:ea typeface="+mj-ea"/>
                  <a:cs typeface="+mj-cs"/>
                </a:rPr>
                <a:t/>
              </a:r>
              <a:br>
                <a:rPr lang="it-IT" sz="2200" b="1" dirty="0">
                  <a:solidFill>
                    <a:srgbClr val="EB8D03"/>
                  </a:solidFill>
                  <a:effectLst>
                    <a:outerShdw blurRad="38100" dist="25400" dir="5400000" algn="tl" rotWithShape="0">
                      <a:srgbClr val="000000">
                        <a:alpha val="43000"/>
                      </a:srgbClr>
                    </a:outerShdw>
                  </a:effectLst>
                  <a:latin typeface="+mj-lt"/>
                  <a:ea typeface="+mj-ea"/>
                  <a:cs typeface="+mj-cs"/>
                </a:rPr>
              </a:br>
              <a:r>
                <a:rPr lang="it-IT" sz="2200" b="1" dirty="0" smtClean="0">
                  <a:solidFill>
                    <a:srgbClr val="EB8D03"/>
                  </a:solidFill>
                  <a:effectLst>
                    <a:outerShdw blurRad="38100" dist="25400" dir="5400000" algn="tl" rotWithShape="0">
                      <a:srgbClr val="000000">
                        <a:alpha val="43000"/>
                      </a:srgbClr>
                    </a:outerShdw>
                  </a:effectLst>
                  <a:latin typeface="+mj-lt"/>
                  <a:ea typeface="+mj-ea"/>
                  <a:cs typeface="+mj-cs"/>
                </a:rPr>
                <a:t>EVIDENCE, MODELS</a:t>
              </a:r>
              <a:endParaRPr lang="it-IT" sz="2200" b="1" dirty="0">
                <a:solidFill>
                  <a:srgbClr val="EB8D03"/>
                </a:solidFill>
                <a:effectLst>
                  <a:outerShdw blurRad="38100" dist="25400" dir="5400000" algn="tl" rotWithShape="0">
                    <a:srgbClr val="000000">
                      <a:alpha val="43000"/>
                    </a:srgbClr>
                  </a:outerShdw>
                </a:effectLst>
                <a:latin typeface="+mj-lt"/>
                <a:ea typeface="+mj-ea"/>
                <a:cs typeface="+mj-cs"/>
              </a:endParaRPr>
            </a:p>
            <a:p>
              <a:pPr algn="ctr" fontAlgn="auto">
                <a:spcAft>
                  <a:spcPts val="0"/>
                </a:spcAft>
                <a:defRPr/>
              </a:pPr>
              <a:r>
                <a:rPr lang="it-IT" sz="2200" b="1" dirty="0" smtClean="0">
                  <a:solidFill>
                    <a:srgbClr val="EB8D03"/>
                  </a:solidFill>
                  <a:effectLst>
                    <a:outerShdw blurRad="38100" dist="25400" dir="5400000" algn="tl" rotWithShape="0">
                      <a:srgbClr val="000000">
                        <a:alpha val="43000"/>
                      </a:srgbClr>
                    </a:outerShdw>
                  </a:effectLst>
                  <a:latin typeface="+mj-lt"/>
                  <a:ea typeface="+mj-ea"/>
                  <a:cs typeface="+mj-cs"/>
                </a:rPr>
                <a:t>AND ORGANIZZATION</a:t>
              </a:r>
              <a:endParaRPr lang="it-IT" sz="2200" b="1" dirty="0">
                <a:solidFill>
                  <a:srgbClr val="EB8D03"/>
                </a:solidFill>
                <a:effectLst>
                  <a:outerShdw blurRad="38100" dist="25400" dir="5400000" algn="tl" rotWithShape="0">
                    <a:srgbClr val="000000">
                      <a:alpha val="43000"/>
                    </a:srgbClr>
                  </a:outerShdw>
                </a:effectLst>
                <a:latin typeface="+mj-lt"/>
                <a:ea typeface="+mj-ea"/>
                <a:cs typeface="+mj-cs"/>
              </a:endParaRPr>
            </a:p>
          </p:txBody>
        </p:sp>
      </p:grpSp>
      <p:sp>
        <p:nvSpPr>
          <p:cNvPr id="48" name="Arco a tutto sesto 47"/>
          <p:cNvSpPr/>
          <p:nvPr/>
        </p:nvSpPr>
        <p:spPr>
          <a:xfrm rot="660000">
            <a:off x="3811072" y="3705010"/>
            <a:ext cx="1000132" cy="357190"/>
          </a:xfrm>
          <a:prstGeom prst="blockArc">
            <a:avLst/>
          </a:prstGeom>
          <a:solidFill>
            <a:srgbClr val="EB8D03"/>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50" name="Arco a tutto sesto 49"/>
          <p:cNvSpPr/>
          <p:nvPr/>
        </p:nvSpPr>
        <p:spPr>
          <a:xfrm rot="-780000">
            <a:off x="4027855" y="3691568"/>
            <a:ext cx="1000132" cy="357190"/>
          </a:xfrm>
          <a:prstGeom prst="blockArc">
            <a:avLst/>
          </a:prstGeom>
          <a:solidFill>
            <a:srgbClr val="EB8D03"/>
          </a:solidFill>
          <a:scene3d>
            <a:camera prst="orthographicFront">
              <a:rot lat="0" lon="0" rev="13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55" name="Titolo 1"/>
          <p:cNvSpPr txBox="1">
            <a:spLocks/>
          </p:cNvSpPr>
          <p:nvPr/>
        </p:nvSpPr>
        <p:spPr>
          <a:xfrm>
            <a:off x="2741211" y="1056726"/>
            <a:ext cx="3661578" cy="500066"/>
          </a:xfrm>
          <a:prstGeom prst="rect">
            <a:avLst/>
          </a:prstGeom>
          <a:noFill/>
          <a:ln>
            <a:noFill/>
          </a:ln>
        </p:spPr>
        <p:txBody>
          <a:bodyPr lIns="0" tIns="0" rIns="18288" bIns="0">
            <a:scene3d>
              <a:camera prst="orthographicFront"/>
              <a:lightRig rig="freezing" dir="t">
                <a:rot lat="0" lon="0" rev="5640000"/>
              </a:lightRig>
            </a:scene3d>
            <a:sp3d prstMaterial="flat">
              <a:bevelT w="38100" h="38100"/>
              <a:contourClr>
                <a:schemeClr val="tx2"/>
              </a:contourClr>
            </a:sp3d>
          </a:bodyPr>
          <a:lstStyle/>
          <a:p>
            <a:pPr algn="just" fontAlgn="auto">
              <a:spcAft>
                <a:spcPts val="0"/>
              </a:spcAft>
              <a:defRPr/>
            </a:pPr>
            <a:r>
              <a:rPr lang="it-IT" sz="3200" b="1" dirty="0">
                <a:solidFill>
                  <a:srgbClr val="EB8D03"/>
                </a:solidFill>
                <a:effectLst>
                  <a:outerShdw blurRad="38100" dist="25400" dir="5400000" algn="tl" rotWithShape="0">
                    <a:srgbClr val="000000">
                      <a:alpha val="43000"/>
                    </a:srgbClr>
                  </a:outerShdw>
                </a:effectLst>
                <a:latin typeface="+mj-lt"/>
                <a:ea typeface="+mj-ea"/>
                <a:cs typeface="+mj-cs"/>
              </a:rPr>
              <a:t>UNIFYING CONCEPTS</a:t>
            </a:r>
          </a:p>
        </p:txBody>
      </p:sp>
    </p:spTree>
    <p:extLst>
      <p:ext uri="{BB962C8B-B14F-4D97-AF65-F5344CB8AC3E}">
        <p14:creationId xmlns:p14="http://schemas.microsoft.com/office/powerpoint/2010/main" val="16056101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20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20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0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Zenon\Desktop\2015.07-Conference3\Presentation\pics\2011.05-bra3 051 (Medium).jpg"/>
          <p:cNvPicPr>
            <a:picLocks noChangeAspect="1" noChangeArrowheads="1"/>
          </p:cNvPicPr>
          <p:nvPr/>
        </p:nvPicPr>
        <p:blipFill>
          <a:blip r:embed="rId3" cstate="print"/>
          <a:srcRect/>
          <a:stretch>
            <a:fillRect/>
          </a:stretch>
        </p:blipFill>
        <p:spPr bwMode="auto">
          <a:xfrm>
            <a:off x="1321571" y="1214422"/>
            <a:ext cx="6500858" cy="4876139"/>
          </a:xfrm>
          <a:prstGeom prst="rect">
            <a:avLst/>
          </a:prstGeom>
          <a:noFill/>
        </p:spPr>
      </p:pic>
    </p:spTree>
    <p:extLst>
      <p:ext uri="{BB962C8B-B14F-4D97-AF65-F5344CB8AC3E}">
        <p14:creationId xmlns:p14="http://schemas.microsoft.com/office/powerpoint/2010/main" val="98582900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enon\Desktop\2015.07-Conference3\Presentation\pics\2011.05-bra3 052 (Medium).jpg"/>
          <p:cNvPicPr>
            <a:picLocks noChangeAspect="1" noChangeArrowheads="1"/>
          </p:cNvPicPr>
          <p:nvPr/>
        </p:nvPicPr>
        <p:blipFill>
          <a:blip r:embed="rId3" cstate="print"/>
          <a:srcRect/>
          <a:stretch>
            <a:fillRect/>
          </a:stretch>
        </p:blipFill>
        <p:spPr bwMode="auto">
          <a:xfrm>
            <a:off x="2620963" y="1000108"/>
            <a:ext cx="3902075" cy="5202237"/>
          </a:xfrm>
          <a:prstGeom prst="rect">
            <a:avLst/>
          </a:prstGeom>
          <a:noFill/>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Zenon\Desktop\2015.07-Conference3\Presentation\pics\2011.05-bra3 053 (Medium).jpg"/>
          <p:cNvPicPr>
            <a:picLocks noChangeAspect="1" noChangeArrowheads="1"/>
          </p:cNvPicPr>
          <p:nvPr/>
        </p:nvPicPr>
        <p:blipFill>
          <a:blip r:embed="rId3" cstate="print"/>
          <a:srcRect/>
          <a:stretch>
            <a:fillRect/>
          </a:stretch>
        </p:blipFill>
        <p:spPr bwMode="auto">
          <a:xfrm>
            <a:off x="1250133" y="1214422"/>
            <a:ext cx="6643734" cy="4983307"/>
          </a:xfrm>
          <a:prstGeom prst="rect">
            <a:avLst/>
          </a:prstGeom>
          <a:noFill/>
        </p:spPr>
      </p:pic>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2741</TotalTime>
  <Words>753</Words>
  <Application>Microsoft Office PowerPoint</Application>
  <PresentationFormat>On-screen Show (4:3)</PresentationFormat>
  <Paragraphs>61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Equinozio</vt:lpstr>
      <vt:lpstr>   Teacher Professional Development and Communities of Practice.  Findings from eight case studies</vt:lpstr>
      <vt:lpstr>   Teacher Professional Development and Communities of Practice.  Findings from eight 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formal and informal   Lessons learnt in the  framework of PENCIL</dc:title>
  <dc:creator>zenon</dc:creator>
  <cp:lastModifiedBy>AUC</cp:lastModifiedBy>
  <cp:revision>299</cp:revision>
  <dcterms:created xsi:type="dcterms:W3CDTF">2007-11-12T18:11:56Z</dcterms:created>
  <dcterms:modified xsi:type="dcterms:W3CDTF">2017-06-15T08:44:55Z</dcterms:modified>
</cp:coreProperties>
</file>