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614" r:id="rId2"/>
    <p:sldId id="615" r:id="rId3"/>
    <p:sldId id="662" r:id="rId4"/>
    <p:sldId id="639" r:id="rId5"/>
    <p:sldId id="663" r:id="rId6"/>
    <p:sldId id="643" r:id="rId7"/>
    <p:sldId id="665" r:id="rId8"/>
    <p:sldId id="666" r:id="rId9"/>
    <p:sldId id="645" r:id="rId10"/>
    <p:sldId id="647" r:id="rId11"/>
    <p:sldId id="667" r:id="rId12"/>
    <p:sldId id="649" r:id="rId13"/>
    <p:sldId id="650" r:id="rId14"/>
    <p:sldId id="668" r:id="rId15"/>
    <p:sldId id="652" r:id="rId16"/>
    <p:sldId id="653" r:id="rId17"/>
    <p:sldId id="637" r:id="rId18"/>
    <p:sldId id="640" r:id="rId19"/>
    <p:sldId id="664" r:id="rId20"/>
    <p:sldId id="657" r:id="rId21"/>
    <p:sldId id="669" r:id="rId22"/>
    <p:sldId id="660" r:id="rId23"/>
    <p:sldId id="677" r:id="rId24"/>
    <p:sldId id="679" r:id="rId25"/>
    <p:sldId id="671" r:id="rId26"/>
    <p:sldId id="605" r:id="rId27"/>
    <p:sldId id="678" r:id="rId28"/>
    <p:sldId id="670" r:id="rId29"/>
    <p:sldId id="672" r:id="rId30"/>
    <p:sldId id="638" r:id="rId31"/>
    <p:sldId id="676" r:id="rId32"/>
    <p:sldId id="675" r:id="rId33"/>
    <p:sldId id="673" r:id="rId34"/>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Renner" initials="TR"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D03"/>
    <a:srgbClr val="0099CC"/>
    <a:srgbClr val="D3471B"/>
    <a:srgbClr val="CC3300"/>
    <a:srgbClr val="0033CC"/>
    <a:srgbClr val="FF3300"/>
    <a:srgbClr val="CC66FF"/>
    <a:srgbClr val="0F0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38" autoAdjust="0"/>
    <p:restoredTop sz="92121" autoAdjust="0"/>
  </p:normalViewPr>
  <p:slideViewPr>
    <p:cSldViewPr>
      <p:cViewPr varScale="1">
        <p:scale>
          <a:sx n="81" d="100"/>
          <a:sy n="81" d="100"/>
        </p:scale>
        <p:origin x="-17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600"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2-21T14:51:48.913" idx="5">
    <p:pos x="4939" y="1506"/>
    <p:text>Zur besseren Übersicht vielleicht nach jedem Beispiel eine Leerzeile oder etwas Abstand einfügen.</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Segnaposto data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66AF882A-7D79-4856-9172-91B30F08ED2E}" type="datetimeFigureOut">
              <a:rPr lang="en-US" smtClean="0"/>
              <a:pPr/>
              <a:t>3/9/2017</a:t>
            </a:fld>
            <a:endParaRPr lang="en-GB"/>
          </a:p>
        </p:txBody>
      </p:sp>
      <p:sp>
        <p:nvSpPr>
          <p:cNvPr id="4" name="Segnaposto piè di pagina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5" name="Segnaposto numero diapositiva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EF93832C-4AF2-46AB-91FC-DB29A5AA6691}" type="slidenum">
              <a:rPr lang="en-GB" smtClean="0"/>
              <a:pPr/>
              <a:t>‹#›</a:t>
            </a:fld>
            <a:endParaRPr lang="en-GB"/>
          </a:p>
        </p:txBody>
      </p:sp>
    </p:spTree>
    <p:extLst>
      <p:ext uri="{BB962C8B-B14F-4D97-AF65-F5344CB8AC3E}">
        <p14:creationId xmlns:p14="http://schemas.microsoft.com/office/powerpoint/2010/main" val="3211045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30F8CFF-36F3-46CB-8B24-3984A8D0157F}" type="datetimeFigureOut">
              <a:rPr lang="it-IT" smtClean="0"/>
              <a:pPr/>
              <a:t>09/03/2017</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AEA830F-4F49-4115-8168-28F9FFD9E2E7}" type="slidenum">
              <a:rPr lang="it-IT" smtClean="0"/>
              <a:pPr/>
              <a:t>‹#›</a:t>
            </a:fld>
            <a:endParaRPr lang="it-IT"/>
          </a:p>
        </p:txBody>
      </p:sp>
    </p:spTree>
    <p:extLst>
      <p:ext uri="{BB962C8B-B14F-4D97-AF65-F5344CB8AC3E}">
        <p14:creationId xmlns:p14="http://schemas.microsoft.com/office/powerpoint/2010/main" val="1664135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5</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17</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25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26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27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28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33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1BEA13D6-3028-4ECB-8128-B0C47CFAC7AF}" type="datetimeFigureOut">
              <a:rPr lang="it-IT" smtClean="0"/>
              <a:pPr/>
              <a:t>09/03/2017</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BEA13D6-3028-4ECB-8128-B0C47CFAC7AF}" type="datetimeFigureOut">
              <a:rPr lang="it-IT" smtClean="0"/>
              <a:pPr/>
              <a:t>09/03/2017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BEA13D6-3028-4ECB-8128-B0C47CFAC7AF}" type="datetimeFigureOut">
              <a:rPr lang="it-IT" smtClean="0"/>
              <a:pPr/>
              <a:t>09/03/2017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BEA13D6-3028-4ECB-8128-B0C47CFAC7AF}" type="datetimeFigureOut">
              <a:rPr lang="it-IT" smtClean="0"/>
              <a:pPr/>
              <a:t>09/03/2017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1BEA13D6-3028-4ECB-8128-B0C47CFAC7AF}" type="datetimeFigureOut">
              <a:rPr lang="it-IT" smtClean="0"/>
              <a:pPr/>
              <a:t>09/03/2017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1BEA13D6-3028-4ECB-8128-B0C47CFAC7AF}" type="datetimeFigureOut">
              <a:rPr lang="it-IT" smtClean="0"/>
              <a:pPr/>
              <a:t>09/03/2017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1BEA13D6-3028-4ECB-8128-B0C47CFAC7AF}" type="datetimeFigureOut">
              <a:rPr lang="it-IT" smtClean="0"/>
              <a:pPr/>
              <a:t>09/03/2017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1BEA13D6-3028-4ECB-8128-B0C47CFAC7AF}" type="datetimeFigureOut">
              <a:rPr lang="it-IT" smtClean="0"/>
              <a:pPr/>
              <a:t>09/03/2017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BEA13D6-3028-4ECB-8128-B0C47CFAC7AF}" type="datetimeFigureOut">
              <a:rPr lang="it-IT" smtClean="0"/>
              <a:pPr/>
              <a:t>09/03/2017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1BEA13D6-3028-4ECB-8128-B0C47CFAC7AF}" type="datetimeFigureOut">
              <a:rPr lang="it-IT" smtClean="0"/>
              <a:pPr/>
              <a:t>09/03/2017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1BEA13D6-3028-4ECB-8128-B0C47CFAC7AF}" type="datetimeFigureOut">
              <a:rPr lang="it-IT" smtClean="0"/>
              <a:pPr/>
              <a:t>09/03/2017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4D655DBB-ACAC-4EB5-B4B4-70CFADCBD20F}" type="slidenum">
              <a:rPr lang="it-IT" smtClean="0"/>
              <a:pPr/>
              <a:t>‹#›</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EA13D6-3028-4ECB-8128-B0C47CFAC7AF}" type="datetimeFigureOut">
              <a:rPr lang="it-IT" smtClean="0"/>
              <a:pPr/>
              <a:t>09/03/2017</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D655DBB-ACAC-4EB5-B4B4-70CFADCBD20F}" type="slidenum">
              <a:rPr lang="it-IT" smtClean="0"/>
              <a:pPr/>
              <a:t>‹#›</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403648" y="2492896"/>
            <a:ext cx="6696744" cy="1631216"/>
          </a:xfrm>
          <a:prstGeom prst="rect">
            <a:avLst/>
          </a:prstGeom>
          <a:noFill/>
        </p:spPr>
        <p:txBody>
          <a:bodyPr wrap="square" rtlCol="0">
            <a:spAutoFit/>
          </a:bodyPr>
          <a:lstStyle/>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“Members of a community of practice are practitioners. They develop a shared repertoire of resources: experiences, stories, tools, ways of addressing recurring problems—in short a shared practice. This takes time and sustained interaction.”</a:t>
            </a:r>
          </a:p>
        </p:txBody>
      </p:sp>
      <p:sp>
        <p:nvSpPr>
          <p:cNvPr id="6" name="CasellaDiTesto 5"/>
          <p:cNvSpPr txBox="1"/>
          <p:nvPr/>
        </p:nvSpPr>
        <p:spPr>
          <a:xfrm>
            <a:off x="1043608" y="1988840"/>
            <a:ext cx="6696744" cy="400110"/>
          </a:xfrm>
          <a:prstGeom prst="rect">
            <a:avLst/>
          </a:prstGeom>
          <a:noFill/>
        </p:spPr>
        <p:txBody>
          <a:bodyPr wrap="square" rtlCol="0">
            <a:spAutoFit/>
          </a:bodyPr>
          <a:lstStyle/>
          <a:p>
            <a:r>
              <a:rPr lang="it-IT" sz="2000" b="1" dirty="0">
                <a:solidFill>
                  <a:schemeClr val="accent3">
                    <a:lumMod val="60000"/>
                    <a:lumOff val="40000"/>
                  </a:schemeClr>
                </a:solidFill>
                <a:effectLst>
                  <a:outerShdw blurRad="38100" dist="38100" dir="2700000" algn="tl">
                    <a:srgbClr val="000000">
                      <a:alpha val="43137"/>
                    </a:srgbClr>
                  </a:outerShdw>
                </a:effectLst>
                <a:latin typeface="+mj-lt"/>
              </a:rPr>
              <a:t>PRACTICE</a:t>
            </a:r>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p:txBody>
      </p:sp>
      <p:sp>
        <p:nvSpPr>
          <p:cNvPr id="7" name="Titolo 1"/>
          <p:cNvSpPr txBox="1">
            <a:spLocks/>
          </p:cNvSpPr>
          <p:nvPr/>
        </p:nvSpPr>
        <p:spPr>
          <a:xfrm>
            <a:off x="467544" y="84584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Three key </a:t>
            </a:r>
            <a:r>
              <a:rPr kumimoji="0" lang="it-IT" sz="3200" b="1" i="0" u="none" strike="noStrike" kern="1200" cap="none" spc="0" normalizeH="0" baseline="0" noProof="0" dirty="0" err="1">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characteristics</a:t>
            </a:r>
            <a:endParaRPr kumimoji="0" lang="en-GB"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8" name="CasellaDiTesto 7"/>
          <p:cNvSpPr txBox="1"/>
          <p:nvPr/>
        </p:nvSpPr>
        <p:spPr>
          <a:xfrm>
            <a:off x="6300192" y="5373216"/>
            <a:ext cx="2160240" cy="369332"/>
          </a:xfrm>
          <a:prstGeom prst="rect">
            <a:avLst/>
          </a:prstGeom>
          <a:noFill/>
        </p:spPr>
        <p:txBody>
          <a:bodyPr wrap="square" rtlCol="0">
            <a:spAutoFit/>
          </a:bodyPr>
          <a:lstStyle/>
          <a:p>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Wenger, 2012</a:t>
            </a:r>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403648" y="2492896"/>
            <a:ext cx="6696744" cy="1631216"/>
          </a:xfrm>
          <a:prstGeom prst="rect">
            <a:avLst/>
          </a:prstGeom>
          <a:noFill/>
        </p:spPr>
        <p:txBody>
          <a:bodyPr wrap="square" rtlCol="0">
            <a:spAutoFit/>
          </a:bodyPr>
          <a:lstStyle/>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“Members of a community of practice are practitioners. They develop a </a:t>
            </a:r>
            <a:r>
              <a:rPr lang="en-GB" sz="2000" b="1" dirty="0">
                <a:solidFill>
                  <a:srgbClr val="C00000"/>
                </a:solidFill>
                <a:effectLst>
                  <a:outerShdw blurRad="38100" dist="38100" dir="2700000" algn="tl">
                    <a:srgbClr val="000000">
                      <a:alpha val="43137"/>
                    </a:srgbClr>
                  </a:outerShdw>
                </a:effectLst>
                <a:latin typeface="+mj-lt"/>
              </a:rPr>
              <a:t>shared repertoire of resources</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experiences, stories, tools, ways of addressing recurring problems—in short a shared practice. This takes time and </a:t>
            </a:r>
            <a:r>
              <a:rPr lang="en-GB" sz="2000" b="1" dirty="0">
                <a:solidFill>
                  <a:srgbClr val="C00000"/>
                </a:solidFill>
                <a:effectLst>
                  <a:outerShdw blurRad="38100" dist="38100" dir="2700000" algn="tl">
                    <a:srgbClr val="000000">
                      <a:alpha val="43137"/>
                    </a:srgbClr>
                  </a:outerShdw>
                </a:effectLst>
                <a:latin typeface="+mj-lt"/>
              </a:rPr>
              <a:t>sustained interaction</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a:t>
            </a:r>
          </a:p>
        </p:txBody>
      </p:sp>
      <p:sp>
        <p:nvSpPr>
          <p:cNvPr id="6" name="CasellaDiTesto 5"/>
          <p:cNvSpPr txBox="1"/>
          <p:nvPr/>
        </p:nvSpPr>
        <p:spPr>
          <a:xfrm>
            <a:off x="1043608" y="1988840"/>
            <a:ext cx="6696744" cy="400110"/>
          </a:xfrm>
          <a:prstGeom prst="rect">
            <a:avLst/>
          </a:prstGeom>
          <a:noFill/>
        </p:spPr>
        <p:txBody>
          <a:bodyPr wrap="square" rtlCol="0">
            <a:spAutoFit/>
          </a:bodyPr>
          <a:lstStyle/>
          <a:p>
            <a:r>
              <a:rPr lang="it-IT" sz="2000" b="1" dirty="0">
                <a:solidFill>
                  <a:schemeClr val="accent3">
                    <a:lumMod val="60000"/>
                    <a:lumOff val="40000"/>
                  </a:schemeClr>
                </a:solidFill>
                <a:effectLst>
                  <a:outerShdw blurRad="38100" dist="38100" dir="2700000" algn="tl">
                    <a:srgbClr val="000000">
                      <a:alpha val="43137"/>
                    </a:srgbClr>
                  </a:outerShdw>
                </a:effectLst>
                <a:latin typeface="+mj-lt"/>
              </a:rPr>
              <a:t>PRACTICE</a:t>
            </a:r>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p:txBody>
      </p:sp>
      <p:sp>
        <p:nvSpPr>
          <p:cNvPr id="7" name="Titolo 1"/>
          <p:cNvSpPr txBox="1">
            <a:spLocks/>
          </p:cNvSpPr>
          <p:nvPr/>
        </p:nvSpPr>
        <p:spPr>
          <a:xfrm>
            <a:off x="467544" y="84584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Three key </a:t>
            </a:r>
            <a:r>
              <a:rPr kumimoji="0" lang="it-IT" sz="3200" b="1" i="0" u="none" strike="noStrike" kern="1200" cap="none" spc="0" normalizeH="0" baseline="0" noProof="0" dirty="0" err="1">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characteristics</a:t>
            </a:r>
            <a:endParaRPr kumimoji="0" lang="en-GB"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8" name="CasellaDiTesto 7"/>
          <p:cNvSpPr txBox="1"/>
          <p:nvPr/>
        </p:nvSpPr>
        <p:spPr>
          <a:xfrm>
            <a:off x="6300192" y="5373216"/>
            <a:ext cx="2160240" cy="369332"/>
          </a:xfrm>
          <a:prstGeom prst="rect">
            <a:avLst/>
          </a:prstGeom>
          <a:noFill/>
        </p:spPr>
        <p:txBody>
          <a:bodyPr wrap="square" rtlCol="0">
            <a:spAutoFit/>
          </a:bodyPr>
          <a:lstStyle/>
          <a:p>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Wenger, 2012</a:t>
            </a:r>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187624" y="2276872"/>
            <a:ext cx="6840760" cy="2554545"/>
          </a:xfrm>
          <a:prstGeom prst="rect">
            <a:avLst/>
          </a:prstGeom>
          <a:noFill/>
        </p:spPr>
        <p:txBody>
          <a:bodyPr wrap="square" rtlCol="0">
            <a:spAutoFit/>
          </a:bodyPr>
          <a:lstStyle/>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“A community of practice can be viewed as a social learning system. Arising out of learning, it exhibits </a:t>
            </a:r>
            <a:r>
              <a:rPr lang="en-GB" sz="2000" b="1" dirty="0" smtClean="0">
                <a:solidFill>
                  <a:schemeClr val="accent3">
                    <a:lumMod val="60000"/>
                    <a:lumOff val="40000"/>
                  </a:schemeClr>
                </a:solidFill>
                <a:effectLst>
                  <a:outerShdw blurRad="38100" dist="38100" dir="2700000" algn="tl">
                    <a:srgbClr val="000000">
                      <a:alpha val="43137"/>
                    </a:srgbClr>
                  </a:outerShdw>
                </a:effectLst>
                <a:latin typeface="+mj-lt"/>
              </a:rPr>
              <a:t>many characteristics </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of systems more generally: </a:t>
            </a:r>
          </a:p>
          <a:p>
            <a:pPr>
              <a:buFont typeface="Arial" pitchFamily="34" charset="0"/>
              <a:buChar char="•"/>
            </a:pP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emergent structure</a:t>
            </a:r>
          </a:p>
          <a:p>
            <a:pPr>
              <a:buFont typeface="Arial" pitchFamily="34" charset="0"/>
              <a:buChar char="•"/>
            </a:pP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complex relationships</a:t>
            </a:r>
          </a:p>
          <a:p>
            <a:pPr>
              <a:buFont typeface="Arial" pitchFamily="34" charset="0"/>
              <a:buChar char="•"/>
            </a:pP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self-organization</a:t>
            </a:r>
          </a:p>
          <a:p>
            <a:pPr>
              <a:buFont typeface="Arial" pitchFamily="34" charset="0"/>
              <a:buChar char="•"/>
            </a:pP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dynamic boundaries</a:t>
            </a:r>
          </a:p>
          <a:p>
            <a:pPr>
              <a:buFont typeface="Arial" pitchFamily="34" charset="0"/>
              <a:buChar char="•"/>
            </a:pP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ongoing negotiation of identity and cultural meaning.”</a:t>
            </a:r>
          </a:p>
        </p:txBody>
      </p:sp>
      <p:sp>
        <p:nvSpPr>
          <p:cNvPr id="4" name="CasellaDiTesto 3"/>
          <p:cNvSpPr txBox="1"/>
          <p:nvPr/>
        </p:nvSpPr>
        <p:spPr>
          <a:xfrm>
            <a:off x="5724128" y="6093296"/>
            <a:ext cx="2736304" cy="369332"/>
          </a:xfrm>
          <a:prstGeom prst="rect">
            <a:avLst/>
          </a:prstGeom>
          <a:noFill/>
        </p:spPr>
        <p:txBody>
          <a:bodyPr wrap="square" rtlCol="0">
            <a:spAutoFit/>
          </a:bodyPr>
          <a:lstStyle/>
          <a:p>
            <a:pPr algn="r"/>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Wenger, 2010, p. 179-80)</a:t>
            </a:r>
            <a:endPar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3568" y="1484784"/>
            <a:ext cx="8136904" cy="4401205"/>
          </a:xfrm>
          <a:prstGeom prst="rect">
            <a:avLst/>
          </a:prstGeom>
          <a:noFill/>
        </p:spPr>
        <p:txBody>
          <a:bodyPr wrap="square" rtlCol="0">
            <a:spAutoFit/>
          </a:bodyPr>
          <a:lstStyle/>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“Engagement in social contexts involves a dual process of meaning making. </a:t>
            </a:r>
          </a:p>
          <a:p>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On the one hand, we engage directly in activities, conversations, reflections, and other forms of personal participation in social life. </a:t>
            </a:r>
          </a:p>
          <a:p>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On the other hand, we produce physical and conceptual </a:t>
            </a:r>
            <a:r>
              <a:rPr lang="en-GB" sz="2000" b="1" dirty="0" err="1" smtClean="0">
                <a:solidFill>
                  <a:schemeClr val="accent3">
                    <a:lumMod val="60000"/>
                    <a:lumOff val="40000"/>
                  </a:schemeClr>
                </a:solidFill>
                <a:effectLst>
                  <a:outerShdw blurRad="38100" dist="38100" dir="2700000" algn="tl">
                    <a:srgbClr val="000000">
                      <a:alpha val="43137"/>
                    </a:srgbClr>
                  </a:outerShdw>
                </a:effectLst>
                <a:latin typeface="+mj-lt"/>
              </a:rPr>
              <a:t>artifacts</a:t>
            </a:r>
            <a:r>
              <a:rPr lang="en-GB" sz="2000" b="1" dirty="0" smtClean="0">
                <a:solidFill>
                  <a:schemeClr val="accent3">
                    <a:lumMod val="60000"/>
                    <a:lumOff val="40000"/>
                  </a:schemeClr>
                </a:solidFill>
                <a:effectLst>
                  <a:outerShdw blurRad="38100" dist="38100" dir="2700000" algn="tl">
                    <a:srgbClr val="000000">
                      <a:alpha val="43137"/>
                    </a:srgbClr>
                  </a:outerShdw>
                </a:effectLst>
                <a:latin typeface="+mj-lt"/>
              </a:rPr>
              <a:t> — words</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tools, concepts, methods, stories, documents, links to resources, and other forms of reification—that reflect our shared experience and around which we organize our participation. </a:t>
            </a:r>
          </a:p>
          <a:p>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Meaningful learning in social contexts requires both participation and reification to be in interplay. </a:t>
            </a:r>
            <a:r>
              <a:rPr lang="en-GB" sz="2000" b="1" dirty="0" err="1">
                <a:solidFill>
                  <a:schemeClr val="accent3">
                    <a:lumMod val="60000"/>
                    <a:lumOff val="40000"/>
                  </a:schemeClr>
                </a:solidFill>
                <a:effectLst>
                  <a:outerShdw blurRad="38100" dist="38100" dir="2700000" algn="tl">
                    <a:srgbClr val="000000">
                      <a:alpha val="43137"/>
                    </a:srgbClr>
                  </a:outerShdw>
                </a:effectLst>
                <a:latin typeface="+mj-lt"/>
              </a:rPr>
              <a:t>Artifacts</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without participation do not carry their own meaning; and participation without </a:t>
            </a:r>
            <a:r>
              <a:rPr lang="en-GB" sz="2000" b="1" dirty="0" err="1">
                <a:solidFill>
                  <a:schemeClr val="accent3">
                    <a:lumMod val="60000"/>
                    <a:lumOff val="40000"/>
                  </a:schemeClr>
                </a:solidFill>
                <a:effectLst>
                  <a:outerShdw blurRad="38100" dist="38100" dir="2700000" algn="tl">
                    <a:srgbClr val="000000">
                      <a:alpha val="43137"/>
                    </a:srgbClr>
                  </a:outerShdw>
                </a:effectLst>
                <a:latin typeface="+mj-lt"/>
              </a:rPr>
              <a:t>artifacts</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is fleeting, unanchored, and uncoordinated.”</a:t>
            </a:r>
          </a:p>
        </p:txBody>
      </p:sp>
      <p:sp>
        <p:nvSpPr>
          <p:cNvPr id="4" name="CasellaDiTesto 3"/>
          <p:cNvSpPr txBox="1"/>
          <p:nvPr/>
        </p:nvSpPr>
        <p:spPr>
          <a:xfrm>
            <a:off x="5724128" y="6093296"/>
            <a:ext cx="2736304" cy="369332"/>
          </a:xfrm>
          <a:prstGeom prst="rect">
            <a:avLst/>
          </a:prstGeom>
          <a:noFill/>
        </p:spPr>
        <p:txBody>
          <a:bodyPr wrap="square" rtlCol="0">
            <a:spAutoFit/>
          </a:bodyPr>
          <a:lstStyle/>
          <a:p>
            <a:pPr algn="r"/>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Wenger, 2010, p. 180)</a:t>
            </a:r>
            <a:endPar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3568" y="1484784"/>
            <a:ext cx="8136904" cy="4401205"/>
          </a:xfrm>
          <a:prstGeom prst="rect">
            <a:avLst/>
          </a:prstGeom>
          <a:noFill/>
        </p:spPr>
        <p:txBody>
          <a:bodyPr wrap="square" rtlCol="0">
            <a:spAutoFit/>
          </a:bodyPr>
          <a:lstStyle/>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“Engagement in social contexts involves a dual process of meaning making. </a:t>
            </a:r>
          </a:p>
          <a:p>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On the one hand, we engage directly in </a:t>
            </a:r>
            <a:r>
              <a:rPr lang="en-GB" sz="2000" b="1" dirty="0">
                <a:solidFill>
                  <a:srgbClr val="C00000"/>
                </a:solidFill>
                <a:effectLst>
                  <a:outerShdw blurRad="38100" dist="38100" dir="2700000" algn="tl">
                    <a:srgbClr val="000000">
                      <a:alpha val="43137"/>
                    </a:srgbClr>
                  </a:outerShdw>
                </a:effectLst>
                <a:latin typeface="+mj-lt"/>
              </a:rPr>
              <a:t>activities, conversations, reflections</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and other forms of personal participation in social life. </a:t>
            </a:r>
          </a:p>
          <a:p>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On the other hand, we produce </a:t>
            </a:r>
            <a:r>
              <a:rPr lang="en-GB" sz="2000" b="1" dirty="0">
                <a:solidFill>
                  <a:srgbClr val="C00000"/>
                </a:solidFill>
                <a:effectLst>
                  <a:outerShdw blurRad="38100" dist="38100" dir="2700000" algn="tl">
                    <a:srgbClr val="000000">
                      <a:alpha val="43137"/>
                    </a:srgbClr>
                  </a:outerShdw>
                </a:effectLst>
                <a:latin typeface="+mj-lt"/>
              </a:rPr>
              <a:t>physical and conceptual </a:t>
            </a:r>
            <a:r>
              <a:rPr lang="en-GB" sz="2000" b="1" dirty="0" err="1" smtClean="0">
                <a:solidFill>
                  <a:srgbClr val="C00000"/>
                </a:solidFill>
                <a:effectLst>
                  <a:outerShdw blurRad="38100" dist="38100" dir="2700000" algn="tl">
                    <a:srgbClr val="000000">
                      <a:alpha val="43137"/>
                    </a:srgbClr>
                  </a:outerShdw>
                </a:effectLst>
                <a:latin typeface="+mj-lt"/>
              </a:rPr>
              <a:t>artifacts</a:t>
            </a:r>
            <a:r>
              <a:rPr lang="en-GB" sz="2000" b="1" dirty="0" smtClean="0">
                <a:solidFill>
                  <a:srgbClr val="C00000"/>
                </a:solidFill>
                <a:effectLst>
                  <a:outerShdw blurRad="38100" dist="38100" dir="2700000" algn="tl">
                    <a:srgbClr val="000000">
                      <a:alpha val="43137"/>
                    </a:srgbClr>
                  </a:outerShdw>
                </a:effectLst>
                <a:latin typeface="+mj-lt"/>
              </a:rPr>
              <a:t> </a:t>
            </a:r>
            <a:r>
              <a:rPr lang="en-GB" sz="2000" b="1" dirty="0" smtClean="0">
                <a:solidFill>
                  <a:schemeClr val="accent3">
                    <a:lumMod val="60000"/>
                    <a:lumOff val="40000"/>
                  </a:schemeClr>
                </a:solidFill>
                <a:effectLst>
                  <a:outerShdw blurRad="38100" dist="38100" dir="2700000" algn="tl">
                    <a:srgbClr val="000000">
                      <a:alpha val="43137"/>
                    </a:srgbClr>
                  </a:outerShdw>
                </a:effectLst>
                <a:latin typeface="+mj-lt"/>
              </a:rPr>
              <a:t>— words</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tools, concepts, methods, stories, documents, links to resources, and other forms of </a:t>
            </a:r>
            <a:r>
              <a:rPr lang="en-GB" sz="2000" b="1" dirty="0" smtClean="0">
                <a:solidFill>
                  <a:schemeClr val="accent3">
                    <a:lumMod val="60000"/>
                    <a:lumOff val="40000"/>
                  </a:schemeClr>
                </a:solidFill>
                <a:effectLst>
                  <a:outerShdw blurRad="38100" dist="38100" dir="2700000" algn="tl">
                    <a:srgbClr val="000000">
                      <a:alpha val="43137"/>
                    </a:srgbClr>
                  </a:outerShdw>
                </a:effectLst>
                <a:latin typeface="+mj-lt"/>
              </a:rPr>
              <a:t>reification — </a:t>
            </a:r>
            <a:r>
              <a:rPr lang="en-GB" sz="2000" b="1" dirty="0" smtClean="0">
                <a:solidFill>
                  <a:srgbClr val="C00000"/>
                </a:solidFill>
                <a:effectLst>
                  <a:outerShdw blurRad="38100" dist="38100" dir="2700000" algn="tl">
                    <a:srgbClr val="000000">
                      <a:alpha val="43137"/>
                    </a:srgbClr>
                  </a:outerShdw>
                </a:effectLst>
                <a:latin typeface="+mj-lt"/>
              </a:rPr>
              <a:t>that reflect our shared </a:t>
            </a:r>
            <a:r>
              <a:rPr lang="en-GB" sz="2000" b="1" dirty="0">
                <a:solidFill>
                  <a:srgbClr val="C00000"/>
                </a:solidFill>
                <a:effectLst>
                  <a:outerShdw blurRad="38100" dist="38100" dir="2700000" algn="tl">
                    <a:srgbClr val="000000">
                      <a:alpha val="43137"/>
                    </a:srgbClr>
                  </a:outerShdw>
                </a:effectLst>
                <a:latin typeface="+mj-lt"/>
              </a:rPr>
              <a:t>experience </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and </a:t>
            </a:r>
            <a:r>
              <a:rPr lang="en-GB" sz="2000" b="1" dirty="0">
                <a:solidFill>
                  <a:srgbClr val="C00000"/>
                </a:solidFill>
                <a:effectLst>
                  <a:outerShdw blurRad="38100" dist="38100" dir="2700000" algn="tl">
                    <a:srgbClr val="000000">
                      <a:alpha val="43137"/>
                    </a:srgbClr>
                  </a:outerShdw>
                </a:effectLst>
                <a:latin typeface="+mj-lt"/>
              </a:rPr>
              <a:t>around which we organize our participation</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a:t>
            </a:r>
          </a:p>
          <a:p>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Meaningful learning in social contexts requires both participation and reification to be in interplay. </a:t>
            </a:r>
            <a:r>
              <a:rPr lang="en-GB" sz="2000" b="1" dirty="0" err="1">
                <a:solidFill>
                  <a:schemeClr val="accent3">
                    <a:lumMod val="60000"/>
                    <a:lumOff val="40000"/>
                  </a:schemeClr>
                </a:solidFill>
                <a:effectLst>
                  <a:outerShdw blurRad="38100" dist="38100" dir="2700000" algn="tl">
                    <a:srgbClr val="000000">
                      <a:alpha val="43137"/>
                    </a:srgbClr>
                  </a:outerShdw>
                </a:effectLst>
                <a:latin typeface="+mj-lt"/>
              </a:rPr>
              <a:t>Artifacts</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without participation do not carry their own meaning; and participation without </a:t>
            </a:r>
            <a:r>
              <a:rPr lang="en-GB" sz="2000" b="1" dirty="0" err="1">
                <a:solidFill>
                  <a:schemeClr val="accent3">
                    <a:lumMod val="60000"/>
                    <a:lumOff val="40000"/>
                  </a:schemeClr>
                </a:solidFill>
                <a:effectLst>
                  <a:outerShdw blurRad="38100" dist="38100" dir="2700000" algn="tl">
                    <a:srgbClr val="000000">
                      <a:alpha val="43137"/>
                    </a:srgbClr>
                  </a:outerShdw>
                </a:effectLst>
                <a:latin typeface="+mj-lt"/>
              </a:rPr>
              <a:t>artifacts</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is fleeting, unanchored, and uncoordinated.”</a:t>
            </a:r>
          </a:p>
        </p:txBody>
      </p:sp>
      <p:sp>
        <p:nvSpPr>
          <p:cNvPr id="6" name="CasellaDiTesto 5"/>
          <p:cNvSpPr txBox="1"/>
          <p:nvPr/>
        </p:nvSpPr>
        <p:spPr>
          <a:xfrm>
            <a:off x="5724128" y="6093296"/>
            <a:ext cx="2736304" cy="369332"/>
          </a:xfrm>
          <a:prstGeom prst="rect">
            <a:avLst/>
          </a:prstGeom>
          <a:noFill/>
        </p:spPr>
        <p:txBody>
          <a:bodyPr wrap="square" rtlCol="0">
            <a:spAutoFit/>
          </a:bodyPr>
          <a:lstStyle/>
          <a:p>
            <a:pPr algn="r"/>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Wenger, 2010, p. 180)</a:t>
            </a:r>
            <a:endPar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55576" y="2348880"/>
            <a:ext cx="7992888" cy="3477875"/>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en-GB" dirty="0"/>
              <a:t>Problem solving </a:t>
            </a:r>
          </a:p>
          <a:p>
            <a:r>
              <a:rPr lang="en-GB" i="1" dirty="0"/>
              <a:t>Can we work on this design and brainstorm some ideas? I’m stuck</a:t>
            </a:r>
            <a:r>
              <a:rPr lang="en-GB" i="1" dirty="0" smtClean="0"/>
              <a:t>.</a:t>
            </a:r>
            <a:endParaRPr lang="en-GB" i="1" dirty="0"/>
          </a:p>
          <a:p>
            <a:r>
              <a:rPr lang="en-GB" dirty="0"/>
              <a:t>Requests for information</a:t>
            </a:r>
          </a:p>
          <a:p>
            <a:r>
              <a:rPr lang="en-GB" i="1" dirty="0"/>
              <a:t>Where can I find the code to connect to the server?</a:t>
            </a:r>
          </a:p>
          <a:p>
            <a:r>
              <a:rPr lang="en-GB" dirty="0"/>
              <a:t>Seeking experience </a:t>
            </a:r>
          </a:p>
          <a:p>
            <a:r>
              <a:rPr lang="en-GB" i="1" dirty="0"/>
              <a:t>Has anyone dealt with a customer in this situation?</a:t>
            </a:r>
          </a:p>
          <a:p>
            <a:r>
              <a:rPr lang="en-GB" dirty="0"/>
              <a:t>Reusing assets </a:t>
            </a:r>
          </a:p>
          <a:p>
            <a:r>
              <a:rPr lang="en-GB" i="1" dirty="0"/>
              <a:t>I have a proposal for a local area network I wrote for a client last year. I can send it to you and you can easily tweak it for this new client.</a:t>
            </a:r>
          </a:p>
          <a:p>
            <a:r>
              <a:rPr lang="en-GB" dirty="0"/>
              <a:t>Coordination and synergy</a:t>
            </a:r>
          </a:p>
          <a:p>
            <a:r>
              <a:rPr lang="en-GB" i="1" dirty="0"/>
              <a:t>Can we combine our purchases of solvent to achieve bulk discounts?</a:t>
            </a:r>
          </a:p>
        </p:txBody>
      </p:sp>
      <p:sp>
        <p:nvSpPr>
          <p:cNvPr id="6" name="CasellaDiTesto 5"/>
          <p:cNvSpPr txBox="1"/>
          <p:nvPr/>
        </p:nvSpPr>
        <p:spPr>
          <a:xfrm>
            <a:off x="1043608" y="1412776"/>
            <a:ext cx="7272808" cy="707886"/>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en-GB" dirty="0"/>
              <a:t>Communities develop their practice through a variety of activities. Typical examples:</a:t>
            </a:r>
          </a:p>
        </p:txBody>
      </p:sp>
      <p:sp>
        <p:nvSpPr>
          <p:cNvPr id="4" name="CasellaDiTesto 3"/>
          <p:cNvSpPr txBox="1"/>
          <p:nvPr/>
        </p:nvSpPr>
        <p:spPr>
          <a:xfrm>
            <a:off x="5724128" y="6093296"/>
            <a:ext cx="2736304" cy="369332"/>
          </a:xfrm>
          <a:prstGeom prst="rect">
            <a:avLst/>
          </a:prstGeom>
          <a:noFill/>
        </p:spPr>
        <p:txBody>
          <a:bodyPr wrap="square" rtlCol="0">
            <a:spAutoFit/>
          </a:bodyPr>
          <a:lstStyle/>
          <a:p>
            <a:pPr algn="r"/>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Wenger, 2012, p. 2-3)</a:t>
            </a:r>
            <a:endPar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2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2000"/>
                                        <p:tgtEl>
                                          <p:spTgt spid="5">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2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2000"/>
                                        <p:tgtEl>
                                          <p:spTgt spid="5">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2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2000"/>
                                        <p:tgtEl>
                                          <p:spTgt spid="5">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2000"/>
                                        <p:tgtEl>
                                          <p:spTgt spid="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2000"/>
                                        <p:tgtEl>
                                          <p:spTgt spid="5">
                                            <p:txEl>
                                              <p:pRg st="8" end="8"/>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55576" y="2420888"/>
            <a:ext cx="7992888" cy="3477875"/>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en-GB" dirty="0"/>
              <a:t>Discussing developments</a:t>
            </a:r>
          </a:p>
          <a:p>
            <a:r>
              <a:rPr lang="en-GB" i="1" dirty="0"/>
              <a:t>What do you think of the new CAD system? Does it really help?</a:t>
            </a:r>
          </a:p>
          <a:p>
            <a:r>
              <a:rPr lang="en-GB" dirty="0"/>
              <a:t>Documentation projects</a:t>
            </a:r>
          </a:p>
          <a:p>
            <a:r>
              <a:rPr lang="en-GB" i="1" dirty="0"/>
              <a:t>We have faced this problem five times now. Let us write it down once and for all.</a:t>
            </a:r>
          </a:p>
          <a:p>
            <a:r>
              <a:rPr lang="en-GB" dirty="0"/>
              <a:t>Visits </a:t>
            </a:r>
          </a:p>
          <a:p>
            <a:r>
              <a:rPr lang="en-GB" i="1" dirty="0"/>
              <a:t>Can we come and see your after-school program? We need to establish one in our city.</a:t>
            </a:r>
          </a:p>
          <a:p>
            <a:r>
              <a:rPr lang="en-GB" dirty="0"/>
              <a:t>Mapping knowledge and identifying gaps</a:t>
            </a:r>
          </a:p>
          <a:p>
            <a:r>
              <a:rPr lang="en-GB" i="1" dirty="0"/>
              <a:t>Who knows what, and what are we missing? What other groups should we connect with?</a:t>
            </a:r>
          </a:p>
        </p:txBody>
      </p:sp>
      <p:sp>
        <p:nvSpPr>
          <p:cNvPr id="4" name="CasellaDiTesto 3"/>
          <p:cNvSpPr txBox="1"/>
          <p:nvPr/>
        </p:nvSpPr>
        <p:spPr>
          <a:xfrm>
            <a:off x="1043608" y="1412776"/>
            <a:ext cx="7272808" cy="707886"/>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en-GB" dirty="0"/>
              <a:t>Communities develop their practice through a variety of activities. Typical examples:</a:t>
            </a:r>
          </a:p>
        </p:txBody>
      </p:sp>
      <p:sp>
        <p:nvSpPr>
          <p:cNvPr id="7" name="CasellaDiTesto 6"/>
          <p:cNvSpPr txBox="1"/>
          <p:nvPr/>
        </p:nvSpPr>
        <p:spPr>
          <a:xfrm>
            <a:off x="5724128" y="6093296"/>
            <a:ext cx="2736304" cy="369332"/>
          </a:xfrm>
          <a:prstGeom prst="rect">
            <a:avLst/>
          </a:prstGeom>
          <a:noFill/>
        </p:spPr>
        <p:txBody>
          <a:bodyPr wrap="square" rtlCol="0">
            <a:spAutoFit/>
          </a:bodyPr>
          <a:lstStyle/>
          <a:p>
            <a:pPr algn="r"/>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Wenger, 2012, p. 2-3)</a:t>
            </a:r>
            <a:endPar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20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20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20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20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rancesco\Desktop\Bolam et al(2005)-Creating and Sustaining Effective Professional Learning Communities2.jpg"/>
          <p:cNvPicPr>
            <a:picLocks noChangeAspect="1" noChangeArrowheads="1"/>
          </p:cNvPicPr>
          <p:nvPr/>
        </p:nvPicPr>
        <p:blipFill>
          <a:blip r:embed="rId3" cstate="print"/>
          <a:srcRect/>
          <a:stretch>
            <a:fillRect/>
          </a:stretch>
        </p:blipFill>
        <p:spPr bwMode="auto">
          <a:xfrm>
            <a:off x="287524" y="1268760"/>
            <a:ext cx="8568952" cy="5075084"/>
          </a:xfrm>
          <a:prstGeom prst="rect">
            <a:avLst/>
          </a:prstGeom>
          <a:noFill/>
        </p:spPr>
      </p:pic>
      <p:sp>
        <p:nvSpPr>
          <p:cNvPr id="3" name="CasellaDiTesto 2"/>
          <p:cNvSpPr txBox="1"/>
          <p:nvPr/>
        </p:nvSpPr>
        <p:spPr>
          <a:xfrm>
            <a:off x="5940152" y="2276872"/>
            <a:ext cx="2613216" cy="430887"/>
          </a:xfrm>
          <a:prstGeom prst="rect">
            <a:avLst/>
          </a:prstGeom>
          <a:noFill/>
        </p:spPr>
        <p:txBody>
          <a:bodyPr wrap="none" rtlCol="0">
            <a:spAutoFit/>
          </a:bodyPr>
          <a:lstStyle/>
          <a:p>
            <a:r>
              <a:rPr lang="it-IT" sz="2200" b="1" dirty="0">
                <a:solidFill>
                  <a:srgbClr val="FF0000"/>
                </a:solidFill>
                <a:effectLst>
                  <a:outerShdw blurRad="38100" dist="25400" dir="5400000" algn="tl" rotWithShape="0">
                    <a:srgbClr val="000000">
                      <a:alpha val="43000"/>
                    </a:srgbClr>
                  </a:outerShdw>
                </a:effectLst>
                <a:latin typeface="+mj-lt"/>
                <a:ea typeface="+mj-ea"/>
                <a:cs typeface="+mj-cs"/>
              </a:rPr>
              <a:t>Jan 2002 – </a:t>
            </a:r>
            <a:r>
              <a:rPr lang="it-IT" sz="2200" b="1" dirty="0" err="1">
                <a:solidFill>
                  <a:srgbClr val="FF0000"/>
                </a:solidFill>
                <a:effectLst>
                  <a:outerShdw blurRad="38100" dist="25400" dir="5400000" algn="tl" rotWithShape="0">
                    <a:srgbClr val="000000">
                      <a:alpha val="43000"/>
                    </a:srgbClr>
                  </a:outerShdw>
                </a:effectLst>
                <a:latin typeface="+mj-lt"/>
                <a:ea typeface="+mj-ea"/>
                <a:cs typeface="+mj-cs"/>
              </a:rPr>
              <a:t>Oct</a:t>
            </a:r>
            <a:r>
              <a:rPr lang="it-IT" sz="2200" b="1" dirty="0">
                <a:solidFill>
                  <a:srgbClr val="FF0000"/>
                </a:solidFill>
                <a:effectLst>
                  <a:outerShdw blurRad="38100" dist="25400" dir="5400000" algn="tl" rotWithShape="0">
                    <a:srgbClr val="000000">
                      <a:alpha val="43000"/>
                    </a:srgbClr>
                  </a:outerShdw>
                </a:effectLst>
                <a:latin typeface="+mj-lt"/>
                <a:ea typeface="+mj-ea"/>
                <a:cs typeface="+mj-cs"/>
              </a:rPr>
              <a:t> 2004</a:t>
            </a:r>
          </a:p>
        </p:txBody>
      </p:sp>
      <p:sp>
        <p:nvSpPr>
          <p:cNvPr id="4" name="CasellaDiTesto 2"/>
          <p:cNvSpPr txBox="1"/>
          <p:nvPr/>
        </p:nvSpPr>
        <p:spPr>
          <a:xfrm>
            <a:off x="683568" y="1990001"/>
            <a:ext cx="4319388" cy="430887"/>
          </a:xfrm>
          <a:prstGeom prst="rect">
            <a:avLst/>
          </a:prstGeom>
          <a:noFill/>
        </p:spPr>
        <p:txBody>
          <a:bodyPr wrap="none" rtlCol="0">
            <a:spAutoFit/>
          </a:bodyPr>
          <a:lstStyle/>
          <a:p>
            <a:r>
              <a:rPr lang="it-IT" sz="2200" b="1" dirty="0">
                <a:solidFill>
                  <a:srgbClr val="FF0000"/>
                </a:solidFill>
                <a:effectLst>
                  <a:outerShdw blurRad="38100" dist="25400" dir="5400000" algn="tl" rotWithShape="0">
                    <a:srgbClr val="000000">
                      <a:alpha val="43000"/>
                    </a:srgbClr>
                  </a:outerShdw>
                </a:effectLst>
                <a:latin typeface="+mj-lt"/>
                <a:ea typeface="+mj-ea"/>
                <a:cs typeface="+mj-cs"/>
              </a:rPr>
              <a:t>Questionnaire survey: 393 schools</a:t>
            </a:r>
          </a:p>
        </p:txBody>
      </p:sp>
      <p:sp>
        <p:nvSpPr>
          <p:cNvPr id="5" name="CasellaDiTesto 2"/>
          <p:cNvSpPr txBox="1"/>
          <p:nvPr/>
        </p:nvSpPr>
        <p:spPr>
          <a:xfrm>
            <a:off x="683568" y="2422049"/>
            <a:ext cx="2983574" cy="430887"/>
          </a:xfrm>
          <a:prstGeom prst="rect">
            <a:avLst/>
          </a:prstGeom>
          <a:noFill/>
        </p:spPr>
        <p:txBody>
          <a:bodyPr wrap="none" rtlCol="0">
            <a:spAutoFit/>
          </a:bodyPr>
          <a:lstStyle/>
          <a:p>
            <a:r>
              <a:rPr lang="it-IT" sz="2200" b="1" dirty="0">
                <a:solidFill>
                  <a:srgbClr val="FF0000"/>
                </a:solidFill>
                <a:effectLst>
                  <a:outerShdw blurRad="38100" dist="25400" dir="5400000" algn="tl" rotWithShape="0">
                    <a:srgbClr val="000000">
                      <a:alpha val="43000"/>
                    </a:srgbClr>
                  </a:outerShdw>
                </a:effectLst>
                <a:latin typeface="+mj-lt"/>
                <a:ea typeface="+mj-ea"/>
                <a:cs typeface="+mj-cs"/>
              </a:rPr>
              <a:t>Case studies: 16 schools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23628" y="1700808"/>
            <a:ext cx="6696744" cy="1938992"/>
          </a:xfrm>
          <a:prstGeom prst="rect">
            <a:avLst/>
          </a:prstGeom>
          <a:noFill/>
        </p:spPr>
        <p:txBody>
          <a:bodyPr wrap="square" rtlCol="0">
            <a:spAutoFit/>
          </a:bodyPr>
          <a:lstStyle/>
          <a:p>
            <a:pPr algn="just"/>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The project’s working definition offers a practical basis for staff in schools wishing to promote an effective PLC. In so doing, they should take account of the issues associated with the components of that definition (…) in particular, relate the definition to their own context.</a:t>
            </a:r>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a:t>
            </a:r>
          </a:p>
          <a:p>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a:t>
            </a:r>
            <a:r>
              <a:rPr lang="en-US" sz="2000" b="1" dirty="0" err="1">
                <a:solidFill>
                  <a:schemeClr val="accent3">
                    <a:lumMod val="60000"/>
                    <a:lumOff val="40000"/>
                  </a:schemeClr>
                </a:solidFill>
                <a:effectLst>
                  <a:outerShdw blurRad="38100" dist="38100" dir="2700000" algn="tl">
                    <a:srgbClr val="000000">
                      <a:alpha val="43137"/>
                    </a:srgbClr>
                  </a:outerShdw>
                </a:effectLst>
                <a:latin typeface="+mj-lt"/>
              </a:rPr>
              <a:t>Bolam</a:t>
            </a:r>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 et al, 2005, p. </a:t>
            </a:r>
            <a:r>
              <a:rPr lang="en-US" sz="2000" b="1" dirty="0" err="1">
                <a:solidFill>
                  <a:schemeClr val="accent3">
                    <a:lumMod val="60000"/>
                    <a:lumOff val="40000"/>
                  </a:schemeClr>
                </a:solidFill>
                <a:effectLst>
                  <a:outerShdw blurRad="38100" dist="38100" dir="2700000" algn="tl">
                    <a:srgbClr val="000000">
                      <a:alpha val="43137"/>
                    </a:srgbClr>
                  </a:outerShdw>
                </a:effectLst>
                <a:latin typeface="+mj-lt"/>
              </a:rPr>
              <a:t>i</a:t>
            </a:r>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a:t>
            </a:r>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p:txBody>
      </p:sp>
      <p:sp>
        <p:nvSpPr>
          <p:cNvPr id="6" name="Titolo 1"/>
          <p:cNvSpPr txBox="1">
            <a:spLocks/>
          </p:cNvSpPr>
          <p:nvPr/>
        </p:nvSpPr>
        <p:spPr>
          <a:xfrm>
            <a:off x="2600781" y="701824"/>
            <a:ext cx="3942438" cy="92697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A working</a:t>
            </a:r>
            <a:r>
              <a:rPr kumimoji="0" lang="it-IT" sz="3200" b="1" i="0" u="none" strike="noStrike" kern="1200" cap="none" spc="0" normalizeH="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 d</a:t>
            </a:r>
            <a:r>
              <a:rPr kumimoji="0" lang="it-IT"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efinition?</a:t>
            </a:r>
            <a:endParaRPr kumimoji="0" lang="en-GB"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7" name="CasellaDiTesto 3"/>
          <p:cNvSpPr txBox="1"/>
          <p:nvPr/>
        </p:nvSpPr>
        <p:spPr>
          <a:xfrm>
            <a:off x="1229828" y="3866272"/>
            <a:ext cx="6696744" cy="1323439"/>
          </a:xfrm>
          <a:prstGeom prst="rect">
            <a:avLst/>
          </a:prstGeom>
          <a:noFill/>
        </p:spPr>
        <p:txBody>
          <a:bodyPr wrap="square" rtlCol="0">
            <a:spAutoFit/>
          </a:bodyPr>
          <a:lstStyle/>
          <a:p>
            <a:pPr algn="just"/>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Bolan et al. (2005) suggest that it is very necessary “</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to make explicit use of the idea of a PLC, and the terminology, and to seek a shared understanding of it in order to promote and sustain a PLC.</a:t>
            </a:r>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 (p. vii)</a:t>
            </a:r>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p:txBody>
      </p:sp>
      <p:sp>
        <p:nvSpPr>
          <p:cNvPr id="8" name="CasellaDiTesto 3"/>
          <p:cNvSpPr txBox="1"/>
          <p:nvPr/>
        </p:nvSpPr>
        <p:spPr>
          <a:xfrm>
            <a:off x="1231496" y="5201905"/>
            <a:ext cx="6696744" cy="1015663"/>
          </a:xfrm>
          <a:prstGeom prst="rect">
            <a:avLst/>
          </a:prstGeom>
          <a:noFill/>
        </p:spPr>
        <p:txBody>
          <a:bodyPr wrap="square" rtlCol="0">
            <a:spAutoFit/>
          </a:bodyPr>
          <a:lstStyle/>
          <a:p>
            <a:pPr algn="just"/>
            <a:r>
              <a:rPr lang="it-IT" sz="2000" b="1" dirty="0">
                <a:solidFill>
                  <a:schemeClr val="accent3">
                    <a:lumMod val="60000"/>
                    <a:lumOff val="40000"/>
                  </a:schemeClr>
                </a:solidFill>
                <a:effectLst>
                  <a:outerShdw blurRad="38100" dist="38100" dir="2700000" algn="tl">
                    <a:srgbClr val="000000">
                      <a:alpha val="43137"/>
                    </a:srgbClr>
                  </a:outerShdw>
                </a:effectLst>
                <a:latin typeface="+mj-lt"/>
              </a:rPr>
              <a:t>And that “</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each school staff will probably need to formulate its own working definition of a PLC.” (</a:t>
            </a:r>
            <a:r>
              <a:rPr lang="en-GB" sz="2000" b="1" i="1" dirty="0">
                <a:solidFill>
                  <a:schemeClr val="accent3">
                    <a:lumMod val="60000"/>
                    <a:lumOff val="40000"/>
                  </a:schemeClr>
                </a:solidFill>
                <a:effectLst>
                  <a:outerShdw blurRad="38100" dist="38100" dir="2700000" algn="tl">
                    <a:srgbClr val="000000">
                      <a:alpha val="43137"/>
                    </a:srgbClr>
                  </a:outerShdw>
                </a:effectLst>
                <a:latin typeface="+mj-lt"/>
              </a:rPr>
              <a:t>Ib.</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a:t>
            </a:r>
          </a:p>
          <a:p>
            <a:pPr algn="just"/>
            <a:r>
              <a:rPr lang="it-IT" sz="2000" b="1" dirty="0">
                <a:solidFill>
                  <a:schemeClr val="accent3">
                    <a:lumMod val="60000"/>
                    <a:lumOff val="40000"/>
                  </a:schemeClr>
                </a:solidFill>
                <a:effectLst>
                  <a:outerShdw blurRad="38100" dist="38100" dir="2700000" algn="tl">
                    <a:srgbClr val="000000">
                      <a:alpha val="43137"/>
                    </a:srgbClr>
                  </a:outerShdw>
                </a:effectLst>
                <a:latin typeface="+mj-lt"/>
              </a:rPr>
              <a:t>(Situated character of professional learning)</a:t>
            </a:r>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p:txBody>
      </p:sp>
      <p:sp>
        <p:nvSpPr>
          <p:cNvPr id="9" name="CasellaDiTesto 8"/>
          <p:cNvSpPr txBox="1"/>
          <p:nvPr/>
        </p:nvSpPr>
        <p:spPr>
          <a:xfrm>
            <a:off x="5724128" y="6156012"/>
            <a:ext cx="2736304" cy="369332"/>
          </a:xfrm>
          <a:prstGeom prst="rect">
            <a:avLst/>
          </a:prstGeom>
          <a:noFill/>
        </p:spPr>
        <p:txBody>
          <a:bodyPr wrap="square" rtlCol="0">
            <a:spAutoFit/>
          </a:bodyPr>
          <a:lstStyle/>
          <a:p>
            <a:pPr algn="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r>
              <a:rPr lang="de-DE" b="1" dirty="0" err="1"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Bolam</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et al, 2005)</a:t>
            </a:r>
            <a:endPar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23628" y="1620083"/>
            <a:ext cx="6696744" cy="4401205"/>
          </a:xfrm>
          <a:prstGeom prst="rect">
            <a:avLst/>
          </a:prstGeom>
          <a:noFill/>
        </p:spPr>
        <p:txBody>
          <a:bodyPr wrap="square" rtlCol="0">
            <a:spAutoFit/>
          </a:bodyPr>
          <a:lstStyle/>
          <a:p>
            <a:pPr algn="just"/>
            <a:r>
              <a:rPr lang="it-IT" sz="2000" b="1" dirty="0">
                <a:solidFill>
                  <a:schemeClr val="accent3">
                    <a:lumMod val="60000"/>
                    <a:lumOff val="40000"/>
                  </a:schemeClr>
                </a:solidFill>
                <a:effectLst>
                  <a:outerShdw blurRad="38100" dist="38100" dir="2700000" algn="tl">
                    <a:srgbClr val="000000">
                      <a:alpha val="43137"/>
                    </a:srgbClr>
                  </a:outerShdw>
                </a:effectLst>
                <a:latin typeface="+mj-lt"/>
              </a:rPr>
              <a:t>12 dimensions</a:t>
            </a:r>
          </a:p>
          <a:p>
            <a:pPr algn="just"/>
            <a:endParaRPr lang="it-IT" sz="2000" b="1" dirty="0">
              <a:solidFill>
                <a:schemeClr val="accent3">
                  <a:lumMod val="60000"/>
                  <a:lumOff val="40000"/>
                </a:schemeClr>
              </a:solidFill>
              <a:effectLst>
                <a:outerShdw blurRad="38100" dist="38100" dir="2700000" algn="tl">
                  <a:srgbClr val="000000">
                    <a:alpha val="43137"/>
                  </a:srgbClr>
                </a:outerShdw>
              </a:effectLst>
              <a:latin typeface="+mj-lt"/>
            </a:endParaRPr>
          </a:p>
          <a:p>
            <a:pPr algn="just"/>
            <a:r>
              <a:rPr lang="en-GB" sz="2000" b="1" dirty="0" smtClean="0">
                <a:solidFill>
                  <a:schemeClr val="accent3">
                    <a:lumMod val="60000"/>
                    <a:lumOff val="40000"/>
                  </a:schemeClr>
                </a:solidFill>
                <a:effectLst>
                  <a:outerShdw blurRad="38100" dist="38100" dir="2700000" algn="tl">
                    <a:srgbClr val="000000">
                      <a:alpha val="43137"/>
                    </a:srgbClr>
                  </a:outerShdw>
                </a:effectLst>
                <a:latin typeface="+mj-lt"/>
              </a:rPr>
              <a:t>1</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Shared values and vision</a:t>
            </a:r>
          </a:p>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2. Collective responsibility for pupils’ learning</a:t>
            </a:r>
          </a:p>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3. Collaboration focused on learning</a:t>
            </a:r>
          </a:p>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4. Professional learning: individual and collective</a:t>
            </a:r>
          </a:p>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5. Reflective professional enquiry</a:t>
            </a:r>
          </a:p>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6. Openness, networks and partnerships</a:t>
            </a:r>
          </a:p>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7. Inclusive membership</a:t>
            </a:r>
          </a:p>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8. Mutual trust, respect and support</a:t>
            </a:r>
          </a:p>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9. Optimising resources and structures to promote the PLC</a:t>
            </a:r>
          </a:p>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10. Promoting professional learning: individual and collective</a:t>
            </a:r>
          </a:p>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11. Evaluating and sustaining the PLC</a:t>
            </a:r>
          </a:p>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12. Leading and managing the PLC</a:t>
            </a:r>
          </a:p>
        </p:txBody>
      </p:sp>
      <p:sp>
        <p:nvSpPr>
          <p:cNvPr id="6" name="Titolo 1"/>
          <p:cNvSpPr txBox="1">
            <a:spLocks/>
          </p:cNvSpPr>
          <p:nvPr/>
        </p:nvSpPr>
        <p:spPr>
          <a:xfrm>
            <a:off x="2002215" y="701824"/>
            <a:ext cx="5139571" cy="92697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PLC development</a:t>
            </a:r>
            <a:r>
              <a:rPr kumimoji="0" lang="it-IT" sz="3200" b="1" i="0" u="none" strike="noStrike" kern="1200" cap="none" spc="0" normalizeH="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 profile</a:t>
            </a:r>
            <a:endParaRPr kumimoji="0" lang="en-GB"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5" name="CasellaDiTesto 4"/>
          <p:cNvSpPr txBox="1"/>
          <p:nvPr/>
        </p:nvSpPr>
        <p:spPr>
          <a:xfrm>
            <a:off x="5724128" y="6156012"/>
            <a:ext cx="2736304" cy="369332"/>
          </a:xfrm>
          <a:prstGeom prst="rect">
            <a:avLst/>
          </a:prstGeom>
          <a:noFill/>
        </p:spPr>
        <p:txBody>
          <a:bodyPr wrap="square" rtlCol="0">
            <a:spAutoFit/>
          </a:bodyPr>
          <a:lstStyle/>
          <a:p>
            <a:pPr algn="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r>
              <a:rPr lang="de-DE" b="1" dirty="0" err="1"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Bolam</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et al, 2005)</a:t>
            </a:r>
            <a:endPar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spTree>
    <p:extLst>
      <p:ext uri="{BB962C8B-B14F-4D97-AF65-F5344CB8AC3E}">
        <p14:creationId xmlns:p14="http://schemas.microsoft.com/office/powerpoint/2010/main" val="33251861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fade">
                                      <p:cBhvr>
                                        <p:cTn id="39" dur="500"/>
                                        <p:tgtEl>
                                          <p:spTgt spid="4">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500"/>
                                        <p:tgtEl>
                                          <p:spTgt spid="4">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animEffect transition="in" filter="fade">
                                      <p:cBhvr>
                                        <p:cTn id="45" dur="500"/>
                                        <p:tgtEl>
                                          <p:spTgt spid="4">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13" end="13"/>
                                            </p:txEl>
                                          </p:spTgt>
                                        </p:tgtEl>
                                        <p:attrNameLst>
                                          <p:attrName>style.visibility</p:attrName>
                                        </p:attrNameLst>
                                      </p:cBhvr>
                                      <p:to>
                                        <p:strVal val="visible"/>
                                      </p:to>
                                    </p:set>
                                    <p:animEffect transition="in" filter="fade">
                                      <p:cBhvr>
                                        <p:cTn id="48"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303748" y="2636912"/>
            <a:ext cx="4536504" cy="1200329"/>
          </a:xfrm>
          <a:prstGeom prst="rect">
            <a:avLst/>
          </a:prstGeom>
          <a:noFill/>
        </p:spPr>
        <p:txBody>
          <a:bodyPr wrap="square" rtlCol="0">
            <a:spAutoFit/>
          </a:bodyPr>
          <a:lstStyle/>
          <a:p>
            <a:pPr algn="ctr"/>
            <a:r>
              <a:rPr lang="en-US" sz="3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Towards a monitoring instrument for PLC</a:t>
            </a:r>
            <a:endParaRPr lang="de-DE" sz="3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sp>
        <p:nvSpPr>
          <p:cNvPr id="3" name="CasellaDiTesto 2"/>
          <p:cNvSpPr txBox="1"/>
          <p:nvPr/>
        </p:nvSpPr>
        <p:spPr>
          <a:xfrm>
            <a:off x="323528" y="1124744"/>
            <a:ext cx="8496944" cy="1323439"/>
          </a:xfrm>
          <a:prstGeom prst="rect">
            <a:avLst/>
          </a:prstGeom>
          <a:noFill/>
        </p:spPr>
        <p:txBody>
          <a:bodyPr wrap="square" rtlCol="0">
            <a:spAutoFit/>
          </a:bodyPr>
          <a:lstStyle/>
          <a:p>
            <a:pPr algn="ctr"/>
            <a:r>
              <a:rPr lang="en-GB" sz="20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School and University Partnership for Peer Communities of learners (SUP4PLC)</a:t>
            </a:r>
            <a:endParaRPr lang="en-US" sz="20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a:p>
            <a:pPr algn="ctr"/>
            <a:r>
              <a:rPr lang="en-US" sz="2000" b="1" dirty="0" err="1"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Proj</a:t>
            </a:r>
            <a:r>
              <a:rPr lang="en-US" sz="20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n.:  573660-EPP-1-2016-1-EG-EPPKA2-CBHE-JP (2016-2516/001-001)</a:t>
            </a:r>
            <a:endParaRPr lang="en-US" sz="20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a:p>
            <a:pPr algn="ctr"/>
            <a:r>
              <a:rPr lang="en-US" sz="20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Kick-off Meeting</a:t>
            </a:r>
          </a:p>
          <a:p>
            <a:pPr algn="ctr"/>
            <a:r>
              <a:rPr lang="en-US" sz="20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Cairo 2017.02.27-28</a:t>
            </a:r>
            <a:endParaRPr lang="de-DE" sz="20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pic>
        <p:nvPicPr>
          <p:cNvPr id="1028" name="Picture 4" descr="C:\Users\francesco\Desktop\Untitled-2.png"/>
          <p:cNvPicPr>
            <a:picLocks noChangeAspect="1" noChangeArrowheads="1"/>
          </p:cNvPicPr>
          <p:nvPr/>
        </p:nvPicPr>
        <p:blipFill>
          <a:blip r:embed="rId3" cstate="print"/>
          <a:srcRect/>
          <a:stretch>
            <a:fillRect/>
          </a:stretch>
        </p:blipFill>
        <p:spPr bwMode="auto">
          <a:xfrm>
            <a:off x="179512" y="5389972"/>
            <a:ext cx="1800200" cy="1275581"/>
          </a:xfrm>
          <a:prstGeom prst="rect">
            <a:avLst/>
          </a:prstGeom>
          <a:noFill/>
        </p:spPr>
      </p:pic>
      <p:pic>
        <p:nvPicPr>
          <p:cNvPr id="1029" name="Picture 5" descr="C:\Users\francesco\Desktop\Untitled-1.png"/>
          <p:cNvPicPr>
            <a:picLocks noChangeAspect="1" noChangeArrowheads="1"/>
          </p:cNvPicPr>
          <p:nvPr/>
        </p:nvPicPr>
        <p:blipFill>
          <a:blip r:embed="rId4" cstate="print"/>
          <a:srcRect/>
          <a:stretch>
            <a:fillRect/>
          </a:stretch>
        </p:blipFill>
        <p:spPr bwMode="auto">
          <a:xfrm>
            <a:off x="5715075" y="5547712"/>
            <a:ext cx="3273202" cy="1004235"/>
          </a:xfrm>
          <a:prstGeom prst="rect">
            <a:avLst/>
          </a:prstGeom>
          <a:noFill/>
        </p:spPr>
      </p:pic>
      <p:sp>
        <p:nvSpPr>
          <p:cNvPr id="8" name="CasellaDiTesto 7"/>
          <p:cNvSpPr txBox="1"/>
          <p:nvPr/>
        </p:nvSpPr>
        <p:spPr>
          <a:xfrm>
            <a:off x="1727684" y="4437112"/>
            <a:ext cx="5688632" cy="338554"/>
          </a:xfrm>
          <a:prstGeom prst="rect">
            <a:avLst/>
          </a:prstGeom>
          <a:noFill/>
        </p:spPr>
        <p:txBody>
          <a:bodyPr wrap="square" rtlCol="0">
            <a:spAutoFit/>
          </a:bodyPr>
          <a:lstStyle/>
          <a:p>
            <a:pPr algn="ctr"/>
            <a:r>
              <a:rPr lang="en-US" sz="1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Francesco Cuomo, </a:t>
            </a:r>
            <a:r>
              <a:rPr lang="en-US" sz="16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Anne-Kathrin </a:t>
            </a:r>
            <a:r>
              <a:rPr lang="en-US" sz="1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Lindau, Tom Renner</a:t>
            </a:r>
            <a:endParaRPr lang="de-DE" sz="1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pic>
        <p:nvPicPr>
          <p:cNvPr id="1026" name="Picture 2" descr="C:\Users\Zenon\Desktop\Erasmus logo.png"/>
          <p:cNvPicPr>
            <a:picLocks noChangeAspect="1" noChangeArrowheads="1"/>
          </p:cNvPicPr>
          <p:nvPr/>
        </p:nvPicPr>
        <p:blipFill>
          <a:blip r:embed="rId5" cstate="print"/>
          <a:srcRect/>
          <a:stretch>
            <a:fillRect/>
          </a:stretch>
        </p:blipFill>
        <p:spPr bwMode="auto">
          <a:xfrm>
            <a:off x="2123728" y="5575897"/>
            <a:ext cx="3384376" cy="946856"/>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39552" y="1988840"/>
            <a:ext cx="8424936" cy="3170099"/>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en-GB" dirty="0" smtClean="0"/>
              <a:t>“Professional </a:t>
            </a:r>
            <a:r>
              <a:rPr lang="en-GB" dirty="0"/>
              <a:t>community is connected to collective responsibility in the way teachers’ joint efforts develop a shared understanding for and commitment to improving practice in order to benefit all students. The formation of strong professional community occurs where teachers work together to </a:t>
            </a:r>
            <a:r>
              <a:rPr lang="en-GB" dirty="0" err="1"/>
              <a:t>deprivatise</a:t>
            </a:r>
            <a:r>
              <a:rPr lang="en-GB" dirty="0"/>
              <a:t> classroom practice in order to gain greater consistency in the quality of their teaching (Grossman et al, 2000). Teacher collaboration can lead to sharing expertise and a shared understanding of what matters for the goals of teaching (</a:t>
            </a:r>
            <a:r>
              <a:rPr lang="en-GB" dirty="0" err="1"/>
              <a:t>Lavie</a:t>
            </a:r>
            <a:r>
              <a:rPr lang="en-GB" dirty="0"/>
              <a:t>, 2006; Louis et al, 1996). These core practices are described as culminating “in a collective sense of responsibility for school operations and improvement” </a:t>
            </a:r>
            <a:r>
              <a:rPr lang="en-GB" dirty="0" smtClean="0"/>
              <a:t>(</a:t>
            </a:r>
            <a:r>
              <a:rPr lang="en-GB" dirty="0" err="1" smtClean="0"/>
              <a:t>Bryk</a:t>
            </a:r>
            <a:r>
              <a:rPr lang="en-GB" dirty="0" smtClean="0"/>
              <a:t> et al, 1999, p.755).”</a:t>
            </a:r>
            <a:endParaRPr lang="en-GB" dirty="0"/>
          </a:p>
        </p:txBody>
      </p:sp>
      <p:sp>
        <p:nvSpPr>
          <p:cNvPr id="3" name="CasellaDiTesto 2"/>
          <p:cNvSpPr txBox="1"/>
          <p:nvPr/>
        </p:nvSpPr>
        <p:spPr>
          <a:xfrm>
            <a:off x="5724128" y="6093296"/>
            <a:ext cx="2736304" cy="369332"/>
          </a:xfrm>
          <a:prstGeom prst="rect">
            <a:avLst/>
          </a:prstGeom>
          <a:noFill/>
        </p:spPr>
        <p:txBody>
          <a:bodyPr wrap="square" rtlCol="0">
            <a:spAutoFit/>
          </a:bodyPr>
          <a:lstStyle/>
          <a:p>
            <a:pPr algn="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r>
              <a:rPr lang="de-DE" b="1" dirty="0" err="1"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Whalan</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2012, p. 11)</a:t>
            </a:r>
            <a:endPar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sp>
        <p:nvSpPr>
          <p:cNvPr id="4" name="Titolo 1"/>
          <p:cNvSpPr txBox="1">
            <a:spLocks/>
          </p:cNvSpPr>
          <p:nvPr/>
        </p:nvSpPr>
        <p:spPr>
          <a:xfrm>
            <a:off x="457200" y="84584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err="1"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Collective</a:t>
            </a:r>
            <a:r>
              <a:rPr kumimoji="0" lang="it-IT" sz="3200" b="1" i="0" u="none" strike="noStrike" kern="1200" cap="none" spc="0" normalizeH="0" baseline="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 </a:t>
            </a:r>
            <a:r>
              <a:rPr kumimoji="0" lang="it-IT" sz="3200" b="1" i="0" u="none" strike="noStrike" kern="1200" cap="none" spc="0" normalizeH="0" baseline="0" noProof="0" dirty="0" err="1"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responsibility</a:t>
            </a:r>
            <a:endParaRPr kumimoji="0" lang="en-GB"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39552" y="1988840"/>
            <a:ext cx="8424936" cy="3170099"/>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en-GB" dirty="0" smtClean="0"/>
              <a:t>“Professional </a:t>
            </a:r>
            <a:r>
              <a:rPr lang="en-GB" dirty="0"/>
              <a:t>community is connected to collective responsibility in the way teachers’ joint efforts develop </a:t>
            </a:r>
            <a:r>
              <a:rPr lang="en-GB" dirty="0">
                <a:solidFill>
                  <a:srgbClr val="C00000"/>
                </a:solidFill>
              </a:rPr>
              <a:t>a shared understanding for and commitment to improving practice in order to benefit all students</a:t>
            </a:r>
            <a:r>
              <a:rPr lang="en-GB" dirty="0"/>
              <a:t>. The formation of strong professional community occurs where teachers work together to </a:t>
            </a:r>
            <a:r>
              <a:rPr lang="en-GB" dirty="0" err="1">
                <a:solidFill>
                  <a:srgbClr val="C00000"/>
                </a:solidFill>
              </a:rPr>
              <a:t>deprivatise</a:t>
            </a:r>
            <a:r>
              <a:rPr lang="en-GB" dirty="0">
                <a:solidFill>
                  <a:srgbClr val="C00000"/>
                </a:solidFill>
              </a:rPr>
              <a:t> classroom practice</a:t>
            </a:r>
            <a:r>
              <a:rPr lang="en-GB" dirty="0"/>
              <a:t> in order to gain greater consistency in the quality of their teaching (Grossman et al, 2000). Teacher collaboration can lead to sharing expertise and </a:t>
            </a:r>
            <a:r>
              <a:rPr lang="en-GB" dirty="0">
                <a:solidFill>
                  <a:srgbClr val="C00000"/>
                </a:solidFill>
              </a:rPr>
              <a:t>a shared understanding of what matters for the goals of teaching</a:t>
            </a:r>
            <a:r>
              <a:rPr lang="en-GB" dirty="0"/>
              <a:t> (</a:t>
            </a:r>
            <a:r>
              <a:rPr lang="en-GB" dirty="0" err="1"/>
              <a:t>Lavie</a:t>
            </a:r>
            <a:r>
              <a:rPr lang="en-GB" dirty="0"/>
              <a:t>, 2006; Louis et al, 1996). These core practices are described as culminating “in a collective sense of responsibility for school operations and </a:t>
            </a:r>
            <a:r>
              <a:rPr lang="en-GB" dirty="0" smtClean="0"/>
              <a:t>improvement” (</a:t>
            </a:r>
            <a:r>
              <a:rPr lang="en-GB" dirty="0" err="1" smtClean="0"/>
              <a:t>Bryk</a:t>
            </a:r>
            <a:r>
              <a:rPr lang="en-GB" dirty="0" smtClean="0"/>
              <a:t> et al, 1999, p.755).”</a:t>
            </a:r>
            <a:endParaRPr lang="en-GB" dirty="0"/>
          </a:p>
        </p:txBody>
      </p:sp>
      <p:sp>
        <p:nvSpPr>
          <p:cNvPr id="3" name="CasellaDiTesto 2"/>
          <p:cNvSpPr txBox="1"/>
          <p:nvPr/>
        </p:nvSpPr>
        <p:spPr>
          <a:xfrm>
            <a:off x="5724128" y="6093296"/>
            <a:ext cx="2736304" cy="369332"/>
          </a:xfrm>
          <a:prstGeom prst="rect">
            <a:avLst/>
          </a:prstGeom>
          <a:noFill/>
        </p:spPr>
        <p:txBody>
          <a:bodyPr wrap="square" rtlCol="0">
            <a:spAutoFit/>
          </a:bodyPr>
          <a:lstStyle/>
          <a:p>
            <a:pPr algn="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r>
              <a:rPr lang="de-DE" b="1" dirty="0" err="1"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Whalan</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2012, p. 11)</a:t>
            </a:r>
            <a:endPar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sp>
        <p:nvSpPr>
          <p:cNvPr id="4" name="Titolo 1"/>
          <p:cNvSpPr txBox="1">
            <a:spLocks/>
          </p:cNvSpPr>
          <p:nvPr/>
        </p:nvSpPr>
        <p:spPr>
          <a:xfrm>
            <a:off x="457200" y="84584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err="1"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Collective</a:t>
            </a:r>
            <a:r>
              <a:rPr kumimoji="0" lang="it-IT" sz="3200" b="1" i="0" u="none" strike="noStrike" kern="1200" cap="none" spc="0" normalizeH="0" baseline="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 </a:t>
            </a:r>
            <a:r>
              <a:rPr kumimoji="0" lang="it-IT" sz="3200" b="1" i="0" u="none" strike="noStrike" kern="1200" cap="none" spc="0" normalizeH="0" baseline="0" noProof="0" dirty="0" err="1"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responsibility</a:t>
            </a:r>
            <a:endParaRPr kumimoji="0" lang="en-GB"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39552" y="1988840"/>
            <a:ext cx="8424936" cy="3170099"/>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en-GB" dirty="0"/>
              <a:t>Grossman, </a:t>
            </a:r>
            <a:r>
              <a:rPr lang="en-GB" dirty="0" err="1"/>
              <a:t>Wineburg</a:t>
            </a:r>
            <a:r>
              <a:rPr lang="en-GB" dirty="0"/>
              <a:t> and Woolworth’s (</a:t>
            </a:r>
            <a:r>
              <a:rPr lang="en-GB" dirty="0" smtClean="0"/>
              <a:t>2001) </a:t>
            </a:r>
            <a:r>
              <a:rPr lang="en-GB" dirty="0"/>
              <a:t>model for the formation of teacher professional community has four dimensions</a:t>
            </a:r>
          </a:p>
          <a:p>
            <a:endParaRPr lang="en-GB" dirty="0"/>
          </a:p>
          <a:p>
            <a:r>
              <a:rPr lang="en-GB" dirty="0"/>
              <a:t>formation of group identity and norms of interaction</a:t>
            </a:r>
          </a:p>
          <a:p>
            <a:r>
              <a:rPr lang="en-GB" dirty="0"/>
              <a:t>understanding difference/navigating fault lines; </a:t>
            </a:r>
          </a:p>
          <a:p>
            <a:r>
              <a:rPr lang="en-GB" dirty="0"/>
              <a:t>negotiating tension</a:t>
            </a:r>
          </a:p>
          <a:p>
            <a:r>
              <a:rPr lang="en-GB" dirty="0"/>
              <a:t>taking communal responsibility for individuals’ growth. </a:t>
            </a:r>
          </a:p>
          <a:p>
            <a:endParaRPr lang="en-GB" dirty="0"/>
          </a:p>
          <a:p>
            <a:r>
              <a:rPr lang="en-GB" dirty="0"/>
              <a:t>These four dimensions point to a necessity for teachers to find a common language with which to create a collective vision for their work.</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10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10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1000"/>
                                        <p:tgtEl>
                                          <p:spTgt spid="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fade">
                                      <p:cBhvr>
                                        <p:cTn id="19"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385900" y="951111"/>
            <a:ext cx="6372200" cy="461665"/>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pPr algn="ctr"/>
            <a:r>
              <a:rPr lang="en-GB" sz="2400" dirty="0" smtClean="0"/>
              <a:t>INDICATORS</a:t>
            </a:r>
          </a:p>
        </p:txBody>
      </p:sp>
      <p:sp>
        <p:nvSpPr>
          <p:cNvPr id="5" name="CasellaDiTesto 4"/>
          <p:cNvSpPr txBox="1"/>
          <p:nvPr/>
        </p:nvSpPr>
        <p:spPr>
          <a:xfrm>
            <a:off x="611560" y="1947604"/>
            <a:ext cx="8064896" cy="3785652"/>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en-US" dirty="0" smtClean="0"/>
              <a:t>•  Taking needs into account</a:t>
            </a:r>
          </a:p>
          <a:p>
            <a:r>
              <a:rPr lang="en-US" dirty="0" smtClean="0"/>
              <a:t>•  Taking opinions into account</a:t>
            </a:r>
          </a:p>
          <a:p>
            <a:r>
              <a:rPr lang="en-US" dirty="0" smtClean="0"/>
              <a:t>•  Managing conflict</a:t>
            </a:r>
          </a:p>
          <a:p>
            <a:r>
              <a:rPr lang="en-US" dirty="0" smtClean="0"/>
              <a:t>•  Valuing difference</a:t>
            </a:r>
          </a:p>
          <a:p>
            <a:r>
              <a:rPr lang="en-US" dirty="0" smtClean="0"/>
              <a:t>•  Availability of tools for effective collaboration</a:t>
            </a:r>
          </a:p>
          <a:p>
            <a:r>
              <a:rPr lang="en-US" dirty="0" smtClean="0"/>
              <a:t>          - online platform for sharing digital media</a:t>
            </a:r>
          </a:p>
          <a:p>
            <a:r>
              <a:rPr lang="en-US" dirty="0" smtClean="0"/>
              <a:t>          - physical repository for documents, literature and teaching materials</a:t>
            </a:r>
          </a:p>
          <a:p>
            <a:r>
              <a:rPr lang="en-US" dirty="0" smtClean="0"/>
              <a:t>          - online communication tools (email, forum, chat, blog)</a:t>
            </a:r>
          </a:p>
          <a:p>
            <a:r>
              <a:rPr lang="en-US" dirty="0" smtClean="0"/>
              <a:t>•  Availability of space and time resources</a:t>
            </a:r>
          </a:p>
          <a:p>
            <a:r>
              <a:rPr lang="en-US" dirty="0" smtClean="0"/>
              <a:t>•  Respondent’s disposition to collaborate w colleagues</a:t>
            </a:r>
          </a:p>
          <a:p>
            <a:r>
              <a:rPr lang="en-US" dirty="0" smtClean="0"/>
              <a:t>•  Colleagues disposition to collaborate</a:t>
            </a:r>
          </a:p>
          <a:p>
            <a:r>
              <a:rPr lang="en-US" dirty="0" smtClean="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385900" y="951111"/>
            <a:ext cx="6372200" cy="461665"/>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pPr algn="ctr"/>
            <a:r>
              <a:rPr lang="en-GB" sz="2400" dirty="0" smtClean="0"/>
              <a:t>INDICATORS</a:t>
            </a:r>
          </a:p>
        </p:txBody>
      </p:sp>
      <p:sp>
        <p:nvSpPr>
          <p:cNvPr id="5" name="CasellaDiTesto 4"/>
          <p:cNvSpPr txBox="1"/>
          <p:nvPr/>
        </p:nvSpPr>
        <p:spPr>
          <a:xfrm>
            <a:off x="755576" y="1967349"/>
            <a:ext cx="8064896" cy="3477875"/>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en-US" dirty="0" smtClean="0"/>
              <a:t>Intrinsic Motivation Inventory (</a:t>
            </a:r>
            <a:r>
              <a:rPr lang="en-US" dirty="0" err="1" smtClean="0"/>
              <a:t>Deci</a:t>
            </a:r>
            <a:r>
              <a:rPr lang="en-US" dirty="0" smtClean="0"/>
              <a:t> &amp; Ryan) (adapted from)</a:t>
            </a:r>
          </a:p>
          <a:p>
            <a:endParaRPr lang="en-US" dirty="0" smtClean="0"/>
          </a:p>
          <a:p>
            <a:r>
              <a:rPr lang="en-US" dirty="0" smtClean="0"/>
              <a:t>•  To what extent do you enjoy taking part in the PLC?</a:t>
            </a:r>
          </a:p>
          <a:p>
            <a:r>
              <a:rPr lang="en-US" dirty="0" smtClean="0"/>
              <a:t>•  How interesting is it for you to participate in the PLC?</a:t>
            </a:r>
          </a:p>
          <a:p>
            <a:r>
              <a:rPr lang="en-US" dirty="0" smtClean="0"/>
              <a:t>•  To what extent does participation in the PLC hold your attention?</a:t>
            </a:r>
          </a:p>
          <a:p>
            <a:r>
              <a:rPr lang="en-US" dirty="0" smtClean="0"/>
              <a:t>•  How much effort do you feel you are putting into the PLC?</a:t>
            </a:r>
          </a:p>
          <a:p>
            <a:r>
              <a:rPr lang="en-US" dirty="0" smtClean="0"/>
              <a:t>•  How important is it for you to do well in the PLC?</a:t>
            </a:r>
          </a:p>
          <a:p>
            <a:r>
              <a:rPr lang="en-US" dirty="0" smtClean="0"/>
              <a:t>•  To what extent do you feel nervous in participating in the PLC?</a:t>
            </a:r>
          </a:p>
          <a:p>
            <a:r>
              <a:rPr lang="en-US" dirty="0" smtClean="0"/>
              <a:t>•  To what extent do you feel under pressure in participating in the PLC?</a:t>
            </a:r>
          </a:p>
          <a:p>
            <a:r>
              <a:rPr lang="en-US" dirty="0" smtClean="0"/>
              <a:t>•  To what extent do you participate in the PLC because you wanted to?</a:t>
            </a:r>
          </a:p>
          <a:p>
            <a:r>
              <a:rPr lang="en-US" dirty="0" smtClean="0"/>
              <a:t>•  To what extent do you participate in the PLC because you had to?</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0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10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1000"/>
                                        <p:tgtEl>
                                          <p:spTgt spid="5">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1000"/>
                                        <p:tgtEl>
                                          <p:spTgt spid="5">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fade">
                                      <p:cBhvr>
                                        <p:cTn id="33" dur="1000"/>
                                        <p:tgtEl>
                                          <p:spTgt spid="5">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fade">
                                      <p:cBhvr>
                                        <p:cTn id="36"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1511660" y="836712"/>
            <a:ext cx="6120680" cy="504056"/>
          </a:xfrm>
          <a:prstGeom prst="rect">
            <a:avLst/>
          </a:prstGeom>
        </p:spPr>
        <p:txBody>
          <a:bodyPr vert="horz" lIns="91440" tIns="45720" rIns="91440" bIns="45720" rtlCol="0" anchor="ctr">
            <a:normAutofit/>
          </a:bodyPr>
          <a:lstStyle/>
          <a:p>
            <a:pPr lvl="0" algn="ctr">
              <a:spcBef>
                <a:spcPct val="0"/>
              </a:spcBef>
              <a:defRPr/>
            </a:pPr>
            <a:r>
              <a:rPr lang="it-IT" sz="2000" b="1" dirty="0" smtClean="0">
                <a:solidFill>
                  <a:schemeClr val="accent3">
                    <a:lumMod val="60000"/>
                    <a:lumOff val="40000"/>
                  </a:schemeClr>
                </a:solidFill>
                <a:effectLst>
                  <a:outerShdw blurRad="38100" dist="38100" dir="2700000" algn="tl">
                    <a:srgbClr val="000000">
                      <a:alpha val="43137"/>
                    </a:srgbClr>
                  </a:outerShdw>
                </a:effectLst>
                <a:latin typeface="+mj-lt"/>
                <a:ea typeface="+mj-ea"/>
                <a:cs typeface="+mj-cs"/>
              </a:rPr>
              <a:t>https://www.surveymonkey.com/r/SXPBMXK</a:t>
            </a:r>
          </a:p>
        </p:txBody>
      </p:sp>
      <p:pic>
        <p:nvPicPr>
          <p:cNvPr id="1027" name="Picture 3" descr="C:\Users\francesco\Desktop\Surveymonkey.bmp"/>
          <p:cNvPicPr>
            <a:picLocks noChangeAspect="1" noChangeArrowheads="1"/>
          </p:cNvPicPr>
          <p:nvPr/>
        </p:nvPicPr>
        <p:blipFill>
          <a:blip r:embed="rId3" cstate="print"/>
          <a:srcRect/>
          <a:stretch>
            <a:fillRect/>
          </a:stretch>
        </p:blipFill>
        <p:spPr bwMode="auto">
          <a:xfrm>
            <a:off x="467544" y="1412776"/>
            <a:ext cx="8208912" cy="5215074"/>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974540" y="1340768"/>
            <a:ext cx="5194920"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err="1"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Process</a:t>
            </a:r>
            <a:r>
              <a:rPr lang="it-IT" sz="3200" b="1" dirty="0" err="1" smtClean="0">
                <a:solidFill>
                  <a:schemeClr val="accent3">
                    <a:lumMod val="60000"/>
                    <a:lumOff val="40000"/>
                  </a:schemeClr>
                </a:solidFill>
                <a:effectLst>
                  <a:outerShdw blurRad="38100" dist="38100" dir="2700000" algn="tl">
                    <a:srgbClr val="000000">
                      <a:alpha val="43137"/>
                    </a:srgbClr>
                  </a:outerShdw>
                </a:effectLst>
                <a:latin typeface="+mj-lt"/>
                <a:ea typeface="+mj-ea"/>
                <a:cs typeface="+mj-cs"/>
              </a:rPr>
              <a:t>-oriented</a:t>
            </a:r>
            <a:r>
              <a:rPr lang="it-IT" sz="3200" b="1" dirty="0" smtClean="0">
                <a:solidFill>
                  <a:schemeClr val="accent3">
                    <a:lumMod val="60000"/>
                    <a:lumOff val="40000"/>
                  </a:schemeClr>
                </a:solidFill>
                <a:effectLst>
                  <a:outerShdw blurRad="38100" dist="38100" dir="2700000" algn="tl">
                    <a:srgbClr val="000000">
                      <a:alpha val="43137"/>
                    </a:srgbClr>
                  </a:outerShdw>
                </a:effectLst>
                <a:latin typeface="+mj-lt"/>
                <a:ea typeface="+mj-ea"/>
                <a:cs typeface="+mj-cs"/>
              </a:rPr>
              <a:t> </a:t>
            </a:r>
            <a:r>
              <a:rPr lang="it-IT" sz="3200" b="1" dirty="0" err="1" smtClean="0">
                <a:solidFill>
                  <a:schemeClr val="accent3">
                    <a:lumMod val="60000"/>
                    <a:lumOff val="40000"/>
                  </a:schemeClr>
                </a:solidFill>
                <a:effectLst>
                  <a:outerShdw blurRad="38100" dist="38100" dir="2700000" algn="tl">
                    <a:srgbClr val="000000">
                      <a:alpha val="43137"/>
                    </a:srgbClr>
                  </a:outerShdw>
                </a:effectLst>
                <a:latin typeface="+mj-lt"/>
                <a:ea typeface="+mj-ea"/>
                <a:cs typeface="+mj-cs"/>
              </a:rPr>
              <a:t>evaluation</a:t>
            </a:r>
            <a:endParaRPr kumimoji="0" lang="en-GB"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Titolo 1"/>
          <p:cNvSpPr txBox="1">
            <a:spLocks/>
          </p:cNvSpPr>
          <p:nvPr/>
        </p:nvSpPr>
        <p:spPr>
          <a:xfrm>
            <a:off x="1974540" y="2996952"/>
            <a:ext cx="5194920" cy="936104"/>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err="1"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Outcome</a:t>
            </a:r>
            <a:r>
              <a:rPr lang="it-IT" sz="3200" b="1" noProof="0" dirty="0" err="1" smtClean="0">
                <a:solidFill>
                  <a:schemeClr val="accent3">
                    <a:lumMod val="60000"/>
                    <a:lumOff val="40000"/>
                  </a:schemeClr>
                </a:solidFill>
                <a:effectLst>
                  <a:outerShdw blurRad="38100" dist="38100" dir="2700000" algn="tl">
                    <a:srgbClr val="000000">
                      <a:alpha val="43137"/>
                    </a:srgbClr>
                  </a:outerShdw>
                </a:effectLst>
                <a:latin typeface="+mj-lt"/>
                <a:ea typeface="+mj-ea"/>
                <a:cs typeface="+mj-cs"/>
              </a:rPr>
              <a:t>-</a:t>
            </a:r>
            <a:r>
              <a:rPr lang="it-IT" sz="3200" b="1" dirty="0" err="1" smtClean="0">
                <a:solidFill>
                  <a:schemeClr val="accent3">
                    <a:lumMod val="60000"/>
                    <a:lumOff val="40000"/>
                  </a:schemeClr>
                </a:solidFill>
                <a:effectLst>
                  <a:outerShdw blurRad="38100" dist="38100" dir="2700000" algn="tl">
                    <a:srgbClr val="000000">
                      <a:alpha val="43137"/>
                    </a:srgbClr>
                  </a:outerShdw>
                </a:effectLst>
                <a:latin typeface="+mj-lt"/>
                <a:ea typeface="+mj-ea"/>
                <a:cs typeface="+mj-cs"/>
              </a:rPr>
              <a:t>oriented</a:t>
            </a:r>
            <a:r>
              <a:rPr lang="it-IT" sz="3200" b="1" dirty="0" smtClean="0">
                <a:solidFill>
                  <a:schemeClr val="accent3">
                    <a:lumMod val="60000"/>
                    <a:lumOff val="40000"/>
                  </a:schemeClr>
                </a:solidFill>
                <a:effectLst>
                  <a:outerShdw blurRad="38100" dist="38100" dir="2700000" algn="tl">
                    <a:srgbClr val="000000">
                      <a:alpha val="43137"/>
                    </a:srgbClr>
                  </a:outerShdw>
                </a:effectLst>
                <a:latin typeface="+mj-lt"/>
                <a:ea typeface="+mj-ea"/>
                <a:cs typeface="+mj-cs"/>
              </a:rPr>
              <a:t> </a:t>
            </a:r>
            <a:r>
              <a:rPr lang="it-IT" sz="3200" b="1" dirty="0" err="1" smtClean="0">
                <a:solidFill>
                  <a:schemeClr val="accent3">
                    <a:lumMod val="60000"/>
                    <a:lumOff val="40000"/>
                  </a:schemeClr>
                </a:solidFill>
                <a:effectLst>
                  <a:outerShdw blurRad="38100" dist="38100" dir="2700000" algn="tl">
                    <a:srgbClr val="000000">
                      <a:alpha val="43137"/>
                    </a:srgbClr>
                  </a:outerShdw>
                </a:effectLst>
                <a:latin typeface="+mj-lt"/>
                <a:ea typeface="+mj-ea"/>
                <a:cs typeface="+mj-cs"/>
              </a:rPr>
              <a:t>evaluation</a:t>
            </a:r>
            <a:r>
              <a:rPr lang="it-IT" sz="3200" b="1" dirty="0" smtClean="0">
                <a:solidFill>
                  <a:schemeClr val="accent3">
                    <a:lumMod val="60000"/>
                    <a:lumOff val="40000"/>
                  </a:schemeClr>
                </a:solidFill>
                <a:effectLst>
                  <a:outerShdw blurRad="38100" dist="38100" dir="2700000" algn="tl">
                    <a:srgbClr val="000000">
                      <a:alpha val="43137"/>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a:t>
            </a:r>
            <a:r>
              <a:rPr kumimoji="0" lang="it-IT" sz="3200" b="1" i="0" u="none" strike="noStrike" kern="1200" cap="none" spc="0" normalizeH="0" baseline="0" noProof="0" dirty="0" err="1"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Competences</a:t>
            </a:r>
            <a:r>
              <a:rPr kumimoji="0" lang="it-IT" sz="3200" b="1" i="0" u="none" strike="noStrike" kern="1200" cap="none" spc="0" normalizeH="0" baseline="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a:t>
            </a:r>
            <a:endParaRPr kumimoji="0" lang="en-GB"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5" name="Titolo 1"/>
          <p:cNvSpPr txBox="1">
            <a:spLocks/>
          </p:cNvSpPr>
          <p:nvPr/>
        </p:nvSpPr>
        <p:spPr>
          <a:xfrm>
            <a:off x="1979712" y="4581128"/>
            <a:ext cx="5194920" cy="936104"/>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err="1"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Indicators</a:t>
            </a:r>
            <a:r>
              <a:rPr kumimoji="0" lang="it-IT" sz="3200" b="1" i="0" u="none" strike="noStrike" kern="1200" cap="none" spc="0" normalizeH="0" baseline="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 for</a:t>
            </a:r>
            <a:r>
              <a:rPr kumimoji="0" lang="it-IT" sz="3200" b="1" i="0" u="none" strike="noStrike" kern="1200" cap="none" spc="0" normalizeH="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 </a:t>
            </a:r>
            <a:r>
              <a:rPr kumimoji="0" lang="it-IT" sz="3200" b="1" i="0" u="none" strike="noStrike" kern="1200" cap="none" spc="0" normalizeH="0" noProof="0" dirty="0" err="1"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Mentors</a:t>
            </a:r>
            <a:r>
              <a:rPr kumimoji="0" lang="it-IT" sz="3200" b="1" i="0" u="none" strike="noStrike" kern="1200" cap="none" spc="0" normalizeH="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 and </a:t>
            </a:r>
            <a:r>
              <a:rPr kumimoji="0" lang="it-IT" sz="3200" b="1" i="0" u="none" strike="noStrike" kern="1200" cap="none" spc="0" normalizeH="0" noProof="0" dirty="0" err="1"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Pedagogical</a:t>
            </a:r>
            <a:r>
              <a:rPr kumimoji="0" lang="it-IT" sz="3200" b="1" i="0" u="none" strike="noStrike" kern="1200" cap="none" spc="0" normalizeH="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 </a:t>
            </a:r>
            <a:r>
              <a:rPr kumimoji="0" lang="it-IT" sz="3200" b="1" i="0" u="none" strike="noStrike" kern="1200" cap="none" spc="0" normalizeH="0" noProof="0" dirty="0" err="1"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Leaders</a:t>
            </a:r>
            <a:endParaRPr kumimoji="0" lang="en-GB"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enon\Desktop\Domains of teacher knowledge.png"/>
          <p:cNvPicPr>
            <a:picLocks noChangeAspect="1" noChangeArrowheads="1"/>
          </p:cNvPicPr>
          <p:nvPr/>
        </p:nvPicPr>
        <p:blipFill>
          <a:blip r:embed="rId3" cstate="print"/>
          <a:srcRect/>
          <a:stretch>
            <a:fillRect/>
          </a:stretch>
        </p:blipFill>
        <p:spPr bwMode="auto">
          <a:xfrm>
            <a:off x="582940" y="1844824"/>
            <a:ext cx="7978121" cy="4680520"/>
          </a:xfrm>
          <a:prstGeom prst="rect">
            <a:avLst/>
          </a:prstGeom>
          <a:noFill/>
        </p:spPr>
      </p:pic>
      <p:sp>
        <p:nvSpPr>
          <p:cNvPr id="3" name="Titolo 1"/>
          <p:cNvSpPr txBox="1">
            <a:spLocks/>
          </p:cNvSpPr>
          <p:nvPr/>
        </p:nvSpPr>
        <p:spPr>
          <a:xfrm>
            <a:off x="1511660" y="980728"/>
            <a:ext cx="6120680" cy="5040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400" b="1" i="0" u="none" strike="noStrike" kern="1200" cap="none" spc="0" normalizeH="0" baseline="0" noProof="0" dirty="0" err="1"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Domains</a:t>
            </a:r>
            <a:r>
              <a:rPr kumimoji="0" lang="it-IT" sz="2400" b="1" i="0" u="none" strike="noStrike" kern="1200" cap="none" spc="0" normalizeH="0" baseline="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 </a:t>
            </a:r>
            <a:r>
              <a:rPr kumimoji="0" lang="it-IT" sz="2400" b="1" i="0" u="none" strike="noStrike" kern="1200" cap="none" spc="0" normalizeH="0" baseline="0" noProof="0" dirty="0" err="1"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of</a:t>
            </a:r>
            <a:r>
              <a:rPr kumimoji="0" lang="it-IT" sz="2400" b="1" i="0" u="none" strike="noStrike" kern="1200" cap="none" spc="0" normalizeH="0" baseline="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 </a:t>
            </a:r>
            <a:r>
              <a:rPr kumimoji="0" lang="it-IT" sz="2400" b="1" i="0" u="none" strike="noStrike" kern="1200" cap="none" spc="0" normalizeH="0" baseline="0" noProof="0" dirty="0" err="1"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teacher</a:t>
            </a:r>
            <a:r>
              <a:rPr kumimoji="0" lang="it-IT" sz="2400" b="1" i="0" u="none" strike="noStrike" kern="1200" cap="none" spc="0" normalizeH="0" baseline="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 </a:t>
            </a:r>
            <a:r>
              <a:rPr kumimoji="0" lang="it-IT" sz="2400" b="1" i="0" u="none" strike="noStrike" kern="1200" cap="none" spc="0" normalizeH="0" baseline="0" noProof="0" dirty="0" err="1"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knowledge</a:t>
            </a:r>
            <a:r>
              <a:rPr kumimoji="0" lang="it-IT" sz="2400" b="1" i="0" u="none" strike="noStrike" kern="1200" cap="none" spc="0" normalizeH="0" baseline="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 (</a:t>
            </a:r>
            <a:r>
              <a:rPr kumimoji="0" lang="it-IT" sz="2400" b="1" i="0" u="none" strike="noStrike" kern="1200" cap="none" spc="0" normalizeH="0" baseline="0" noProof="0" dirty="0" err="1"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Carlsen</a:t>
            </a:r>
            <a:r>
              <a:rPr kumimoji="0" lang="it-IT" sz="2400" b="1" i="0" u="none" strike="noStrike" kern="1200" cap="none" spc="0" normalizeH="0" baseline="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 1999)</a:t>
            </a:r>
            <a:endParaRPr kumimoji="0" lang="en-GB" sz="24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860032" y="6093296"/>
            <a:ext cx="3600400" cy="369332"/>
          </a:xfrm>
          <a:prstGeom prst="rect">
            <a:avLst/>
          </a:prstGeom>
          <a:noFill/>
        </p:spPr>
        <p:txBody>
          <a:bodyPr wrap="square" rtlCol="0">
            <a:spAutoFit/>
          </a:bodyPr>
          <a:lstStyle/>
          <a:p>
            <a:pPr algn="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r>
              <a:rPr lang="de-DE" b="1" dirty="0" err="1"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Adapted</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a:t>
            </a:r>
            <a:r>
              <a:rPr lang="de-DE" b="1" dirty="0" err="1"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from</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a:t>
            </a:r>
            <a:r>
              <a:rPr lang="de-DE" b="1" dirty="0" err="1"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Shulman</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1987, p. 8)</a:t>
            </a:r>
            <a:endPar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sp>
        <p:nvSpPr>
          <p:cNvPr id="4" name="Titolo 1"/>
          <p:cNvSpPr txBox="1">
            <a:spLocks/>
          </p:cNvSpPr>
          <p:nvPr/>
        </p:nvSpPr>
        <p:spPr>
          <a:xfrm>
            <a:off x="1511660" y="980728"/>
            <a:ext cx="6120680" cy="504056"/>
          </a:xfrm>
          <a:prstGeom prst="rect">
            <a:avLst/>
          </a:prstGeom>
        </p:spPr>
        <p:txBody>
          <a:bodyPr vert="horz" lIns="91440" tIns="45720" rIns="91440" bIns="45720" rtlCol="0" anchor="ctr">
            <a:normAutofit fontScale="92500"/>
          </a:bodyPr>
          <a:lstStyle/>
          <a:p>
            <a:pPr lvl="0" algn="ctr">
              <a:spcBef>
                <a:spcPct val="0"/>
              </a:spcBef>
              <a:defRPr/>
            </a:pPr>
            <a:r>
              <a:rPr lang="en-GB" sz="2400" b="1" dirty="0" smtClean="0">
                <a:solidFill>
                  <a:schemeClr val="accent3">
                    <a:lumMod val="60000"/>
                    <a:lumOff val="40000"/>
                  </a:schemeClr>
                </a:solidFill>
                <a:effectLst>
                  <a:outerShdw blurRad="38100" dist="38100" dir="2700000" algn="tl">
                    <a:srgbClr val="000000">
                      <a:alpha val="43137"/>
                    </a:srgbClr>
                  </a:outerShdw>
                </a:effectLst>
                <a:latin typeface="+mj-lt"/>
                <a:ea typeface="+mj-ea"/>
                <a:cs typeface="+mj-cs"/>
              </a:rPr>
              <a:t>Teachers‘ professional knowledge base categories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nvGraphicFramePr>
        <p:xfrm>
          <a:off x="971600" y="1052736"/>
          <a:ext cx="7080447" cy="5494148"/>
        </p:xfrm>
        <a:graphic>
          <a:graphicData uri="http://schemas.openxmlformats.org/drawingml/2006/table">
            <a:tbl>
              <a:tblPr firstRow="1" bandRow="1">
                <a:tableStyleId>{5C22544A-7EE6-4342-B048-85BDC9FD1C3A}</a:tableStyleId>
              </a:tblPr>
              <a:tblGrid>
                <a:gridCol w="1584176"/>
                <a:gridCol w="1584176"/>
                <a:gridCol w="3912095"/>
              </a:tblGrid>
              <a:tr h="368460">
                <a:tc>
                  <a:txBody>
                    <a:bodyPr/>
                    <a:lstStyle/>
                    <a:p>
                      <a:endParaRPr lang="en-GB" sz="1400" b="1" dirty="0">
                        <a:latin typeface="+mj-lt"/>
                      </a:endParaRPr>
                    </a:p>
                  </a:txBody>
                  <a:tcPr/>
                </a:tc>
                <a:tc>
                  <a:txBody>
                    <a:bodyPr/>
                    <a:lstStyle/>
                    <a:p>
                      <a:r>
                        <a:rPr lang="it-IT" sz="1800" b="1" dirty="0" smtClean="0">
                          <a:effectLst>
                            <a:outerShdw blurRad="38100" dist="38100" dir="2700000" algn="tl">
                              <a:srgbClr val="000000">
                                <a:alpha val="43137"/>
                              </a:srgbClr>
                            </a:outerShdw>
                          </a:effectLst>
                          <a:latin typeface="+mj-lt"/>
                        </a:rPr>
                        <a:t>CATEGORY</a:t>
                      </a:r>
                      <a:endParaRPr lang="en-GB" sz="1800" b="1" dirty="0">
                        <a:effectLst>
                          <a:outerShdw blurRad="38100" dist="38100" dir="2700000" algn="tl">
                            <a:srgbClr val="000000">
                              <a:alpha val="43137"/>
                            </a:srgbClr>
                          </a:outerShdw>
                        </a:effectLst>
                        <a:latin typeface="+mj-lt"/>
                      </a:endParaRPr>
                    </a:p>
                  </a:txBody>
                  <a:tcPr/>
                </a:tc>
                <a:tc>
                  <a:txBody>
                    <a:bodyPr/>
                    <a:lstStyle/>
                    <a:p>
                      <a:r>
                        <a:rPr lang="it-IT" sz="1800" b="1" u="none" dirty="0" smtClean="0">
                          <a:effectLst>
                            <a:outerShdw blurRad="38100" dist="38100" dir="2700000" algn="tl">
                              <a:srgbClr val="000000">
                                <a:alpha val="43137"/>
                              </a:srgbClr>
                            </a:outerShdw>
                          </a:effectLst>
                          <a:latin typeface="+mj-lt"/>
                        </a:rPr>
                        <a:t>DEFINITION</a:t>
                      </a:r>
                      <a:endParaRPr lang="en-GB" sz="1800" b="1" u="none" dirty="0">
                        <a:effectLst>
                          <a:outerShdw blurRad="38100" dist="38100" dir="2700000" algn="tl">
                            <a:srgbClr val="000000">
                              <a:alpha val="43137"/>
                            </a:srgbClr>
                          </a:outerShdw>
                        </a:effectLst>
                        <a:latin typeface="+mj-lt"/>
                      </a:endParaRPr>
                    </a:p>
                  </a:txBody>
                  <a:tcPr/>
                </a:tc>
              </a:tr>
              <a:tr h="702050">
                <a:tc rowSpan="4">
                  <a:txBody>
                    <a:bodyPr/>
                    <a:lstStyle/>
                    <a:p>
                      <a:r>
                        <a:rPr lang="it-IT" sz="1400" b="1" dirty="0" err="1" smtClean="0">
                          <a:latin typeface="+mj-lt"/>
                        </a:rPr>
                        <a:t>General</a:t>
                      </a:r>
                      <a:r>
                        <a:rPr lang="it-IT" sz="1400" b="1" dirty="0" smtClean="0">
                          <a:latin typeface="+mj-lt"/>
                        </a:rPr>
                        <a:t> </a:t>
                      </a:r>
                      <a:r>
                        <a:rPr lang="it-IT" sz="1400" b="1" dirty="0" err="1" smtClean="0">
                          <a:latin typeface="+mj-lt"/>
                        </a:rPr>
                        <a:t>dimensions</a:t>
                      </a:r>
                      <a:r>
                        <a:rPr lang="it-IT" sz="1400" b="1" dirty="0" smtClean="0">
                          <a:latin typeface="+mj-lt"/>
                        </a:rPr>
                        <a:t> </a:t>
                      </a:r>
                      <a:r>
                        <a:rPr lang="it-IT" sz="1400" b="1" dirty="0" err="1" smtClean="0">
                          <a:latin typeface="+mj-lt"/>
                        </a:rPr>
                        <a:t>of</a:t>
                      </a:r>
                      <a:r>
                        <a:rPr lang="it-IT" sz="1400" b="1" dirty="0" smtClean="0">
                          <a:latin typeface="+mj-lt"/>
                        </a:rPr>
                        <a:t> </a:t>
                      </a:r>
                      <a:r>
                        <a:rPr lang="it-IT" sz="1400" b="1" dirty="0" err="1" smtClean="0">
                          <a:latin typeface="+mj-lt"/>
                        </a:rPr>
                        <a:t>teacher</a:t>
                      </a:r>
                      <a:r>
                        <a:rPr lang="it-IT" sz="1400" b="1" dirty="0" smtClean="0">
                          <a:latin typeface="+mj-lt"/>
                        </a:rPr>
                        <a:t> </a:t>
                      </a:r>
                      <a:r>
                        <a:rPr lang="it-IT" sz="1400" b="1" dirty="0" err="1" smtClean="0">
                          <a:latin typeface="+mj-lt"/>
                        </a:rPr>
                        <a:t>knowledge</a:t>
                      </a:r>
                      <a:endParaRPr lang="en-GB" sz="1400" b="1" dirty="0">
                        <a:latin typeface="+mj-lt"/>
                      </a:endParaRPr>
                    </a:p>
                  </a:txBody>
                  <a:tcPr/>
                </a:tc>
                <a:tc>
                  <a:txBody>
                    <a:bodyPr/>
                    <a:lstStyle/>
                    <a:p>
                      <a:r>
                        <a:rPr lang="it-IT" sz="1400" b="1" dirty="0" err="1" smtClean="0">
                          <a:latin typeface="+mj-lt"/>
                        </a:rPr>
                        <a:t>Knowledge</a:t>
                      </a:r>
                      <a:r>
                        <a:rPr lang="it-IT" sz="1400" b="1" baseline="0" dirty="0" smtClean="0">
                          <a:latin typeface="+mj-lt"/>
                        </a:rPr>
                        <a:t> </a:t>
                      </a:r>
                      <a:r>
                        <a:rPr lang="it-IT" sz="1400" b="1" baseline="0" dirty="0" err="1" smtClean="0">
                          <a:latin typeface="+mj-lt"/>
                        </a:rPr>
                        <a:t>of</a:t>
                      </a:r>
                      <a:r>
                        <a:rPr lang="it-IT" sz="1400" b="1" baseline="0" dirty="0" smtClean="0">
                          <a:latin typeface="+mj-lt"/>
                        </a:rPr>
                        <a:t> educational </a:t>
                      </a:r>
                      <a:r>
                        <a:rPr lang="it-IT" sz="1400" b="1" baseline="0" dirty="0" err="1" smtClean="0">
                          <a:latin typeface="+mj-lt"/>
                        </a:rPr>
                        <a:t>ends</a:t>
                      </a:r>
                      <a:endParaRPr lang="en-GB" sz="1400" b="1" dirty="0">
                        <a:latin typeface="+mj-lt"/>
                      </a:endParaRPr>
                    </a:p>
                  </a:txBody>
                  <a:tcPr/>
                </a:tc>
                <a:tc>
                  <a:txBody>
                    <a:bodyPr/>
                    <a:lstStyle/>
                    <a:p>
                      <a:r>
                        <a:rPr lang="it-IT" sz="1400" b="1" dirty="0" smtClean="0">
                          <a:latin typeface="+mj-lt"/>
                        </a:rPr>
                        <a:t>A </a:t>
                      </a:r>
                      <a:r>
                        <a:rPr lang="it-IT" sz="1400" b="1" dirty="0" err="1" smtClean="0">
                          <a:latin typeface="+mj-lt"/>
                        </a:rPr>
                        <a:t>comprehension</a:t>
                      </a:r>
                      <a:r>
                        <a:rPr lang="it-IT" sz="1400" b="1" dirty="0" smtClean="0">
                          <a:latin typeface="+mj-lt"/>
                        </a:rPr>
                        <a:t> </a:t>
                      </a:r>
                      <a:r>
                        <a:rPr lang="it-IT" sz="1400" b="1" dirty="0" err="1" smtClean="0">
                          <a:latin typeface="+mj-lt"/>
                        </a:rPr>
                        <a:t>of</a:t>
                      </a:r>
                      <a:r>
                        <a:rPr lang="it-IT" sz="1400" b="1" dirty="0" smtClean="0">
                          <a:latin typeface="+mj-lt"/>
                        </a:rPr>
                        <a:t> the </a:t>
                      </a:r>
                      <a:r>
                        <a:rPr lang="it-IT" sz="1400" b="1" dirty="0" err="1" smtClean="0">
                          <a:latin typeface="+mj-lt"/>
                        </a:rPr>
                        <a:t>purposes</a:t>
                      </a:r>
                      <a:r>
                        <a:rPr lang="it-IT" sz="1400" b="1" dirty="0" smtClean="0">
                          <a:latin typeface="+mj-lt"/>
                        </a:rPr>
                        <a:t> and </a:t>
                      </a:r>
                      <a:r>
                        <a:rPr lang="it-IT" sz="1400" b="1" dirty="0" err="1" smtClean="0">
                          <a:latin typeface="+mj-lt"/>
                        </a:rPr>
                        <a:t>values</a:t>
                      </a:r>
                      <a:r>
                        <a:rPr lang="it-IT" sz="1400" b="1" baseline="0" dirty="0" smtClean="0">
                          <a:latin typeface="+mj-lt"/>
                        </a:rPr>
                        <a:t> </a:t>
                      </a:r>
                      <a:r>
                        <a:rPr lang="it-IT" sz="1400" b="1" baseline="0" dirty="0" err="1" smtClean="0">
                          <a:latin typeface="+mj-lt"/>
                        </a:rPr>
                        <a:t>of</a:t>
                      </a:r>
                      <a:r>
                        <a:rPr lang="it-IT" sz="1400" b="1" baseline="0" dirty="0" smtClean="0">
                          <a:latin typeface="+mj-lt"/>
                        </a:rPr>
                        <a:t> </a:t>
                      </a:r>
                      <a:r>
                        <a:rPr lang="it-IT" sz="1400" b="1" baseline="0" dirty="0" err="1" smtClean="0">
                          <a:latin typeface="+mj-lt"/>
                        </a:rPr>
                        <a:t>education</a:t>
                      </a:r>
                      <a:r>
                        <a:rPr lang="it-IT" sz="1400" b="1" baseline="0" dirty="0" smtClean="0">
                          <a:latin typeface="+mj-lt"/>
                        </a:rPr>
                        <a:t> </a:t>
                      </a:r>
                      <a:r>
                        <a:rPr lang="it-IT" sz="1400" b="1" baseline="0" dirty="0" err="1" smtClean="0">
                          <a:latin typeface="+mj-lt"/>
                        </a:rPr>
                        <a:t>as</a:t>
                      </a:r>
                      <a:r>
                        <a:rPr lang="it-IT" sz="1400" b="1" baseline="0" dirty="0" smtClean="0">
                          <a:latin typeface="+mj-lt"/>
                        </a:rPr>
                        <a:t> </a:t>
                      </a:r>
                      <a:r>
                        <a:rPr lang="it-IT" sz="1400" b="1" baseline="0" dirty="0" err="1" smtClean="0">
                          <a:latin typeface="+mj-lt"/>
                        </a:rPr>
                        <a:t>well</a:t>
                      </a:r>
                      <a:r>
                        <a:rPr lang="it-IT" sz="1400" b="1" baseline="0" dirty="0" smtClean="0">
                          <a:latin typeface="+mj-lt"/>
                        </a:rPr>
                        <a:t> </a:t>
                      </a:r>
                      <a:r>
                        <a:rPr lang="it-IT" sz="1400" b="1" baseline="0" dirty="0" err="1" smtClean="0">
                          <a:latin typeface="+mj-lt"/>
                        </a:rPr>
                        <a:t>as</a:t>
                      </a:r>
                      <a:r>
                        <a:rPr lang="it-IT" sz="1400" b="1" baseline="0" dirty="0" smtClean="0">
                          <a:latin typeface="+mj-lt"/>
                        </a:rPr>
                        <a:t> </a:t>
                      </a:r>
                      <a:r>
                        <a:rPr lang="it-IT" sz="1400" b="1" baseline="0" dirty="0" err="1" smtClean="0">
                          <a:latin typeface="+mj-lt"/>
                        </a:rPr>
                        <a:t>their</a:t>
                      </a:r>
                      <a:r>
                        <a:rPr lang="it-IT" sz="1400" b="1" baseline="0" dirty="0" smtClean="0">
                          <a:latin typeface="+mj-lt"/>
                        </a:rPr>
                        <a:t> </a:t>
                      </a:r>
                      <a:r>
                        <a:rPr lang="it-IT" sz="1400" b="1" baseline="0" dirty="0" err="1" smtClean="0">
                          <a:latin typeface="+mj-lt"/>
                        </a:rPr>
                        <a:t>philosophical</a:t>
                      </a:r>
                      <a:r>
                        <a:rPr lang="it-IT" sz="1400" b="1" baseline="0" dirty="0" smtClean="0">
                          <a:latin typeface="+mj-lt"/>
                        </a:rPr>
                        <a:t> and </a:t>
                      </a:r>
                      <a:r>
                        <a:rPr lang="it-IT" sz="1400" b="1" baseline="0" dirty="0" err="1" smtClean="0">
                          <a:latin typeface="+mj-lt"/>
                        </a:rPr>
                        <a:t>historical</a:t>
                      </a:r>
                      <a:r>
                        <a:rPr lang="it-IT" sz="1400" b="1" baseline="0" dirty="0" smtClean="0">
                          <a:latin typeface="+mj-lt"/>
                        </a:rPr>
                        <a:t> </a:t>
                      </a:r>
                      <a:r>
                        <a:rPr lang="it-IT" sz="1400" b="1" baseline="0" dirty="0" err="1" smtClean="0">
                          <a:latin typeface="+mj-lt"/>
                        </a:rPr>
                        <a:t>grounds</a:t>
                      </a:r>
                      <a:r>
                        <a:rPr lang="it-IT" sz="1400" b="1" baseline="0" dirty="0" smtClean="0">
                          <a:latin typeface="+mj-lt"/>
                        </a:rPr>
                        <a:t>.</a:t>
                      </a:r>
                      <a:endParaRPr lang="en-GB" sz="1400" b="1" dirty="0">
                        <a:latin typeface="+mj-lt"/>
                      </a:endParaRPr>
                    </a:p>
                  </a:txBody>
                  <a:tcPr/>
                </a:tc>
              </a:tr>
              <a:tr h="723716">
                <a:tc vMerge="1">
                  <a:txBody>
                    <a:bodyPr/>
                    <a:lstStyle/>
                    <a:p>
                      <a:endParaRPr lang="en-GB" dirty="0"/>
                    </a:p>
                  </a:txBody>
                  <a:tcPr/>
                </a:tc>
                <a:tc>
                  <a:txBody>
                    <a:bodyPr/>
                    <a:lstStyle/>
                    <a:p>
                      <a:r>
                        <a:rPr lang="it-IT" sz="1400" b="1" dirty="0" err="1" smtClean="0">
                          <a:latin typeface="+mj-lt"/>
                        </a:rPr>
                        <a:t>Knowledge</a:t>
                      </a:r>
                      <a:r>
                        <a:rPr lang="it-IT" sz="1400" b="1" dirty="0" smtClean="0">
                          <a:latin typeface="+mj-lt"/>
                        </a:rPr>
                        <a:t> </a:t>
                      </a:r>
                      <a:r>
                        <a:rPr lang="it-IT" sz="1400" b="1" dirty="0" err="1" smtClean="0">
                          <a:latin typeface="+mj-lt"/>
                        </a:rPr>
                        <a:t>of</a:t>
                      </a:r>
                      <a:r>
                        <a:rPr lang="it-IT" sz="1400" b="1" dirty="0" smtClean="0">
                          <a:latin typeface="+mj-lt"/>
                        </a:rPr>
                        <a:t> educational </a:t>
                      </a:r>
                      <a:r>
                        <a:rPr lang="it-IT" sz="1400" b="1" dirty="0" err="1" smtClean="0">
                          <a:latin typeface="+mj-lt"/>
                        </a:rPr>
                        <a:t>contexts</a:t>
                      </a:r>
                      <a:endParaRPr lang="en-GB" sz="1400" b="1" dirty="0">
                        <a:latin typeface="+mj-lt"/>
                      </a:endParaRPr>
                    </a:p>
                  </a:txBody>
                  <a:tcPr/>
                </a:tc>
                <a:tc>
                  <a:txBody>
                    <a:bodyPr/>
                    <a:lstStyle/>
                    <a:p>
                      <a:r>
                        <a:rPr lang="en-GB" sz="1400" b="1" dirty="0" smtClean="0">
                          <a:latin typeface="+mj-lt"/>
                        </a:rPr>
                        <a:t>An understanding of the </a:t>
                      </a:r>
                      <a:r>
                        <a:rPr lang="en-GB" sz="1400" b="1" dirty="0" err="1" smtClean="0">
                          <a:latin typeface="+mj-lt"/>
                        </a:rPr>
                        <a:t>sociocultural</a:t>
                      </a:r>
                      <a:r>
                        <a:rPr lang="en-GB" sz="1400" b="1" dirty="0" smtClean="0">
                          <a:latin typeface="+mj-lt"/>
                        </a:rPr>
                        <a:t> and institutional dynamics of schools, communities and cultures.</a:t>
                      </a:r>
                      <a:endParaRPr lang="en-GB" sz="1400" b="1" dirty="0">
                        <a:latin typeface="+mj-lt"/>
                      </a:endParaRPr>
                    </a:p>
                  </a:txBody>
                  <a:tcPr/>
                </a:tc>
              </a:tr>
              <a:tr h="760178">
                <a:tc vMerge="1">
                  <a:txBody>
                    <a:bodyPr/>
                    <a:lstStyle/>
                    <a:p>
                      <a:endParaRPr lang="en-GB" dirty="0"/>
                    </a:p>
                  </a:txBody>
                  <a:tcPr/>
                </a:tc>
                <a:tc>
                  <a:txBody>
                    <a:bodyPr/>
                    <a:lstStyle/>
                    <a:p>
                      <a:r>
                        <a:rPr lang="it-IT" sz="1400" b="1" dirty="0" err="1" smtClean="0">
                          <a:latin typeface="+mj-lt"/>
                        </a:rPr>
                        <a:t>General</a:t>
                      </a:r>
                      <a:r>
                        <a:rPr lang="it-IT" sz="1400" b="1" baseline="0" dirty="0" smtClean="0">
                          <a:latin typeface="+mj-lt"/>
                        </a:rPr>
                        <a:t> </a:t>
                      </a:r>
                      <a:r>
                        <a:rPr lang="it-IT" sz="1400" b="1" baseline="0" dirty="0" err="1" smtClean="0">
                          <a:latin typeface="+mj-lt"/>
                        </a:rPr>
                        <a:t>pedagogical</a:t>
                      </a:r>
                      <a:r>
                        <a:rPr lang="it-IT" sz="1400" b="1" baseline="0" dirty="0" smtClean="0">
                          <a:latin typeface="+mj-lt"/>
                        </a:rPr>
                        <a:t> </a:t>
                      </a:r>
                      <a:r>
                        <a:rPr lang="it-IT" sz="1400" b="1" baseline="0" dirty="0" err="1" smtClean="0">
                          <a:latin typeface="+mj-lt"/>
                        </a:rPr>
                        <a:t>knowledge</a:t>
                      </a:r>
                      <a:endParaRPr lang="en-GB" sz="1400" b="1" dirty="0">
                        <a:latin typeface="+mj-lt"/>
                      </a:endParaRPr>
                    </a:p>
                  </a:txBody>
                  <a:tcPr/>
                </a:tc>
                <a:tc>
                  <a:txBody>
                    <a:bodyPr/>
                    <a:lstStyle/>
                    <a:p>
                      <a:r>
                        <a:rPr lang="en-GB" sz="1400" b="1" dirty="0" smtClean="0">
                          <a:latin typeface="+mj-lt"/>
                        </a:rPr>
                        <a:t>Command over the main principles, methods and strategies needed for effective teaching and learning.</a:t>
                      </a:r>
                      <a:endParaRPr lang="en-GB" sz="1400" b="1" dirty="0">
                        <a:latin typeface="+mj-lt"/>
                      </a:endParaRPr>
                    </a:p>
                  </a:txBody>
                  <a:tcPr/>
                </a:tc>
              </a:tr>
              <a:tr h="702050">
                <a:tc vMerge="1">
                  <a:txBody>
                    <a:bodyPr/>
                    <a:lstStyle/>
                    <a:p>
                      <a:endParaRPr lang="en-GB" dirty="0"/>
                    </a:p>
                  </a:txBody>
                  <a:tcPr/>
                </a:tc>
                <a:tc>
                  <a:txBody>
                    <a:bodyPr/>
                    <a:lstStyle/>
                    <a:p>
                      <a:r>
                        <a:rPr lang="it-IT" sz="1400" b="1" dirty="0" err="1" smtClean="0">
                          <a:latin typeface="+mj-lt"/>
                        </a:rPr>
                        <a:t>Knowledge</a:t>
                      </a:r>
                      <a:r>
                        <a:rPr lang="it-IT" sz="1400" b="1" dirty="0" smtClean="0">
                          <a:latin typeface="+mj-lt"/>
                        </a:rPr>
                        <a:t> </a:t>
                      </a:r>
                      <a:r>
                        <a:rPr lang="it-IT" sz="1400" b="1" dirty="0" err="1" smtClean="0">
                          <a:latin typeface="+mj-lt"/>
                        </a:rPr>
                        <a:t>of</a:t>
                      </a:r>
                      <a:r>
                        <a:rPr lang="it-IT" sz="1400" b="1" dirty="0" smtClean="0">
                          <a:latin typeface="+mj-lt"/>
                        </a:rPr>
                        <a:t> </a:t>
                      </a:r>
                      <a:r>
                        <a:rPr lang="it-IT" sz="1400" b="1" dirty="0" err="1" smtClean="0">
                          <a:latin typeface="+mj-lt"/>
                        </a:rPr>
                        <a:t>learners</a:t>
                      </a:r>
                      <a:endParaRPr lang="en-GB" sz="1400" b="1" dirty="0">
                        <a:latin typeface="+mj-lt"/>
                      </a:endParaRPr>
                    </a:p>
                  </a:txBody>
                  <a:tcPr/>
                </a:tc>
                <a:tc>
                  <a:txBody>
                    <a:bodyPr/>
                    <a:lstStyle/>
                    <a:p>
                      <a:r>
                        <a:rPr lang="en-GB" sz="1400" b="1" dirty="0" smtClean="0">
                          <a:latin typeface="+mj-lt"/>
                        </a:rPr>
                        <a:t>An understanding of learners' cognitive, psychological and affective characteristics, </a:t>
                      </a:r>
                      <a:r>
                        <a:rPr lang="en-GB" sz="1400" b="1" dirty="0" err="1" smtClean="0">
                          <a:latin typeface="+mj-lt"/>
                        </a:rPr>
                        <a:t>behaviors</a:t>
                      </a:r>
                      <a:r>
                        <a:rPr lang="en-GB" sz="1400" b="1" dirty="0" smtClean="0">
                          <a:latin typeface="+mj-lt"/>
                        </a:rPr>
                        <a:t>, interests and developmental stages.</a:t>
                      </a:r>
                      <a:endParaRPr lang="en-GB" sz="1400" b="1" dirty="0">
                        <a:latin typeface="+mj-lt"/>
                      </a:endParaRPr>
                    </a:p>
                  </a:txBody>
                  <a:tcPr/>
                </a:tc>
              </a:tr>
              <a:tr h="702050">
                <a:tc rowSpan="3">
                  <a:txBody>
                    <a:bodyPr/>
                    <a:lstStyle/>
                    <a:p>
                      <a:r>
                        <a:rPr lang="it-IT" sz="1400" b="1" dirty="0" err="1" smtClean="0">
                          <a:latin typeface="+mj-lt"/>
                        </a:rPr>
                        <a:t>Content-specific</a:t>
                      </a:r>
                      <a:r>
                        <a:rPr lang="it-IT" sz="1400" b="1" baseline="0" dirty="0" smtClean="0">
                          <a:latin typeface="+mj-lt"/>
                        </a:rPr>
                        <a:t> </a:t>
                      </a:r>
                      <a:r>
                        <a:rPr lang="it-IT" sz="1400" b="1" baseline="0" dirty="0" err="1" smtClean="0">
                          <a:latin typeface="+mj-lt"/>
                        </a:rPr>
                        <a:t>dimensions</a:t>
                      </a:r>
                      <a:r>
                        <a:rPr lang="it-IT" sz="1400" b="1" baseline="0" dirty="0" smtClean="0">
                          <a:latin typeface="+mj-lt"/>
                        </a:rPr>
                        <a:t> </a:t>
                      </a:r>
                      <a:r>
                        <a:rPr lang="it-IT" sz="1400" b="1" baseline="0" dirty="0" err="1" smtClean="0">
                          <a:latin typeface="+mj-lt"/>
                        </a:rPr>
                        <a:t>of</a:t>
                      </a:r>
                      <a:r>
                        <a:rPr lang="it-IT" sz="1400" b="1" baseline="0" dirty="0" smtClean="0">
                          <a:latin typeface="+mj-lt"/>
                        </a:rPr>
                        <a:t> </a:t>
                      </a:r>
                      <a:r>
                        <a:rPr lang="it-IT" sz="1400" b="1" baseline="0" dirty="0" err="1" smtClean="0">
                          <a:latin typeface="+mj-lt"/>
                        </a:rPr>
                        <a:t>teacher</a:t>
                      </a:r>
                      <a:r>
                        <a:rPr lang="it-IT" sz="1400" b="1" baseline="0" dirty="0" smtClean="0">
                          <a:latin typeface="+mj-lt"/>
                        </a:rPr>
                        <a:t> </a:t>
                      </a:r>
                      <a:r>
                        <a:rPr lang="it-IT" sz="1400" b="1" baseline="0" dirty="0" err="1" smtClean="0">
                          <a:latin typeface="+mj-lt"/>
                        </a:rPr>
                        <a:t>knowledge</a:t>
                      </a:r>
                      <a:endParaRPr lang="en-GB" sz="1400" b="1" dirty="0">
                        <a:latin typeface="+mj-lt"/>
                      </a:endParaRPr>
                    </a:p>
                  </a:txBody>
                  <a:tcPr/>
                </a:tc>
                <a:tc>
                  <a:txBody>
                    <a:bodyPr/>
                    <a:lstStyle/>
                    <a:p>
                      <a:r>
                        <a:rPr lang="it-IT" sz="1400" b="1" dirty="0" smtClean="0">
                          <a:latin typeface="+mj-lt"/>
                        </a:rPr>
                        <a:t>Curriculum </a:t>
                      </a:r>
                      <a:r>
                        <a:rPr lang="it-IT" sz="1400" b="1" dirty="0" err="1" smtClean="0">
                          <a:latin typeface="+mj-lt"/>
                        </a:rPr>
                        <a:t>knowledge</a:t>
                      </a:r>
                      <a:endParaRPr lang="en-GB" sz="1400" b="1" dirty="0">
                        <a:latin typeface="+mj-lt"/>
                      </a:endParaRPr>
                    </a:p>
                  </a:txBody>
                  <a:tcPr/>
                </a:tc>
                <a:tc>
                  <a:txBody>
                    <a:bodyPr/>
                    <a:lstStyle/>
                    <a:p>
                      <a:r>
                        <a:rPr lang="en-GB" sz="1400" b="1" dirty="0" smtClean="0">
                          <a:latin typeface="+mj-lt"/>
                        </a:rPr>
                        <a:t>A comprehension of the syllabus, topics, and </a:t>
                      </a:r>
                      <a:r>
                        <a:rPr lang="en-GB" sz="1400" b="1" dirty="0" err="1" smtClean="0">
                          <a:latin typeface="+mj-lt"/>
                        </a:rPr>
                        <a:t>isntructional</a:t>
                      </a:r>
                      <a:r>
                        <a:rPr lang="en-GB" sz="1400" b="1" dirty="0" smtClean="0">
                          <a:latin typeface="+mj-lt"/>
                        </a:rPr>
                        <a:t> materials designed for and expected in the teaching of a particular subject.</a:t>
                      </a:r>
                      <a:endParaRPr lang="en-GB" sz="1400" b="1" dirty="0">
                        <a:latin typeface="+mj-lt"/>
                      </a:endParaRPr>
                    </a:p>
                  </a:txBody>
                  <a:tcPr/>
                </a:tc>
              </a:tr>
              <a:tr h="530898">
                <a:tc vMerge="1">
                  <a:txBody>
                    <a:bodyPr/>
                    <a:lstStyle/>
                    <a:p>
                      <a:endParaRPr lang="en-GB" dirty="0"/>
                    </a:p>
                  </a:txBody>
                  <a:tcPr/>
                </a:tc>
                <a:tc>
                  <a:txBody>
                    <a:bodyPr/>
                    <a:lstStyle/>
                    <a:p>
                      <a:r>
                        <a:rPr lang="it-IT" sz="1400" b="1" dirty="0" err="1" smtClean="0">
                          <a:latin typeface="+mj-lt"/>
                        </a:rPr>
                        <a:t>Content</a:t>
                      </a:r>
                      <a:r>
                        <a:rPr lang="it-IT" sz="1400" b="1" baseline="0" dirty="0" smtClean="0">
                          <a:latin typeface="+mj-lt"/>
                        </a:rPr>
                        <a:t> </a:t>
                      </a:r>
                      <a:r>
                        <a:rPr lang="it-IT" sz="1400" b="1" baseline="0" dirty="0" err="1" smtClean="0">
                          <a:latin typeface="+mj-lt"/>
                        </a:rPr>
                        <a:t>knowledge</a:t>
                      </a:r>
                      <a:endParaRPr lang="en-GB" sz="1400" b="1" dirty="0">
                        <a:latin typeface="+mj-lt"/>
                      </a:endParaRPr>
                    </a:p>
                  </a:txBody>
                  <a:tcPr/>
                </a:tc>
                <a:tc>
                  <a:txBody>
                    <a:bodyPr/>
                    <a:lstStyle/>
                    <a:p>
                      <a:r>
                        <a:rPr lang="en-GB" sz="1400" b="1" dirty="0" smtClean="0">
                          <a:latin typeface="+mj-lt"/>
                        </a:rPr>
                        <a:t>Academic comprehension of both the content and the structure of a subject.</a:t>
                      </a:r>
                      <a:endParaRPr lang="en-GB" sz="1400" b="1" dirty="0">
                        <a:latin typeface="+mj-lt"/>
                      </a:endParaRPr>
                    </a:p>
                  </a:txBody>
                  <a:tcPr/>
                </a:tc>
              </a:tr>
              <a:tr h="908532">
                <a:tc vMerge="1">
                  <a:txBody>
                    <a:bodyPr/>
                    <a:lstStyle/>
                    <a:p>
                      <a:endParaRPr lang="en-GB" dirty="0"/>
                    </a:p>
                  </a:txBody>
                  <a:tcPr/>
                </a:tc>
                <a:tc>
                  <a:txBody>
                    <a:bodyPr/>
                    <a:lstStyle/>
                    <a:p>
                      <a:r>
                        <a:rPr lang="it-IT" sz="1400" b="1" dirty="0" err="1" smtClean="0">
                          <a:latin typeface="+mj-lt"/>
                        </a:rPr>
                        <a:t>Pedagogical</a:t>
                      </a:r>
                      <a:r>
                        <a:rPr lang="it-IT" sz="1400" b="1" baseline="0" dirty="0" smtClean="0">
                          <a:latin typeface="+mj-lt"/>
                        </a:rPr>
                        <a:t> </a:t>
                      </a:r>
                      <a:r>
                        <a:rPr lang="it-IT" sz="1400" b="1" baseline="0" dirty="0" err="1" smtClean="0">
                          <a:latin typeface="+mj-lt"/>
                        </a:rPr>
                        <a:t>content</a:t>
                      </a:r>
                      <a:r>
                        <a:rPr lang="it-IT" sz="1400" b="1" baseline="0" dirty="0" smtClean="0">
                          <a:latin typeface="+mj-lt"/>
                        </a:rPr>
                        <a:t> </a:t>
                      </a:r>
                      <a:r>
                        <a:rPr lang="it-IT" sz="1400" b="1" baseline="0" dirty="0" err="1" smtClean="0">
                          <a:latin typeface="+mj-lt"/>
                        </a:rPr>
                        <a:t>knowledge</a:t>
                      </a:r>
                      <a:endParaRPr lang="en-GB" sz="1400" b="1" dirty="0">
                        <a:latin typeface="+mj-lt"/>
                      </a:endParaRPr>
                    </a:p>
                  </a:txBody>
                  <a:tcPr/>
                </a:tc>
                <a:tc>
                  <a:txBody>
                    <a:bodyPr/>
                    <a:lstStyle/>
                    <a:p>
                      <a:r>
                        <a:rPr lang="en-GB" sz="1400" b="1" dirty="0" smtClean="0">
                          <a:latin typeface="+mj-lt"/>
                        </a:rPr>
                        <a:t>A combination of content and pedagogy that helps teachers make a subject comprehensible to others.</a:t>
                      </a:r>
                      <a:endParaRPr lang="en-GB" sz="1400" b="1" dirty="0">
                        <a:latin typeface="+mj-lt"/>
                      </a:endParaRPr>
                    </a:p>
                  </a:txBody>
                  <a:tcPr/>
                </a:tc>
              </a:tr>
            </a:tbl>
          </a:graphicData>
        </a:graphic>
      </p:graphicFrame>
      <p:sp>
        <p:nvSpPr>
          <p:cNvPr id="7" name="CasellaDiTesto 6"/>
          <p:cNvSpPr txBox="1"/>
          <p:nvPr/>
        </p:nvSpPr>
        <p:spPr>
          <a:xfrm rot="16200000">
            <a:off x="6988914" y="4540478"/>
            <a:ext cx="3600400" cy="369332"/>
          </a:xfrm>
          <a:prstGeom prst="rect">
            <a:avLst/>
          </a:prstGeom>
          <a:noFill/>
        </p:spPr>
        <p:txBody>
          <a:bodyPr wrap="square" rtlCol="0">
            <a:spAutoFit/>
          </a:bodyPr>
          <a:lstStyle/>
          <a:p>
            <a:pPr algn="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r>
              <a:rPr lang="de-DE" b="1" dirty="0" err="1"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Adapted</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a:t>
            </a:r>
            <a:r>
              <a:rPr lang="de-DE" b="1" dirty="0" err="1"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from</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a:t>
            </a:r>
            <a:r>
              <a:rPr lang="de-DE" b="1" dirty="0" err="1"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Shulman</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1987, p. 8)</a:t>
            </a:r>
            <a:endPar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sp>
        <p:nvSpPr>
          <p:cNvPr id="8" name="Titolo 1"/>
          <p:cNvSpPr txBox="1">
            <a:spLocks/>
          </p:cNvSpPr>
          <p:nvPr/>
        </p:nvSpPr>
        <p:spPr>
          <a:xfrm rot="16200000">
            <a:off x="-2700807" y="3645024"/>
            <a:ext cx="6120680" cy="504056"/>
          </a:xfrm>
          <a:prstGeom prst="rect">
            <a:avLst/>
          </a:prstGeom>
        </p:spPr>
        <p:txBody>
          <a:bodyPr vert="horz" lIns="91440" tIns="45720" rIns="91440" bIns="45720" rtlCol="0" anchor="ctr">
            <a:normAutofit/>
          </a:bodyPr>
          <a:lstStyle/>
          <a:p>
            <a:pPr lvl="0" algn="ctr">
              <a:spcBef>
                <a:spcPct val="0"/>
              </a:spcBef>
              <a:defRPr/>
            </a:pPr>
            <a:r>
              <a:rPr lang="en-GB" sz="2000" b="1" dirty="0" smtClean="0">
                <a:solidFill>
                  <a:schemeClr val="accent3">
                    <a:lumMod val="60000"/>
                    <a:lumOff val="40000"/>
                  </a:schemeClr>
                </a:solidFill>
                <a:effectLst>
                  <a:outerShdw blurRad="38100" dist="38100" dir="2700000" algn="tl">
                    <a:srgbClr val="000000">
                      <a:alpha val="43137"/>
                    </a:srgbClr>
                  </a:outerShdw>
                </a:effectLst>
                <a:latin typeface="+mj-lt"/>
                <a:ea typeface="+mj-ea"/>
                <a:cs typeface="+mj-cs"/>
              </a:rPr>
              <a:t>Teachers‘ professional knowledge base categories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403648" y="1908115"/>
            <a:ext cx="6696744" cy="4401205"/>
          </a:xfrm>
          <a:prstGeom prst="rect">
            <a:avLst/>
          </a:prstGeom>
          <a:noFill/>
        </p:spPr>
        <p:txBody>
          <a:bodyPr wrap="square" rtlCol="0">
            <a:spAutoFit/>
          </a:bodyPr>
          <a:lstStyle/>
          <a:p>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Lave, J., &amp; Wenger, E. (1991). </a:t>
            </a:r>
            <a:r>
              <a:rPr lang="en-US" sz="2000" b="1" i="1" dirty="0">
                <a:solidFill>
                  <a:schemeClr val="accent3">
                    <a:lumMod val="60000"/>
                    <a:lumOff val="40000"/>
                  </a:schemeClr>
                </a:solidFill>
                <a:effectLst>
                  <a:outerShdw blurRad="38100" dist="38100" dir="2700000" algn="tl">
                    <a:srgbClr val="000000">
                      <a:alpha val="43137"/>
                    </a:srgbClr>
                  </a:outerShdw>
                </a:effectLst>
                <a:latin typeface="+mj-lt"/>
              </a:rPr>
              <a:t>Situated Learning: Legitimate Peripheral Participation</a:t>
            </a:r>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 Cambridge: Cambridge University Press.</a:t>
            </a:r>
          </a:p>
          <a:p>
            <a:endParaRPr lang="en-US" sz="2000" b="1" dirty="0">
              <a:solidFill>
                <a:schemeClr val="accent3">
                  <a:lumMod val="60000"/>
                  <a:lumOff val="40000"/>
                </a:schemeClr>
              </a:solidFill>
              <a:effectLst>
                <a:outerShdw blurRad="38100" dist="38100" dir="2700000" algn="tl">
                  <a:srgbClr val="000000">
                    <a:alpha val="43137"/>
                  </a:srgbClr>
                </a:outerShdw>
              </a:effectLst>
              <a:latin typeface="+mj-lt"/>
            </a:endParaRPr>
          </a:p>
          <a:p>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Brown, J. S., &amp; </a:t>
            </a:r>
            <a:r>
              <a:rPr lang="en-US" sz="2000" b="1" dirty="0" err="1">
                <a:solidFill>
                  <a:schemeClr val="accent3">
                    <a:lumMod val="60000"/>
                    <a:lumOff val="40000"/>
                  </a:schemeClr>
                </a:solidFill>
                <a:effectLst>
                  <a:outerShdw blurRad="38100" dist="38100" dir="2700000" algn="tl">
                    <a:srgbClr val="000000">
                      <a:alpha val="43137"/>
                    </a:srgbClr>
                  </a:outerShdw>
                </a:effectLst>
                <a:latin typeface="+mj-lt"/>
              </a:rPr>
              <a:t>Duguid</a:t>
            </a:r>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 P. (1991). Organizational learning and communities-of-practice: Toward a unified view of working, learning, and innovation. </a:t>
            </a:r>
            <a:r>
              <a:rPr lang="en-US" sz="2000" b="1" i="1" dirty="0">
                <a:solidFill>
                  <a:schemeClr val="accent3">
                    <a:lumMod val="60000"/>
                    <a:lumOff val="40000"/>
                  </a:schemeClr>
                </a:solidFill>
                <a:effectLst>
                  <a:outerShdw blurRad="38100" dist="38100" dir="2700000" algn="tl">
                    <a:srgbClr val="000000">
                      <a:alpha val="43137"/>
                    </a:srgbClr>
                  </a:outerShdw>
                </a:effectLst>
                <a:latin typeface="+mj-lt"/>
              </a:rPr>
              <a:t>Organization Science</a:t>
            </a:r>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 </a:t>
            </a:r>
            <a:r>
              <a:rPr lang="en-US" sz="2000" b="1" i="1" dirty="0">
                <a:solidFill>
                  <a:schemeClr val="accent3">
                    <a:lumMod val="60000"/>
                    <a:lumOff val="40000"/>
                  </a:schemeClr>
                </a:solidFill>
                <a:effectLst>
                  <a:outerShdw blurRad="38100" dist="38100" dir="2700000" algn="tl">
                    <a:srgbClr val="000000">
                      <a:alpha val="43137"/>
                    </a:srgbClr>
                  </a:outerShdw>
                </a:effectLst>
                <a:latin typeface="+mj-lt"/>
              </a:rPr>
              <a:t>2</a:t>
            </a:r>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 (1), 40–57.</a:t>
            </a:r>
          </a:p>
          <a:p>
            <a:endParaRPr lang="en-US" sz="2000" b="1" dirty="0">
              <a:solidFill>
                <a:schemeClr val="accent3">
                  <a:lumMod val="60000"/>
                  <a:lumOff val="40000"/>
                </a:schemeClr>
              </a:solidFill>
              <a:effectLst>
                <a:outerShdw blurRad="38100" dist="38100" dir="2700000" algn="tl">
                  <a:srgbClr val="000000">
                    <a:alpha val="43137"/>
                  </a:srgbClr>
                </a:outerShdw>
              </a:effectLst>
              <a:latin typeface="+mj-lt"/>
            </a:endParaRPr>
          </a:p>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Wenger, E. (1998). </a:t>
            </a:r>
            <a:r>
              <a:rPr lang="en-GB" sz="2000" b="1" i="1" dirty="0">
                <a:solidFill>
                  <a:schemeClr val="accent3">
                    <a:lumMod val="60000"/>
                    <a:lumOff val="40000"/>
                  </a:schemeClr>
                </a:solidFill>
                <a:effectLst>
                  <a:outerShdw blurRad="38100" dist="38100" dir="2700000" algn="tl">
                    <a:srgbClr val="000000">
                      <a:alpha val="43137"/>
                    </a:srgbClr>
                  </a:outerShdw>
                </a:effectLst>
                <a:latin typeface="+mj-lt"/>
              </a:rPr>
              <a:t>Communities of practice: learning, meaning, and identity. </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Cambridge University Press.</a:t>
            </a:r>
          </a:p>
          <a:p>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Wenger, E., McDermott, R., &amp; Snyder, W. (2002). </a:t>
            </a:r>
            <a:r>
              <a:rPr lang="en-GB" sz="2000" b="1" i="1" dirty="0">
                <a:solidFill>
                  <a:schemeClr val="accent3">
                    <a:lumMod val="60000"/>
                    <a:lumOff val="40000"/>
                  </a:schemeClr>
                </a:solidFill>
                <a:effectLst>
                  <a:outerShdw blurRad="38100" dist="38100" dir="2700000" algn="tl">
                    <a:srgbClr val="000000">
                      <a:alpha val="43137"/>
                    </a:srgbClr>
                  </a:outerShdw>
                </a:effectLst>
                <a:latin typeface="+mj-lt"/>
              </a:rPr>
              <a:t>Cultivating communities of practice: a guide to managing knowledge. </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Harvard Business School Press</a:t>
            </a:r>
            <a:r>
              <a:rPr lang="en-GB" sz="2000" b="1" i="1" dirty="0">
                <a:solidFill>
                  <a:schemeClr val="accent3">
                    <a:lumMod val="60000"/>
                    <a:lumOff val="40000"/>
                  </a:schemeClr>
                </a:solidFill>
                <a:effectLst>
                  <a:outerShdw blurRad="38100" dist="38100" dir="2700000" algn="tl">
                    <a:srgbClr val="000000">
                      <a:alpha val="43137"/>
                    </a:srgbClr>
                  </a:outerShdw>
                </a:effectLst>
                <a:latin typeface="+mj-lt"/>
              </a:rPr>
              <a:t>.</a:t>
            </a:r>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p:txBody>
      </p:sp>
      <p:sp>
        <p:nvSpPr>
          <p:cNvPr id="4" name="Titolo 1"/>
          <p:cNvSpPr txBox="1">
            <a:spLocks/>
          </p:cNvSpPr>
          <p:nvPr/>
        </p:nvSpPr>
        <p:spPr>
          <a:xfrm>
            <a:off x="2591780" y="701824"/>
            <a:ext cx="3960440" cy="92697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Key </a:t>
            </a:r>
            <a:r>
              <a:rPr kumimoji="0" lang="it-IT" sz="3200" b="1" i="0" u="none" strike="noStrike" kern="1200" cap="none" spc="0" normalizeH="0" baseline="0" noProof="0" dirty="0" err="1">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literature</a:t>
            </a:r>
            <a:endParaRPr kumimoji="0" lang="en-GB"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385900" y="764704"/>
            <a:ext cx="6372200" cy="461665"/>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pPr algn="ctr"/>
            <a:r>
              <a:rPr lang="en-GB" sz="2400" dirty="0" smtClean="0"/>
              <a:t>REFERENCES</a:t>
            </a:r>
          </a:p>
        </p:txBody>
      </p:sp>
      <p:sp>
        <p:nvSpPr>
          <p:cNvPr id="5" name="CasellaDiTesto 4"/>
          <p:cNvSpPr txBox="1"/>
          <p:nvPr/>
        </p:nvSpPr>
        <p:spPr>
          <a:xfrm>
            <a:off x="863588" y="1340768"/>
            <a:ext cx="7416824" cy="5509200"/>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pPr algn="just"/>
            <a:r>
              <a:rPr lang="en-US" sz="1600" dirty="0" err="1" smtClean="0"/>
              <a:t>Bolam</a:t>
            </a:r>
            <a:r>
              <a:rPr lang="en-US" sz="1600" dirty="0" smtClean="0"/>
              <a:t>, R., McMahon, A., Stoll, L., Thomas, S., &amp; Wallace, M. (2005). Creating and sustaining effective professional learning communities. Research Report: RR637 May. Department for Education and Skills, United Kingdom. [accessed: 13 February  2012] http://dera.ioe.ac.uk/5622/1/RR637.pdf.</a:t>
            </a:r>
          </a:p>
          <a:p>
            <a:pPr algn="just"/>
            <a:endParaRPr lang="en-US" sz="1600" dirty="0" smtClean="0"/>
          </a:p>
          <a:p>
            <a:pPr algn="just"/>
            <a:r>
              <a:rPr lang="en-US" sz="1600" dirty="0" smtClean="0"/>
              <a:t>Brown, J. S., &amp; </a:t>
            </a:r>
            <a:r>
              <a:rPr lang="en-US" sz="1600" dirty="0" err="1" smtClean="0"/>
              <a:t>Duguid</a:t>
            </a:r>
            <a:r>
              <a:rPr lang="en-US" sz="1600" dirty="0" smtClean="0"/>
              <a:t>, P. (1991). Organizational learning and communities-of-practice: Toward a unified view of working, learning, and innovation. </a:t>
            </a:r>
            <a:r>
              <a:rPr lang="en-US" sz="1600" i="1" dirty="0" smtClean="0"/>
              <a:t>Organization Science, 2</a:t>
            </a:r>
            <a:r>
              <a:rPr lang="en-US" sz="1600" dirty="0" smtClean="0"/>
              <a:t> (1), 40–57.</a:t>
            </a:r>
          </a:p>
          <a:p>
            <a:pPr algn="just"/>
            <a:endParaRPr lang="en-US" sz="1600" dirty="0" smtClean="0"/>
          </a:p>
          <a:p>
            <a:pPr algn="just"/>
            <a:r>
              <a:rPr lang="en-US" sz="1600" dirty="0" err="1" smtClean="0"/>
              <a:t>Bryk</a:t>
            </a:r>
            <a:r>
              <a:rPr lang="en-US" sz="1600" dirty="0" smtClean="0"/>
              <a:t>, A. S., </a:t>
            </a:r>
            <a:r>
              <a:rPr lang="en-US" sz="1600" dirty="0" err="1" smtClean="0"/>
              <a:t>Camburn</a:t>
            </a:r>
            <a:r>
              <a:rPr lang="en-US" sz="1600" dirty="0" smtClean="0"/>
              <a:t>, E., &amp; Louis, K. S. (1999). Professional community in Chicago elementary schools: Facilitating factors and organizational consequences. </a:t>
            </a:r>
            <a:r>
              <a:rPr lang="en-US" sz="1600" i="1" dirty="0" smtClean="0"/>
              <a:t>Educational Administration Quarterly, 35</a:t>
            </a:r>
            <a:r>
              <a:rPr lang="en-US" sz="1600" dirty="0" smtClean="0"/>
              <a:t>, 751–781.</a:t>
            </a:r>
          </a:p>
          <a:p>
            <a:pPr algn="just"/>
            <a:endParaRPr lang="en-US" sz="1600" dirty="0" smtClean="0"/>
          </a:p>
          <a:p>
            <a:pPr algn="just"/>
            <a:r>
              <a:rPr lang="en-US" sz="1600" dirty="0" err="1" smtClean="0"/>
              <a:t>Carlsen</a:t>
            </a:r>
            <a:r>
              <a:rPr lang="en-US" sz="1600" dirty="0" smtClean="0"/>
              <a:t>, W. S. (1999). Domains of Teacher Knowledge. In J. </a:t>
            </a:r>
            <a:r>
              <a:rPr lang="en-US" sz="1600" dirty="0" err="1" smtClean="0"/>
              <a:t>Gess</a:t>
            </a:r>
            <a:r>
              <a:rPr lang="en-US" sz="1600" dirty="0" smtClean="0"/>
              <a:t>-Newsome &amp; N. G. Lederman (Eds.), </a:t>
            </a:r>
            <a:r>
              <a:rPr lang="en-US" sz="1600" i="1" dirty="0" smtClean="0"/>
              <a:t>Examining Pedagogical Content Knowledge </a:t>
            </a:r>
            <a:r>
              <a:rPr lang="en-US" sz="1600" dirty="0" smtClean="0"/>
              <a:t>(pp. 133 – 144). Netherlands: </a:t>
            </a:r>
            <a:r>
              <a:rPr lang="en-US" sz="1600" dirty="0" err="1" smtClean="0"/>
              <a:t>Kluwer</a:t>
            </a:r>
            <a:r>
              <a:rPr lang="en-US" sz="1600" dirty="0" smtClean="0"/>
              <a:t> Academic Publishers.</a:t>
            </a:r>
          </a:p>
          <a:p>
            <a:pPr algn="just"/>
            <a:endParaRPr lang="en-US" sz="1600" dirty="0" smtClean="0"/>
          </a:p>
          <a:p>
            <a:pPr algn="just"/>
            <a:r>
              <a:rPr lang="en-US" sz="1600" dirty="0" smtClean="0"/>
              <a:t>Grossman, P., </a:t>
            </a:r>
            <a:r>
              <a:rPr lang="en-US" sz="1600" dirty="0" err="1" smtClean="0"/>
              <a:t>Wineburg</a:t>
            </a:r>
            <a:r>
              <a:rPr lang="en-US" sz="1600" dirty="0" smtClean="0"/>
              <a:t>, S., &amp; Woolworth, S. (2001). Toward a Theory of Teacher Community. </a:t>
            </a:r>
            <a:r>
              <a:rPr lang="en-US" sz="1600" i="1" dirty="0" smtClean="0"/>
              <a:t>The Teachers College Record, 103</a:t>
            </a:r>
            <a:r>
              <a:rPr lang="en-US" sz="1600" dirty="0" smtClean="0"/>
              <a:t>, 942-1012.</a:t>
            </a:r>
          </a:p>
          <a:p>
            <a:pPr algn="just"/>
            <a:endParaRPr lang="en-US" sz="1600" dirty="0" smtClean="0"/>
          </a:p>
          <a:p>
            <a:pPr algn="just"/>
            <a:r>
              <a:rPr lang="en-US" sz="1600" dirty="0" smtClean="0"/>
              <a:t>Lave, J., &amp; Wenger, E. (1991). </a:t>
            </a:r>
            <a:r>
              <a:rPr lang="en-US" sz="1600" i="1" dirty="0" smtClean="0"/>
              <a:t>Situated Learning: Legitimate Peripheral Participation</a:t>
            </a:r>
            <a:r>
              <a:rPr lang="en-US" sz="1600" dirty="0" smtClean="0"/>
              <a:t>. Cambridge: Cambridge University Press.</a:t>
            </a:r>
            <a:endParaRPr lang="en-GB" sz="1600" dirty="0" smtClean="0"/>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385900" y="764704"/>
            <a:ext cx="6372200" cy="461665"/>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pPr algn="ctr"/>
            <a:r>
              <a:rPr lang="en-GB" sz="2400" dirty="0" smtClean="0"/>
              <a:t>REFERENCES</a:t>
            </a:r>
          </a:p>
        </p:txBody>
      </p:sp>
      <p:sp>
        <p:nvSpPr>
          <p:cNvPr id="5" name="CasellaDiTesto 4"/>
          <p:cNvSpPr txBox="1"/>
          <p:nvPr/>
        </p:nvSpPr>
        <p:spPr>
          <a:xfrm>
            <a:off x="863588" y="1340768"/>
            <a:ext cx="7416824" cy="4770537"/>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pPr algn="just"/>
            <a:r>
              <a:rPr lang="en-US" sz="1600" dirty="0" err="1" smtClean="0"/>
              <a:t>Shulman</a:t>
            </a:r>
            <a:r>
              <a:rPr lang="en-US" sz="1600" dirty="0" smtClean="0"/>
              <a:t>, L. (1987). Knowledge and teaching: Foundations of the new reform. </a:t>
            </a:r>
            <a:r>
              <a:rPr lang="en-US" sz="1600" i="1" dirty="0" smtClean="0"/>
              <a:t>Harvard Educational Review, 57 </a:t>
            </a:r>
            <a:r>
              <a:rPr lang="en-US" sz="1600" dirty="0" smtClean="0"/>
              <a:t>(1), 1-22.</a:t>
            </a:r>
          </a:p>
          <a:p>
            <a:pPr algn="just"/>
            <a:endParaRPr lang="en-US" sz="1600" dirty="0" smtClean="0"/>
          </a:p>
          <a:p>
            <a:pPr algn="just"/>
            <a:r>
              <a:rPr lang="en-US" sz="1600" dirty="0" smtClean="0"/>
              <a:t>Wenger, E. (1998). </a:t>
            </a:r>
            <a:r>
              <a:rPr lang="en-US" sz="1600" i="1" dirty="0" smtClean="0"/>
              <a:t>Communities of practice: learning, meaning, and identity</a:t>
            </a:r>
            <a:r>
              <a:rPr lang="en-US" sz="1600" dirty="0" smtClean="0"/>
              <a:t>. Cambridge University Press.</a:t>
            </a:r>
          </a:p>
          <a:p>
            <a:pPr algn="just"/>
            <a:endParaRPr lang="en-US" sz="1600" dirty="0" smtClean="0"/>
          </a:p>
          <a:p>
            <a:pPr algn="just"/>
            <a:r>
              <a:rPr lang="en-US" sz="1600" dirty="0" smtClean="0"/>
              <a:t>Wenger, E. (2006). Communities of practice: A brief introduction. http://wenger-trayner.com/wp-content/uploads/2012/01/06-Brief-introduction-to-communities-of-practice.pdf. Retrieved February 15, 2017.</a:t>
            </a:r>
          </a:p>
          <a:p>
            <a:pPr algn="just"/>
            <a:endParaRPr lang="en-US" sz="1600" dirty="0" smtClean="0"/>
          </a:p>
          <a:p>
            <a:pPr algn="just"/>
            <a:r>
              <a:rPr lang="en-US" sz="1600" dirty="0" smtClean="0"/>
              <a:t>Wenger, E. (2010). Communities of Practice and Social Learning Systems: the Career of a Concept. In C. Blackmore (Ed.), </a:t>
            </a:r>
            <a:r>
              <a:rPr lang="en-US" sz="1600" i="1" dirty="0" smtClean="0"/>
              <a:t>Social Learning Systems and Communities of Practice</a:t>
            </a:r>
            <a:r>
              <a:rPr lang="en-US" sz="1600" dirty="0" smtClean="0"/>
              <a:t> (p. 179-198). London: Springer.</a:t>
            </a:r>
          </a:p>
          <a:p>
            <a:pPr algn="just"/>
            <a:endParaRPr lang="en-US" sz="1600" dirty="0" smtClean="0"/>
          </a:p>
          <a:p>
            <a:pPr algn="just"/>
            <a:r>
              <a:rPr lang="en-US" sz="1600" dirty="0" smtClean="0"/>
              <a:t>Wenger, E., McDermott, R., &amp; Snyder, W. M. (2002). </a:t>
            </a:r>
            <a:r>
              <a:rPr lang="en-US" sz="1600" i="1" dirty="0" smtClean="0"/>
              <a:t>Cultivating communities of practice</a:t>
            </a:r>
            <a:r>
              <a:rPr lang="en-US" sz="1600" dirty="0" smtClean="0"/>
              <a:t> (1st ed.). Watertown, MA: Harvard Business School Press.</a:t>
            </a:r>
          </a:p>
          <a:p>
            <a:pPr algn="just"/>
            <a:endParaRPr lang="en-US" sz="1600" dirty="0" smtClean="0"/>
          </a:p>
          <a:p>
            <a:pPr algn="just"/>
            <a:r>
              <a:rPr lang="en-US" sz="1600" dirty="0" err="1" smtClean="0"/>
              <a:t>Whalan</a:t>
            </a:r>
            <a:r>
              <a:rPr lang="en-US" sz="1600" dirty="0" smtClean="0"/>
              <a:t>, F. (2012). </a:t>
            </a:r>
            <a:r>
              <a:rPr lang="en-US" sz="1600" i="1" dirty="0" smtClean="0"/>
              <a:t>Collective responsibility. Redefining what falls between the cracks of school reform</a:t>
            </a:r>
            <a:r>
              <a:rPr lang="en-US" sz="1600" dirty="0" smtClean="0"/>
              <a:t>. Rotterdam, Boston, Taipei: Sense.</a:t>
            </a:r>
            <a:endParaRPr lang="en-US" sz="1600" dirty="0" err="1" smtClean="0"/>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Zenon\Desktop\Erasmus logo.png"/>
          <p:cNvPicPr>
            <a:picLocks noChangeAspect="1" noChangeArrowheads="1"/>
          </p:cNvPicPr>
          <p:nvPr/>
        </p:nvPicPr>
        <p:blipFill>
          <a:blip r:embed="rId2" cstate="print"/>
          <a:srcRect/>
          <a:stretch>
            <a:fillRect/>
          </a:stretch>
        </p:blipFill>
        <p:spPr bwMode="auto">
          <a:xfrm>
            <a:off x="2411760" y="5295218"/>
            <a:ext cx="4320480" cy="1208753"/>
          </a:xfrm>
          <a:prstGeom prst="rect">
            <a:avLst/>
          </a:prstGeom>
          <a:noFill/>
        </p:spPr>
      </p:pic>
      <p:sp>
        <p:nvSpPr>
          <p:cNvPr id="4" name="CasellaDiTesto 3"/>
          <p:cNvSpPr txBox="1"/>
          <p:nvPr/>
        </p:nvSpPr>
        <p:spPr>
          <a:xfrm>
            <a:off x="1385900" y="1268760"/>
            <a:ext cx="6372200" cy="3046988"/>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pPr algn="ctr"/>
            <a:r>
              <a:rPr lang="en-GB" sz="2400" dirty="0" smtClean="0"/>
              <a:t>DISCLAIMER</a:t>
            </a:r>
          </a:p>
          <a:p>
            <a:pPr algn="ctr"/>
            <a:endParaRPr lang="it-IT" sz="2400" dirty="0" smtClean="0"/>
          </a:p>
          <a:p>
            <a:pPr algn="ctr"/>
            <a:r>
              <a:rPr lang="en-US" sz="2400" i="1" dirty="0"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sz="2400" dirty="0"/>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23628" y="1700808"/>
            <a:ext cx="6696744" cy="1631216"/>
          </a:xfrm>
          <a:prstGeom prst="rect">
            <a:avLst/>
          </a:prstGeom>
          <a:noFill/>
        </p:spPr>
        <p:txBody>
          <a:bodyPr wrap="square" rtlCol="0">
            <a:spAutoFit/>
          </a:bodyPr>
          <a:lstStyle/>
          <a:p>
            <a:pPr algn="just"/>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“Communities of practice are groups of people who share a concern, a set of problems, or a passion about a topic, and who deepen their knowledge and expertise in this area by interacting on an ongoing basis”</a:t>
            </a:r>
          </a:p>
          <a:p>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(Wenger et al, 2002, p. 4)</a:t>
            </a:r>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p:txBody>
      </p:sp>
      <p:sp>
        <p:nvSpPr>
          <p:cNvPr id="7" name="Titolo 1"/>
          <p:cNvSpPr txBox="1">
            <a:spLocks/>
          </p:cNvSpPr>
          <p:nvPr/>
        </p:nvSpPr>
        <p:spPr>
          <a:xfrm>
            <a:off x="3077834" y="701824"/>
            <a:ext cx="2988332" cy="92697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err="1">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Definitions</a:t>
            </a:r>
            <a:endParaRPr kumimoji="0" lang="en-GB"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8" name="CasellaDiTesto 7"/>
          <p:cNvSpPr txBox="1"/>
          <p:nvPr/>
        </p:nvSpPr>
        <p:spPr>
          <a:xfrm>
            <a:off x="1259632" y="3473713"/>
            <a:ext cx="6696744" cy="1323439"/>
          </a:xfrm>
          <a:prstGeom prst="rect">
            <a:avLst/>
          </a:prstGeom>
          <a:noFill/>
        </p:spPr>
        <p:txBody>
          <a:bodyPr wrap="square" rtlCol="0">
            <a:spAutoFit/>
          </a:bodyPr>
          <a:lstStyle/>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“Communities of practice are formed by people who engage in a process of collective learning in a shared domain of human </a:t>
            </a:r>
            <a:r>
              <a:rPr lang="en-GB" sz="2000" b="1" dirty="0" err="1">
                <a:solidFill>
                  <a:schemeClr val="accent3">
                    <a:lumMod val="60000"/>
                    <a:lumOff val="40000"/>
                  </a:schemeClr>
                </a:solidFill>
                <a:effectLst>
                  <a:outerShdw blurRad="38100" dist="38100" dir="2700000" algn="tl">
                    <a:srgbClr val="000000">
                      <a:alpha val="43137"/>
                    </a:srgbClr>
                  </a:outerShdw>
                </a:effectLst>
                <a:latin typeface="+mj-lt"/>
              </a:rPr>
              <a:t>endeavor</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a:t>
            </a:r>
          </a:p>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(Wenger, </a:t>
            </a:r>
            <a:r>
              <a:rPr lang="en-GB" sz="2000" b="1" dirty="0" smtClean="0">
                <a:solidFill>
                  <a:schemeClr val="accent3">
                    <a:lumMod val="60000"/>
                    <a:lumOff val="40000"/>
                  </a:schemeClr>
                </a:solidFill>
                <a:effectLst>
                  <a:outerShdw blurRad="38100" dist="38100" dir="2700000" algn="tl">
                    <a:srgbClr val="000000">
                      <a:alpha val="43137"/>
                    </a:srgbClr>
                  </a:outerShdw>
                </a:effectLst>
                <a:latin typeface="+mj-lt"/>
              </a:rPr>
              <a:t>2006, p. 1)</a:t>
            </a:r>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p:txBody>
      </p:sp>
      <p:sp>
        <p:nvSpPr>
          <p:cNvPr id="9" name="CasellaDiTesto 8"/>
          <p:cNvSpPr txBox="1"/>
          <p:nvPr/>
        </p:nvSpPr>
        <p:spPr>
          <a:xfrm>
            <a:off x="1259632" y="4941168"/>
            <a:ext cx="6696744" cy="1631216"/>
          </a:xfrm>
          <a:prstGeom prst="rect">
            <a:avLst/>
          </a:prstGeom>
          <a:noFill/>
        </p:spPr>
        <p:txBody>
          <a:bodyPr wrap="square" rtlCol="0">
            <a:spAutoFit/>
          </a:bodyPr>
          <a:lstStyle/>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a:t>
            </a:r>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An effective professional learning community has the capacity to promote and sustain the learning of all professionals in the school community with the collective purpose of enhancing pupil learning.</a:t>
            </a:r>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a:t>
            </a:r>
            <a:r>
              <a:rPr lang="en-GB" sz="2000" b="1" dirty="0" err="1">
                <a:solidFill>
                  <a:schemeClr val="accent3">
                    <a:lumMod val="60000"/>
                    <a:lumOff val="40000"/>
                  </a:schemeClr>
                </a:solidFill>
                <a:effectLst>
                  <a:outerShdw blurRad="38100" dist="38100" dir="2700000" algn="tl">
                    <a:srgbClr val="000000">
                      <a:alpha val="43137"/>
                    </a:srgbClr>
                  </a:outerShdw>
                </a:effectLst>
                <a:latin typeface="+mj-lt"/>
              </a:rPr>
              <a:t>Bolam</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et al, </a:t>
            </a:r>
            <a:r>
              <a:rPr lang="en-GB" sz="2000" b="1" dirty="0" smtClean="0">
                <a:solidFill>
                  <a:schemeClr val="accent3">
                    <a:lumMod val="60000"/>
                    <a:lumOff val="40000"/>
                  </a:schemeClr>
                </a:solidFill>
                <a:effectLst>
                  <a:outerShdw blurRad="38100" dist="38100" dir="2700000" algn="tl">
                    <a:srgbClr val="000000">
                      <a:alpha val="43137"/>
                    </a:srgbClr>
                  </a:outerShdw>
                </a:effectLst>
                <a:latin typeface="+mj-lt"/>
              </a:rPr>
              <a:t>2005, p. iii)</a:t>
            </a:r>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rancesco\Desktop\Wenger1.png"/>
          <p:cNvPicPr>
            <a:picLocks noChangeAspect="1" noChangeArrowheads="1"/>
          </p:cNvPicPr>
          <p:nvPr/>
        </p:nvPicPr>
        <p:blipFill>
          <a:blip r:embed="rId3" cstate="print"/>
          <a:srcRect/>
          <a:stretch>
            <a:fillRect/>
          </a:stretch>
        </p:blipFill>
        <p:spPr bwMode="auto">
          <a:xfrm>
            <a:off x="413808" y="1101848"/>
            <a:ext cx="8316385" cy="5207472"/>
          </a:xfrm>
          <a:prstGeom prst="rect">
            <a:avLst/>
          </a:prstGeom>
          <a:noFill/>
        </p:spPr>
      </p:pic>
      <p:sp>
        <p:nvSpPr>
          <p:cNvPr id="3" name="CasellaDiTesto 2"/>
          <p:cNvSpPr txBox="1"/>
          <p:nvPr/>
        </p:nvSpPr>
        <p:spPr>
          <a:xfrm>
            <a:off x="6516216" y="6381328"/>
            <a:ext cx="2160240" cy="369332"/>
          </a:xfrm>
          <a:prstGeom prst="rect">
            <a:avLst/>
          </a:prstGeom>
          <a:noFill/>
        </p:spPr>
        <p:txBody>
          <a:bodyPr wrap="square" rtlCol="0">
            <a:spAutoFit/>
          </a:bodyPr>
          <a:lstStyle/>
          <a:p>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(Wenger et al, 2002)</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403648" y="2492896"/>
            <a:ext cx="6696744" cy="1938992"/>
          </a:xfrm>
          <a:prstGeom prst="rect">
            <a:avLst/>
          </a:prstGeom>
          <a:noFill/>
        </p:spPr>
        <p:txBody>
          <a:bodyPr wrap="square" rtlCol="0">
            <a:spAutoFit/>
          </a:bodyPr>
          <a:lstStyle/>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“A community of practice is not merely a club of friends</a:t>
            </a:r>
          </a:p>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or a network of connections between people. It has an identity defined by a shared domain of interest. Membership therefore implies a commitment to the domain, and therefore a shared competence that distinguishes members from other people.”</a:t>
            </a:r>
          </a:p>
        </p:txBody>
      </p:sp>
      <p:sp>
        <p:nvSpPr>
          <p:cNvPr id="6" name="CasellaDiTesto 5"/>
          <p:cNvSpPr txBox="1"/>
          <p:nvPr/>
        </p:nvSpPr>
        <p:spPr>
          <a:xfrm>
            <a:off x="1043608" y="1988840"/>
            <a:ext cx="6696744" cy="400110"/>
          </a:xfrm>
          <a:prstGeom prst="rect">
            <a:avLst/>
          </a:prstGeom>
          <a:noFill/>
        </p:spPr>
        <p:txBody>
          <a:bodyPr wrap="square" rtlCol="0">
            <a:spAutoFit/>
          </a:bodyPr>
          <a:lstStyle/>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DOMAIN</a:t>
            </a:r>
          </a:p>
        </p:txBody>
      </p:sp>
      <p:sp>
        <p:nvSpPr>
          <p:cNvPr id="7" name="Titolo 1"/>
          <p:cNvSpPr txBox="1">
            <a:spLocks/>
          </p:cNvSpPr>
          <p:nvPr/>
        </p:nvSpPr>
        <p:spPr>
          <a:xfrm>
            <a:off x="467544" y="84584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Three key </a:t>
            </a:r>
            <a:r>
              <a:rPr kumimoji="0" lang="it-IT" sz="3200" b="1" i="0" u="none" strike="noStrike" kern="1200" cap="none" spc="0" normalizeH="0" baseline="0" noProof="0" dirty="0" err="1" smtClean="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characteristics</a:t>
            </a:r>
            <a:endParaRPr kumimoji="0" lang="en-GB"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8" name="CasellaDiTesto 7"/>
          <p:cNvSpPr txBox="1"/>
          <p:nvPr/>
        </p:nvSpPr>
        <p:spPr>
          <a:xfrm>
            <a:off x="6300192" y="5373216"/>
            <a:ext cx="2160240" cy="369332"/>
          </a:xfrm>
          <a:prstGeom prst="rect">
            <a:avLst/>
          </a:prstGeom>
          <a:noFill/>
        </p:spPr>
        <p:txBody>
          <a:bodyPr wrap="square" rtlCol="0">
            <a:spAutoFit/>
          </a:bodyPr>
          <a:lstStyle/>
          <a:p>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Wenger, 2012</a:t>
            </a:r>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403648" y="2492896"/>
            <a:ext cx="6696744" cy="1938992"/>
          </a:xfrm>
          <a:prstGeom prst="rect">
            <a:avLst/>
          </a:prstGeom>
          <a:noFill/>
        </p:spPr>
        <p:txBody>
          <a:bodyPr wrap="square" rtlCol="0">
            <a:spAutoFit/>
          </a:bodyPr>
          <a:lstStyle/>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“A community of practice is not merely a club of friends</a:t>
            </a:r>
          </a:p>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or a network of connections between people. It has an </a:t>
            </a:r>
            <a:r>
              <a:rPr lang="en-GB" sz="2000" b="1" dirty="0">
                <a:solidFill>
                  <a:srgbClr val="C00000"/>
                </a:solidFill>
                <a:effectLst>
                  <a:outerShdw blurRad="38100" dist="38100" dir="2700000" algn="tl">
                    <a:srgbClr val="000000">
                      <a:alpha val="43137"/>
                    </a:srgbClr>
                  </a:outerShdw>
                </a:effectLst>
                <a:latin typeface="+mj-lt"/>
              </a:rPr>
              <a:t>identity</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defined by a shared domain of interest. Membership therefore implies a </a:t>
            </a:r>
            <a:r>
              <a:rPr lang="en-GB" sz="2000" b="1" dirty="0">
                <a:solidFill>
                  <a:srgbClr val="C00000"/>
                </a:solidFill>
                <a:effectLst>
                  <a:outerShdw blurRad="38100" dist="38100" dir="2700000" algn="tl">
                    <a:srgbClr val="000000">
                      <a:alpha val="43137"/>
                    </a:srgbClr>
                  </a:outerShdw>
                </a:effectLst>
                <a:latin typeface="+mj-lt"/>
              </a:rPr>
              <a:t>commitment</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to the domain, and therefore a </a:t>
            </a:r>
            <a:r>
              <a:rPr lang="en-GB" sz="2000" b="1" dirty="0">
                <a:solidFill>
                  <a:srgbClr val="C00000"/>
                </a:solidFill>
                <a:effectLst>
                  <a:outerShdw blurRad="38100" dist="38100" dir="2700000" algn="tl">
                    <a:srgbClr val="000000">
                      <a:alpha val="43137"/>
                    </a:srgbClr>
                  </a:outerShdw>
                </a:effectLst>
                <a:latin typeface="+mj-lt"/>
              </a:rPr>
              <a:t>shared competence </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that distinguishes members from other people.”</a:t>
            </a:r>
          </a:p>
        </p:txBody>
      </p:sp>
      <p:sp>
        <p:nvSpPr>
          <p:cNvPr id="6" name="CasellaDiTesto 5"/>
          <p:cNvSpPr txBox="1"/>
          <p:nvPr/>
        </p:nvSpPr>
        <p:spPr>
          <a:xfrm>
            <a:off x="1043608" y="1988840"/>
            <a:ext cx="6696744" cy="400110"/>
          </a:xfrm>
          <a:prstGeom prst="rect">
            <a:avLst/>
          </a:prstGeom>
          <a:noFill/>
        </p:spPr>
        <p:txBody>
          <a:bodyPr wrap="square" rtlCol="0">
            <a:spAutoFit/>
          </a:bodyPr>
          <a:lstStyle/>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DOMAIN</a:t>
            </a:r>
          </a:p>
        </p:txBody>
      </p:sp>
      <p:sp>
        <p:nvSpPr>
          <p:cNvPr id="7" name="Titolo 1"/>
          <p:cNvSpPr txBox="1">
            <a:spLocks/>
          </p:cNvSpPr>
          <p:nvPr/>
        </p:nvSpPr>
        <p:spPr>
          <a:xfrm>
            <a:off x="467544" y="84584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Three key </a:t>
            </a:r>
            <a:r>
              <a:rPr kumimoji="0" lang="it-IT" sz="3200" b="1" i="0" u="none" strike="noStrike" kern="1200" cap="none" spc="0" normalizeH="0" baseline="0" noProof="0" dirty="0" err="1">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characteristics</a:t>
            </a:r>
            <a:endParaRPr kumimoji="0" lang="en-GB"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8" name="CasellaDiTesto 7"/>
          <p:cNvSpPr txBox="1"/>
          <p:nvPr/>
        </p:nvSpPr>
        <p:spPr>
          <a:xfrm>
            <a:off x="6300192" y="5373216"/>
            <a:ext cx="2160240" cy="369332"/>
          </a:xfrm>
          <a:prstGeom prst="rect">
            <a:avLst/>
          </a:prstGeom>
          <a:noFill/>
        </p:spPr>
        <p:txBody>
          <a:bodyPr wrap="square" rtlCol="0">
            <a:spAutoFit/>
          </a:bodyPr>
          <a:lstStyle/>
          <a:p>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Wenger, 2012</a:t>
            </a:r>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p>
        </p:txBody>
      </p:sp>
    </p:spTree>
    <p:extLst>
      <p:ext uri="{BB962C8B-B14F-4D97-AF65-F5344CB8AC3E}">
        <p14:creationId xmlns:p14="http://schemas.microsoft.com/office/powerpoint/2010/main" val="364879052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403648" y="2492896"/>
            <a:ext cx="6696744" cy="1323439"/>
          </a:xfrm>
          <a:prstGeom prst="rect">
            <a:avLst/>
          </a:prstGeom>
          <a:noFill/>
        </p:spPr>
        <p:txBody>
          <a:bodyPr wrap="square" rtlCol="0">
            <a:spAutoFit/>
          </a:bodyPr>
          <a:lstStyle/>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“In pursuing their interest in their domain, members</a:t>
            </a:r>
          </a:p>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engage in joint activities and discussions, help each other, and share information. They build relationships that enable them to learn from each other.”</a:t>
            </a:r>
          </a:p>
        </p:txBody>
      </p:sp>
      <p:sp>
        <p:nvSpPr>
          <p:cNvPr id="6" name="CasellaDiTesto 5"/>
          <p:cNvSpPr txBox="1"/>
          <p:nvPr/>
        </p:nvSpPr>
        <p:spPr>
          <a:xfrm>
            <a:off x="1043608" y="1988840"/>
            <a:ext cx="6696744" cy="400110"/>
          </a:xfrm>
          <a:prstGeom prst="rect">
            <a:avLst/>
          </a:prstGeom>
          <a:noFill/>
        </p:spPr>
        <p:txBody>
          <a:bodyPr wrap="square" rtlCol="0">
            <a:spAutoFit/>
          </a:bodyPr>
          <a:lstStyle/>
          <a:p>
            <a:r>
              <a:rPr lang="it-IT" sz="2000" b="1" dirty="0">
                <a:solidFill>
                  <a:schemeClr val="accent3">
                    <a:lumMod val="60000"/>
                    <a:lumOff val="40000"/>
                  </a:schemeClr>
                </a:solidFill>
                <a:effectLst>
                  <a:outerShdw blurRad="38100" dist="38100" dir="2700000" algn="tl">
                    <a:srgbClr val="000000">
                      <a:alpha val="43137"/>
                    </a:srgbClr>
                  </a:outerShdw>
                </a:effectLst>
                <a:latin typeface="+mj-lt"/>
              </a:rPr>
              <a:t>COMMUNITY</a:t>
            </a:r>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p:txBody>
      </p:sp>
      <p:sp>
        <p:nvSpPr>
          <p:cNvPr id="8" name="Titolo 1"/>
          <p:cNvSpPr txBox="1">
            <a:spLocks/>
          </p:cNvSpPr>
          <p:nvPr/>
        </p:nvSpPr>
        <p:spPr>
          <a:xfrm>
            <a:off x="467544" y="84584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Three key </a:t>
            </a:r>
            <a:r>
              <a:rPr kumimoji="0" lang="it-IT" sz="3200" b="1" i="0" u="none" strike="noStrike" kern="1200" cap="none" spc="0" normalizeH="0" baseline="0" noProof="0" dirty="0" err="1">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characteristics</a:t>
            </a:r>
            <a:endParaRPr kumimoji="0" lang="en-GB"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7" name="CasellaDiTesto 6"/>
          <p:cNvSpPr txBox="1"/>
          <p:nvPr/>
        </p:nvSpPr>
        <p:spPr>
          <a:xfrm>
            <a:off x="6300192" y="5373216"/>
            <a:ext cx="2160240" cy="369332"/>
          </a:xfrm>
          <a:prstGeom prst="rect">
            <a:avLst/>
          </a:prstGeom>
          <a:noFill/>
        </p:spPr>
        <p:txBody>
          <a:bodyPr wrap="square" rtlCol="0">
            <a:spAutoFit/>
          </a:bodyPr>
          <a:lstStyle/>
          <a:p>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Wenger, 2012</a:t>
            </a:r>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403648" y="2492896"/>
            <a:ext cx="6696744" cy="1323439"/>
          </a:xfrm>
          <a:prstGeom prst="rect">
            <a:avLst/>
          </a:prstGeom>
          <a:noFill/>
        </p:spPr>
        <p:txBody>
          <a:bodyPr wrap="square" rtlCol="0">
            <a:spAutoFit/>
          </a:bodyPr>
          <a:lstStyle/>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“In pursuing their interest in their domain, members</a:t>
            </a:r>
          </a:p>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engage in </a:t>
            </a:r>
            <a:r>
              <a:rPr lang="en-GB" sz="2000" b="1" dirty="0">
                <a:solidFill>
                  <a:srgbClr val="C00000"/>
                </a:solidFill>
                <a:effectLst>
                  <a:outerShdw blurRad="38100" dist="38100" dir="2700000" algn="tl">
                    <a:srgbClr val="000000">
                      <a:alpha val="43137"/>
                    </a:srgbClr>
                  </a:outerShdw>
                </a:effectLst>
                <a:latin typeface="+mj-lt"/>
              </a:rPr>
              <a:t>joint activities and discussions</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a:t>
            </a:r>
            <a:r>
              <a:rPr lang="en-GB" sz="2000" b="1" dirty="0">
                <a:solidFill>
                  <a:srgbClr val="C00000"/>
                </a:solidFill>
                <a:effectLst>
                  <a:outerShdw blurRad="38100" dist="38100" dir="2700000" algn="tl">
                    <a:srgbClr val="000000">
                      <a:alpha val="43137"/>
                    </a:srgbClr>
                  </a:outerShdw>
                </a:effectLst>
                <a:latin typeface="+mj-lt"/>
              </a:rPr>
              <a:t>help each other</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and </a:t>
            </a:r>
            <a:r>
              <a:rPr lang="en-GB" sz="2000" b="1" dirty="0">
                <a:solidFill>
                  <a:srgbClr val="C00000"/>
                </a:solidFill>
                <a:effectLst>
                  <a:outerShdw blurRad="38100" dist="38100" dir="2700000" algn="tl">
                    <a:srgbClr val="000000">
                      <a:alpha val="43137"/>
                    </a:srgbClr>
                  </a:outerShdw>
                </a:effectLst>
                <a:latin typeface="+mj-lt"/>
              </a:rPr>
              <a:t>share information</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They build relationships that enable them to </a:t>
            </a:r>
            <a:r>
              <a:rPr lang="en-GB" sz="2000" b="1" dirty="0">
                <a:solidFill>
                  <a:srgbClr val="C00000"/>
                </a:solidFill>
                <a:effectLst>
                  <a:outerShdw blurRad="38100" dist="38100" dir="2700000" algn="tl">
                    <a:srgbClr val="000000">
                      <a:alpha val="43137"/>
                    </a:srgbClr>
                  </a:outerShdw>
                </a:effectLst>
                <a:latin typeface="+mj-lt"/>
              </a:rPr>
              <a:t>learn from each other</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a:t>
            </a:r>
          </a:p>
        </p:txBody>
      </p:sp>
      <p:sp>
        <p:nvSpPr>
          <p:cNvPr id="6" name="CasellaDiTesto 5"/>
          <p:cNvSpPr txBox="1"/>
          <p:nvPr/>
        </p:nvSpPr>
        <p:spPr>
          <a:xfrm>
            <a:off x="1043608" y="1988840"/>
            <a:ext cx="6696744" cy="400110"/>
          </a:xfrm>
          <a:prstGeom prst="rect">
            <a:avLst/>
          </a:prstGeom>
          <a:noFill/>
        </p:spPr>
        <p:txBody>
          <a:bodyPr wrap="square" rtlCol="0">
            <a:spAutoFit/>
          </a:bodyPr>
          <a:lstStyle/>
          <a:p>
            <a:r>
              <a:rPr lang="it-IT" sz="2000" b="1" dirty="0">
                <a:solidFill>
                  <a:schemeClr val="accent3">
                    <a:lumMod val="60000"/>
                    <a:lumOff val="40000"/>
                  </a:schemeClr>
                </a:solidFill>
                <a:effectLst>
                  <a:outerShdw blurRad="38100" dist="38100" dir="2700000" algn="tl">
                    <a:srgbClr val="000000">
                      <a:alpha val="43137"/>
                    </a:srgbClr>
                  </a:outerShdw>
                </a:effectLst>
                <a:latin typeface="+mj-lt"/>
              </a:rPr>
              <a:t>COMMUNITY</a:t>
            </a:r>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p:txBody>
      </p:sp>
      <p:sp>
        <p:nvSpPr>
          <p:cNvPr id="8" name="Titolo 1"/>
          <p:cNvSpPr txBox="1">
            <a:spLocks/>
          </p:cNvSpPr>
          <p:nvPr/>
        </p:nvSpPr>
        <p:spPr>
          <a:xfrm>
            <a:off x="467544" y="84584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Three key </a:t>
            </a:r>
            <a:r>
              <a:rPr kumimoji="0" lang="it-IT" sz="3200" b="1" i="0" u="none" strike="noStrike" kern="1200" cap="none" spc="0" normalizeH="0" baseline="0" noProof="0" dirty="0" err="1">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characteristics</a:t>
            </a:r>
            <a:endParaRPr kumimoji="0" lang="en-GB"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7" name="CasellaDiTesto 6"/>
          <p:cNvSpPr txBox="1"/>
          <p:nvPr/>
        </p:nvSpPr>
        <p:spPr>
          <a:xfrm>
            <a:off x="6300192" y="5373216"/>
            <a:ext cx="2160240" cy="369332"/>
          </a:xfrm>
          <a:prstGeom prst="rect">
            <a:avLst/>
          </a:prstGeom>
          <a:noFill/>
        </p:spPr>
        <p:txBody>
          <a:bodyPr wrap="square" rtlCol="0">
            <a:spAutoFit/>
          </a:bodyPr>
          <a:lstStyle/>
          <a:p>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r>
              <a:rPr lang="de-DE"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Wenger, 2012</a:t>
            </a:r>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none" rtlCol="0">
        <a:spAutoFit/>
      </a:bodyPr>
      <a:lstStyle>
        <a:defPPr>
          <a:buFont typeface="Arial" pitchFamily="34" charset="0"/>
          <a:buChar char="•"/>
          <a:defRPr sz="22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TotalTime>
  <Words>2659</Words>
  <Application>Microsoft Office PowerPoint</Application>
  <PresentationFormat>On-screen Show (4:3)</PresentationFormat>
  <Paragraphs>224</Paragraphs>
  <Slides>33</Slides>
  <Notes>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Equinozio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gap: formal and informal   Lessons learnt in the  framework of PENCIL</dc:title>
  <dc:creator>zenon</dc:creator>
  <cp:lastModifiedBy>AUC</cp:lastModifiedBy>
  <cp:revision>846</cp:revision>
  <dcterms:created xsi:type="dcterms:W3CDTF">2007-11-12T18:11:56Z</dcterms:created>
  <dcterms:modified xsi:type="dcterms:W3CDTF">2017-03-09T16:14:19Z</dcterms:modified>
</cp:coreProperties>
</file>