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18"/>
  </p:notesMasterIdLst>
  <p:sldIdLst>
    <p:sldId id="271" r:id="rId2"/>
    <p:sldId id="264" r:id="rId3"/>
    <p:sldId id="270" r:id="rId4"/>
    <p:sldId id="269" r:id="rId5"/>
    <p:sldId id="257" r:id="rId6"/>
    <p:sldId id="258" r:id="rId7"/>
    <p:sldId id="260" r:id="rId8"/>
    <p:sldId id="268" r:id="rId9"/>
    <p:sldId id="261" r:id="rId10"/>
    <p:sldId id="273" r:id="rId11"/>
    <p:sldId id="262" r:id="rId12"/>
    <p:sldId id="263" r:id="rId13"/>
    <p:sldId id="266" r:id="rId14"/>
    <p:sldId id="267" r:id="rId15"/>
    <p:sldId id="272" r:id="rId16"/>
    <p:sldId id="259"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1320" y="-1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E80F87-9586-47AA-8B6A-AF9856D5AFF3}" type="datetimeFigureOut">
              <a:rPr lang="en-IE" smtClean="0"/>
              <a:pPr/>
              <a:t>11/06/2017</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67A5AB-EF5F-4D5E-8CD3-46041EBB1BD4}" type="slidenum">
              <a:rPr lang="en-IE" smtClean="0"/>
              <a:pPr/>
              <a:t>‹#›</a:t>
            </a:fld>
            <a:endParaRPr lang="en-IE"/>
          </a:p>
        </p:txBody>
      </p:sp>
    </p:spTree>
    <p:extLst>
      <p:ext uri="{BB962C8B-B14F-4D97-AF65-F5344CB8AC3E}">
        <p14:creationId xmlns:p14="http://schemas.microsoft.com/office/powerpoint/2010/main" val="430359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8A67A5AB-EF5F-4D5E-8CD3-46041EBB1BD4}" type="slidenum">
              <a:rPr lang="en-IE" smtClean="0"/>
              <a:pPr/>
              <a:t>1</a:t>
            </a:fld>
            <a:endParaRPr lang="en-I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http://www.ubuntu.ie/about.html </a:t>
            </a:r>
            <a:endParaRPr lang="en-IE" dirty="0"/>
          </a:p>
        </p:txBody>
      </p:sp>
      <p:sp>
        <p:nvSpPr>
          <p:cNvPr id="4" name="Slide Number Placeholder 3"/>
          <p:cNvSpPr>
            <a:spLocks noGrp="1"/>
          </p:cNvSpPr>
          <p:nvPr>
            <p:ph type="sldNum" sz="quarter" idx="10"/>
          </p:nvPr>
        </p:nvSpPr>
        <p:spPr/>
        <p:txBody>
          <a:bodyPr/>
          <a:lstStyle/>
          <a:p>
            <a:fld id="{8A67A5AB-EF5F-4D5E-8CD3-46041EBB1BD4}" type="slidenum">
              <a:rPr lang="en-IE" smtClean="0"/>
              <a:pPr/>
              <a:t>6</a:t>
            </a:fld>
            <a:endParaRPr lang="en-IE"/>
          </a:p>
        </p:txBody>
      </p:sp>
    </p:spTree>
    <p:extLst>
      <p:ext uri="{BB962C8B-B14F-4D97-AF65-F5344CB8AC3E}">
        <p14:creationId xmlns:p14="http://schemas.microsoft.com/office/powerpoint/2010/main" val="1912481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http://epistem.ie/our-people/faculty-staff/</a:t>
            </a:r>
            <a:endParaRPr lang="en-IE" dirty="0"/>
          </a:p>
        </p:txBody>
      </p:sp>
      <p:sp>
        <p:nvSpPr>
          <p:cNvPr id="4" name="Slide Number Placeholder 3"/>
          <p:cNvSpPr>
            <a:spLocks noGrp="1"/>
          </p:cNvSpPr>
          <p:nvPr>
            <p:ph type="sldNum" sz="quarter" idx="10"/>
          </p:nvPr>
        </p:nvSpPr>
        <p:spPr/>
        <p:txBody>
          <a:bodyPr/>
          <a:lstStyle/>
          <a:p>
            <a:fld id="{8A67A5AB-EF5F-4D5E-8CD3-46041EBB1BD4}" type="slidenum">
              <a:rPr lang="en-IE" smtClean="0"/>
              <a:pPr/>
              <a:t>9</a:t>
            </a:fld>
            <a:endParaRPr lang="en-IE"/>
          </a:p>
        </p:txBody>
      </p:sp>
    </p:spTree>
    <p:extLst>
      <p:ext uri="{BB962C8B-B14F-4D97-AF65-F5344CB8AC3E}">
        <p14:creationId xmlns:p14="http://schemas.microsoft.com/office/powerpoint/2010/main" val="7866753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50932D55-B9B6-4E70-BF9E-903D201F1D40}" type="datetimeFigureOut">
              <a:rPr lang="en-IE" smtClean="0"/>
              <a:pPr/>
              <a:t>11/06/2017</a:t>
            </a:fld>
            <a:endParaRPr lang="en-IE"/>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IE"/>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19647CAD-D7C0-456D-9807-CBA4E3F44F13}" type="slidenum">
              <a:rPr lang="en-IE" smtClean="0"/>
              <a:pPr/>
              <a:t>‹#›</a:t>
            </a:fld>
            <a:endParaRPr lang="en-IE"/>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0932D55-B9B6-4E70-BF9E-903D201F1D40}" type="datetimeFigureOut">
              <a:rPr lang="en-IE" smtClean="0"/>
              <a:pPr/>
              <a:t>11/06/2017</a:t>
            </a:fld>
            <a:endParaRPr lang="en-IE"/>
          </a:p>
        </p:txBody>
      </p:sp>
      <p:sp>
        <p:nvSpPr>
          <p:cNvPr id="5" name="Footer Placeholder 4"/>
          <p:cNvSpPr>
            <a:spLocks noGrp="1"/>
          </p:cNvSpPr>
          <p:nvPr>
            <p:ph type="ftr" sz="quarter" idx="11"/>
          </p:nvPr>
        </p:nvSpPr>
        <p:spPr/>
        <p:txBody>
          <a:bodyPr/>
          <a:lstStyle>
            <a:extLst/>
          </a:lstStyle>
          <a:p>
            <a:endParaRPr lang="en-IE"/>
          </a:p>
        </p:txBody>
      </p:sp>
      <p:sp>
        <p:nvSpPr>
          <p:cNvPr id="6" name="Slide Number Placeholder 5"/>
          <p:cNvSpPr>
            <a:spLocks noGrp="1"/>
          </p:cNvSpPr>
          <p:nvPr>
            <p:ph type="sldNum" sz="quarter" idx="12"/>
          </p:nvPr>
        </p:nvSpPr>
        <p:spPr/>
        <p:txBody>
          <a:bodyPr/>
          <a:lstStyle>
            <a:extLst/>
          </a:lstStyle>
          <a:p>
            <a:fld id="{19647CAD-D7C0-456D-9807-CBA4E3F44F13}" type="slidenum">
              <a:rPr lang="en-IE" smtClean="0"/>
              <a:pPr/>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50932D55-B9B6-4E70-BF9E-903D201F1D40}" type="datetimeFigureOut">
              <a:rPr lang="en-IE" smtClean="0"/>
              <a:pPr/>
              <a:t>11/06/2017</a:t>
            </a:fld>
            <a:endParaRPr lang="en-IE"/>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IE"/>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19647CAD-D7C0-456D-9807-CBA4E3F44F13}" type="slidenum">
              <a:rPr lang="en-IE" smtClean="0"/>
              <a:pPr/>
              <a:t>‹#›</a:t>
            </a:fld>
            <a:endParaRPr lang="en-I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1 text box and Statistic">
    <p:bg>
      <p:bgPr>
        <a:solidFill>
          <a:schemeClr val="accent4"/>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484909" y="6237644"/>
            <a:ext cx="1016000" cy="334028"/>
          </a:xfrm>
          <a:prstGeom prst="rect">
            <a:avLst/>
          </a:prstGeom>
        </p:spPr>
      </p:pic>
      <p:sp>
        <p:nvSpPr>
          <p:cNvPr id="8" name="Title 1"/>
          <p:cNvSpPr>
            <a:spLocks noGrp="1"/>
          </p:cNvSpPr>
          <p:nvPr>
            <p:ph type="ctrTitle"/>
          </p:nvPr>
        </p:nvSpPr>
        <p:spPr>
          <a:xfrm>
            <a:off x="384488" y="550056"/>
            <a:ext cx="6048930" cy="1470025"/>
          </a:xfrm>
          <a:prstGeom prst="rect">
            <a:avLst/>
          </a:prstGeom>
        </p:spPr>
        <p:txBody>
          <a:bodyPr/>
          <a:lstStyle>
            <a:lvl1pPr>
              <a:defRPr>
                <a:solidFill>
                  <a:schemeClr val="bg1"/>
                </a:solidFill>
              </a:defRPr>
            </a:lvl1pPr>
          </a:lstStyle>
          <a:p>
            <a:r>
              <a:rPr lang="en-GB" dirty="0" smtClean="0"/>
              <a:t>Click to edit Master title style</a:t>
            </a:r>
            <a:endParaRPr lang="en-US" dirty="0"/>
          </a:p>
        </p:txBody>
      </p:sp>
      <p:sp>
        <p:nvSpPr>
          <p:cNvPr id="19" name="Text Placeholder 40"/>
          <p:cNvSpPr>
            <a:spLocks noGrp="1"/>
          </p:cNvSpPr>
          <p:nvPr>
            <p:ph type="body" sz="quarter" idx="16" hasCustomPrompt="1"/>
          </p:nvPr>
        </p:nvSpPr>
        <p:spPr>
          <a:xfrm>
            <a:off x="354576" y="2195513"/>
            <a:ext cx="2616605" cy="3662362"/>
          </a:xfrm>
          <a:prstGeom prst="rect">
            <a:avLst/>
          </a:prstGeom>
        </p:spPr>
        <p:txBody>
          <a:bodyPr vert="horz"/>
          <a:lstStyle>
            <a:lvl1pPr marL="0" indent="0">
              <a:buNone/>
              <a:defRPr sz="1600" baseline="0">
                <a:solidFill>
                  <a:schemeClr val="bg1"/>
                </a:solidFill>
                <a:latin typeface="Open Sans Extrabold"/>
                <a:cs typeface="Open Sans Extrabold"/>
              </a:defRPr>
            </a:lvl1pPr>
            <a:lvl2pPr marL="0" indent="0">
              <a:buNone/>
              <a:defRPr sz="1200" b="0" i="0" baseline="0">
                <a:solidFill>
                  <a:schemeClr val="tx1"/>
                </a:solidFill>
                <a:latin typeface="Open Sans"/>
                <a:cs typeface="Open Sans"/>
              </a:defRPr>
            </a:lvl2pPr>
            <a:lvl3pPr marL="914400" indent="0">
              <a:buNone/>
              <a:defRPr sz="1200" b="0" i="0">
                <a:solidFill>
                  <a:srgbClr val="000000"/>
                </a:solidFill>
                <a:latin typeface="Open Sans"/>
                <a:cs typeface="Open Sans"/>
              </a:defRPr>
            </a:lvl3pPr>
            <a:lvl4pPr marL="1371600" indent="0">
              <a:buNone/>
              <a:defRPr sz="1200" b="0" i="0">
                <a:solidFill>
                  <a:srgbClr val="000000"/>
                </a:solidFill>
                <a:latin typeface="Open Sans"/>
                <a:cs typeface="Open Sans"/>
              </a:defRPr>
            </a:lvl4pPr>
            <a:lvl5pPr marL="1828800" indent="0">
              <a:buNone/>
              <a:defRPr sz="1200" b="0" i="0">
                <a:solidFill>
                  <a:srgbClr val="000000"/>
                </a:solidFill>
                <a:latin typeface="Open Sans"/>
                <a:cs typeface="Open Sans"/>
              </a:defRPr>
            </a:lvl5pPr>
          </a:lstStyle>
          <a:p>
            <a:pPr lvl="0"/>
            <a:r>
              <a:rPr lang="en-GB" dirty="0" smtClean="0"/>
              <a:t>This is a placeholder subheading</a:t>
            </a:r>
          </a:p>
          <a:p>
            <a:pPr lvl="1"/>
            <a:r>
              <a:rPr lang="en-GB" dirty="0" smtClean="0"/>
              <a:t>This is the placeholder body copy</a:t>
            </a:r>
          </a:p>
        </p:txBody>
      </p:sp>
      <p:sp>
        <p:nvSpPr>
          <p:cNvPr id="20" name="Text Placeholder 44"/>
          <p:cNvSpPr>
            <a:spLocks noGrp="1"/>
          </p:cNvSpPr>
          <p:nvPr>
            <p:ph type="body" sz="quarter" idx="17" hasCustomPrompt="1"/>
          </p:nvPr>
        </p:nvSpPr>
        <p:spPr>
          <a:xfrm>
            <a:off x="1950065" y="6237289"/>
            <a:ext cx="6849448" cy="334384"/>
          </a:xfrm>
          <a:prstGeom prst="rect">
            <a:avLst/>
          </a:prstGeom>
        </p:spPr>
        <p:txBody>
          <a:bodyPr vert="horz" anchor="b"/>
          <a:lstStyle>
            <a:lvl1pPr marL="0" indent="0" algn="r">
              <a:buNone/>
              <a:defRPr sz="1200" baseline="0"/>
            </a:lvl1pPr>
          </a:lstStyle>
          <a:p>
            <a:pPr lvl="0"/>
            <a:r>
              <a:rPr lang="en-US" dirty="0" smtClean="0"/>
              <a:t>Footer text</a:t>
            </a:r>
            <a:endParaRPr lang="en-US" dirty="0"/>
          </a:p>
        </p:txBody>
      </p:sp>
      <p:sp>
        <p:nvSpPr>
          <p:cNvPr id="3" name="Text Placeholder 2"/>
          <p:cNvSpPr>
            <a:spLocks noGrp="1"/>
          </p:cNvSpPr>
          <p:nvPr>
            <p:ph type="body" sz="quarter" idx="18" hasCustomPrompt="1"/>
          </p:nvPr>
        </p:nvSpPr>
        <p:spPr>
          <a:xfrm>
            <a:off x="3219450" y="2195513"/>
            <a:ext cx="2524125" cy="2770187"/>
          </a:xfrm>
          <a:prstGeom prst="rect">
            <a:avLst/>
          </a:prstGeom>
          <a:solidFill>
            <a:schemeClr val="bg1">
              <a:alpha val="50000"/>
            </a:schemeClr>
          </a:solidFill>
        </p:spPr>
        <p:txBody>
          <a:bodyPr vert="horz"/>
          <a:lstStyle>
            <a:lvl1pPr marL="0" indent="0">
              <a:buNone/>
              <a:defRPr sz="6000">
                <a:latin typeface="Open Sans Extrabold"/>
                <a:cs typeface="Open Sans Extrabold"/>
              </a:defRPr>
            </a:lvl1pPr>
            <a:lvl2pPr marL="1588" indent="0" algn="l">
              <a:buFontTx/>
              <a:buNone/>
              <a:defRPr sz="1200">
                <a:latin typeface="Open Sans "/>
                <a:cs typeface="Open Sans "/>
              </a:defRPr>
            </a:lvl2pPr>
            <a:lvl3pPr marL="1588" indent="0" algn="l">
              <a:buFontTx/>
              <a:buNone/>
              <a:defRPr sz="1200">
                <a:latin typeface="Open Sans "/>
                <a:cs typeface="Open Sans "/>
              </a:defRPr>
            </a:lvl3pPr>
            <a:lvl4pPr marL="1588" indent="0" algn="l">
              <a:buFontTx/>
              <a:buNone/>
              <a:defRPr sz="1200">
                <a:latin typeface="Open Sans "/>
                <a:cs typeface="Open Sans "/>
              </a:defRPr>
            </a:lvl4pPr>
            <a:lvl5pPr marL="1588" indent="0" algn="l">
              <a:buFontTx/>
              <a:buNone/>
              <a:defRPr sz="1200">
                <a:latin typeface="Open Sans "/>
                <a:cs typeface="Open Sans "/>
              </a:defRPr>
            </a:lvl5pPr>
          </a:lstStyle>
          <a:p>
            <a:pPr lvl="0"/>
            <a:r>
              <a:rPr lang="en-GB" dirty="0" smtClean="0"/>
              <a:t>Main Stat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3433948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0932D55-B9B6-4E70-BF9E-903D201F1D40}" type="datetimeFigureOut">
              <a:rPr lang="en-IE" smtClean="0"/>
              <a:pPr/>
              <a:t>11/06/2017</a:t>
            </a:fld>
            <a:endParaRPr lang="en-IE"/>
          </a:p>
        </p:txBody>
      </p:sp>
      <p:sp>
        <p:nvSpPr>
          <p:cNvPr id="5" name="Footer Placeholder 4"/>
          <p:cNvSpPr>
            <a:spLocks noGrp="1"/>
          </p:cNvSpPr>
          <p:nvPr>
            <p:ph type="ftr" sz="quarter" idx="11"/>
          </p:nvPr>
        </p:nvSpPr>
        <p:spPr/>
        <p:txBody>
          <a:bodyPr/>
          <a:lstStyle>
            <a:extLst/>
          </a:lstStyle>
          <a:p>
            <a:endParaRPr lang="en-IE"/>
          </a:p>
        </p:txBody>
      </p:sp>
      <p:sp>
        <p:nvSpPr>
          <p:cNvPr id="6" name="Slide Number Placeholder 5"/>
          <p:cNvSpPr>
            <a:spLocks noGrp="1"/>
          </p:cNvSpPr>
          <p:nvPr>
            <p:ph type="sldNum" sz="quarter" idx="12"/>
          </p:nvPr>
        </p:nvSpPr>
        <p:spPr/>
        <p:txBody>
          <a:bodyPr/>
          <a:lstStyle>
            <a:extLst/>
          </a:lstStyle>
          <a:p>
            <a:fld id="{19647CAD-D7C0-456D-9807-CBA4E3F44F13}" type="slidenum">
              <a:rPr lang="en-IE" smtClean="0"/>
              <a:pPr/>
              <a:t>‹#›</a:t>
            </a:fld>
            <a:endParaRPr lang="en-I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50932D55-B9B6-4E70-BF9E-903D201F1D40}" type="datetimeFigureOut">
              <a:rPr lang="en-IE" smtClean="0"/>
              <a:pPr/>
              <a:t>11/06/2017</a:t>
            </a:fld>
            <a:endParaRPr lang="en-IE"/>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IE"/>
          </a:p>
        </p:txBody>
      </p:sp>
      <p:sp>
        <p:nvSpPr>
          <p:cNvPr id="6" name="Slide Number Placeholder 5"/>
          <p:cNvSpPr>
            <a:spLocks noGrp="1"/>
          </p:cNvSpPr>
          <p:nvPr>
            <p:ph type="sldNum" sz="quarter" idx="12"/>
          </p:nvPr>
        </p:nvSpPr>
        <p:spPr>
          <a:xfrm>
            <a:off x="6733952" y="6555112"/>
            <a:ext cx="588336" cy="228600"/>
          </a:xfrm>
        </p:spPr>
        <p:txBody>
          <a:bodyPr/>
          <a:lstStyle>
            <a:extLst/>
          </a:lstStyle>
          <a:p>
            <a:fld id="{19647CAD-D7C0-456D-9807-CBA4E3F44F13}" type="slidenum">
              <a:rPr lang="en-IE" smtClean="0"/>
              <a:pPr/>
              <a:t>‹#›</a:t>
            </a:fld>
            <a:endParaRPr lang="en-IE"/>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0932D55-B9B6-4E70-BF9E-903D201F1D40}" type="datetimeFigureOut">
              <a:rPr lang="en-IE" smtClean="0"/>
              <a:pPr/>
              <a:t>11/06/2017</a:t>
            </a:fld>
            <a:endParaRPr lang="en-IE"/>
          </a:p>
        </p:txBody>
      </p:sp>
      <p:sp>
        <p:nvSpPr>
          <p:cNvPr id="6" name="Footer Placeholder 5"/>
          <p:cNvSpPr>
            <a:spLocks noGrp="1"/>
          </p:cNvSpPr>
          <p:nvPr>
            <p:ph type="ftr" sz="quarter" idx="11"/>
          </p:nvPr>
        </p:nvSpPr>
        <p:spPr/>
        <p:txBody>
          <a:bodyPr/>
          <a:lstStyle>
            <a:extLst/>
          </a:lstStyle>
          <a:p>
            <a:endParaRPr lang="en-IE"/>
          </a:p>
        </p:txBody>
      </p:sp>
      <p:sp>
        <p:nvSpPr>
          <p:cNvPr id="7" name="Slide Number Placeholder 6"/>
          <p:cNvSpPr>
            <a:spLocks noGrp="1"/>
          </p:cNvSpPr>
          <p:nvPr>
            <p:ph type="sldNum" sz="quarter" idx="12"/>
          </p:nvPr>
        </p:nvSpPr>
        <p:spPr/>
        <p:txBody>
          <a:bodyPr/>
          <a:lstStyle>
            <a:extLst/>
          </a:lstStyle>
          <a:p>
            <a:fld id="{19647CAD-D7C0-456D-9807-CBA4E3F44F13}" type="slidenum">
              <a:rPr lang="en-IE" smtClean="0"/>
              <a:pPr/>
              <a:t>‹#›</a:t>
            </a:fld>
            <a:endParaRPr lang="en-I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0932D55-B9B6-4E70-BF9E-903D201F1D40}" type="datetimeFigureOut">
              <a:rPr lang="en-IE" smtClean="0"/>
              <a:pPr/>
              <a:t>11/06/2017</a:t>
            </a:fld>
            <a:endParaRPr lang="en-IE"/>
          </a:p>
        </p:txBody>
      </p:sp>
      <p:sp>
        <p:nvSpPr>
          <p:cNvPr id="8" name="Footer Placeholder 7"/>
          <p:cNvSpPr>
            <a:spLocks noGrp="1"/>
          </p:cNvSpPr>
          <p:nvPr>
            <p:ph type="ftr" sz="quarter" idx="11"/>
          </p:nvPr>
        </p:nvSpPr>
        <p:spPr/>
        <p:txBody>
          <a:bodyPr/>
          <a:lstStyle>
            <a:extLst/>
          </a:lstStyle>
          <a:p>
            <a:endParaRPr lang="en-IE"/>
          </a:p>
        </p:txBody>
      </p:sp>
      <p:sp>
        <p:nvSpPr>
          <p:cNvPr id="9" name="Slide Number Placeholder 8"/>
          <p:cNvSpPr>
            <a:spLocks noGrp="1"/>
          </p:cNvSpPr>
          <p:nvPr>
            <p:ph type="sldNum" sz="quarter" idx="12"/>
          </p:nvPr>
        </p:nvSpPr>
        <p:spPr/>
        <p:txBody>
          <a:bodyPr/>
          <a:lstStyle>
            <a:extLst/>
          </a:lstStyle>
          <a:p>
            <a:fld id="{19647CAD-D7C0-456D-9807-CBA4E3F44F13}" type="slidenum">
              <a:rPr lang="en-IE" smtClean="0"/>
              <a:pPr/>
              <a:t>‹#›</a:t>
            </a:fld>
            <a:endParaRPr lang="en-I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50932D55-B9B6-4E70-BF9E-903D201F1D40}" type="datetimeFigureOut">
              <a:rPr lang="en-IE" smtClean="0"/>
              <a:pPr/>
              <a:t>11/06/2017</a:t>
            </a:fld>
            <a:endParaRPr lang="en-IE"/>
          </a:p>
        </p:txBody>
      </p:sp>
      <p:sp>
        <p:nvSpPr>
          <p:cNvPr id="4" name="Footer Placeholder 3"/>
          <p:cNvSpPr>
            <a:spLocks noGrp="1"/>
          </p:cNvSpPr>
          <p:nvPr>
            <p:ph type="ftr" sz="quarter" idx="11"/>
          </p:nvPr>
        </p:nvSpPr>
        <p:spPr/>
        <p:txBody>
          <a:bodyPr/>
          <a:lstStyle>
            <a:extLst/>
          </a:lstStyle>
          <a:p>
            <a:endParaRPr lang="en-IE"/>
          </a:p>
        </p:txBody>
      </p:sp>
      <p:sp>
        <p:nvSpPr>
          <p:cNvPr id="5" name="Slide Number Placeholder 4"/>
          <p:cNvSpPr>
            <a:spLocks noGrp="1"/>
          </p:cNvSpPr>
          <p:nvPr>
            <p:ph type="sldNum" sz="quarter" idx="12"/>
          </p:nvPr>
        </p:nvSpPr>
        <p:spPr/>
        <p:txBody>
          <a:bodyPr/>
          <a:lstStyle>
            <a:extLst/>
          </a:lstStyle>
          <a:p>
            <a:fld id="{19647CAD-D7C0-456D-9807-CBA4E3F44F13}" type="slidenum">
              <a:rPr lang="en-IE" smtClean="0"/>
              <a:pPr/>
              <a:t>‹#›</a:t>
            </a:fld>
            <a:endParaRPr lang="en-I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50932D55-B9B6-4E70-BF9E-903D201F1D40}" type="datetimeFigureOut">
              <a:rPr lang="en-IE" smtClean="0"/>
              <a:pPr/>
              <a:t>11/06/2017</a:t>
            </a:fld>
            <a:endParaRPr lang="en-IE"/>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IE"/>
          </a:p>
        </p:txBody>
      </p:sp>
      <p:sp>
        <p:nvSpPr>
          <p:cNvPr id="4" name="Slide Number Placeholder 3"/>
          <p:cNvSpPr>
            <a:spLocks noGrp="1"/>
          </p:cNvSpPr>
          <p:nvPr>
            <p:ph type="sldNum" sz="quarter" idx="12"/>
          </p:nvPr>
        </p:nvSpPr>
        <p:spPr/>
        <p:txBody>
          <a:bodyPr/>
          <a:lstStyle>
            <a:extLst/>
          </a:lstStyle>
          <a:p>
            <a:fld id="{19647CAD-D7C0-456D-9807-CBA4E3F44F13}" type="slidenum">
              <a:rPr lang="en-IE" smtClean="0"/>
              <a:pPr/>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0932D55-B9B6-4E70-BF9E-903D201F1D40}" type="datetimeFigureOut">
              <a:rPr lang="en-IE" smtClean="0"/>
              <a:pPr/>
              <a:t>11/06/2017</a:t>
            </a:fld>
            <a:endParaRPr lang="en-IE"/>
          </a:p>
        </p:txBody>
      </p:sp>
      <p:sp>
        <p:nvSpPr>
          <p:cNvPr id="6" name="Footer Placeholder 5"/>
          <p:cNvSpPr>
            <a:spLocks noGrp="1"/>
          </p:cNvSpPr>
          <p:nvPr>
            <p:ph type="ftr" sz="quarter" idx="11"/>
          </p:nvPr>
        </p:nvSpPr>
        <p:spPr/>
        <p:txBody>
          <a:bodyPr/>
          <a:lstStyle>
            <a:extLst/>
          </a:lstStyle>
          <a:p>
            <a:endParaRPr lang="en-IE"/>
          </a:p>
        </p:txBody>
      </p:sp>
      <p:sp>
        <p:nvSpPr>
          <p:cNvPr id="7" name="Slide Number Placeholder 6"/>
          <p:cNvSpPr>
            <a:spLocks noGrp="1"/>
          </p:cNvSpPr>
          <p:nvPr>
            <p:ph type="sldNum" sz="quarter" idx="12"/>
          </p:nvPr>
        </p:nvSpPr>
        <p:spPr/>
        <p:txBody>
          <a:bodyPr/>
          <a:lstStyle>
            <a:extLst/>
          </a:lstStyle>
          <a:p>
            <a:fld id="{19647CAD-D7C0-456D-9807-CBA4E3F44F13}" type="slidenum">
              <a:rPr lang="en-IE" smtClean="0"/>
              <a:pPr/>
              <a:t>‹#›</a:t>
            </a:fld>
            <a:endParaRPr lang="en-I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50932D55-B9B6-4E70-BF9E-903D201F1D40}" type="datetimeFigureOut">
              <a:rPr lang="en-IE" smtClean="0"/>
              <a:pPr/>
              <a:t>11/06/2017</a:t>
            </a:fld>
            <a:endParaRPr lang="en-IE"/>
          </a:p>
        </p:txBody>
      </p:sp>
      <p:sp>
        <p:nvSpPr>
          <p:cNvPr id="6" name="Footer Placeholder 5"/>
          <p:cNvSpPr>
            <a:spLocks noGrp="1"/>
          </p:cNvSpPr>
          <p:nvPr>
            <p:ph type="ftr" sz="quarter" idx="11"/>
          </p:nvPr>
        </p:nvSpPr>
        <p:spPr/>
        <p:txBody>
          <a:bodyPr/>
          <a:lstStyle>
            <a:extLst/>
          </a:lstStyle>
          <a:p>
            <a:endParaRPr lang="en-IE"/>
          </a:p>
        </p:txBody>
      </p:sp>
      <p:sp>
        <p:nvSpPr>
          <p:cNvPr id="7" name="Slide Number Placeholder 6"/>
          <p:cNvSpPr>
            <a:spLocks noGrp="1"/>
          </p:cNvSpPr>
          <p:nvPr>
            <p:ph type="sldNum" sz="quarter" idx="12"/>
          </p:nvPr>
        </p:nvSpPr>
        <p:spPr/>
        <p:txBody>
          <a:bodyPr/>
          <a:lstStyle>
            <a:extLst/>
          </a:lstStyle>
          <a:p>
            <a:fld id="{19647CAD-D7C0-456D-9807-CBA4E3F44F13}" type="slidenum">
              <a:rPr lang="en-IE" smtClean="0"/>
              <a:pPr/>
              <a:t>‹#›</a:t>
            </a:fld>
            <a:endParaRPr lang="en-IE"/>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4"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50932D55-B9B6-4E70-BF9E-903D201F1D40}" type="datetimeFigureOut">
              <a:rPr lang="en-IE" smtClean="0"/>
              <a:pPr/>
              <a:t>11/06/2017</a:t>
            </a:fld>
            <a:endParaRPr lang="en-IE"/>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IE"/>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19647CAD-D7C0-456D-9807-CBA4E3F44F13}" type="slidenum">
              <a:rPr lang="en-IE" smtClean="0"/>
              <a:pPr/>
              <a:t>‹#›</a:t>
            </a:fld>
            <a:endParaRPr lang="en-IE"/>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ubuntu.ie/about.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3648" y="332656"/>
            <a:ext cx="6048930" cy="2262113"/>
          </a:xfrm>
        </p:spPr>
        <p:txBody>
          <a:bodyPr>
            <a:normAutofit fontScale="90000"/>
          </a:bodyPr>
          <a:lstStyle/>
          <a:p>
            <a:r>
              <a:rPr lang="en-GB" dirty="0">
                <a:solidFill>
                  <a:schemeClr val="bg2"/>
                </a:solidFill>
              </a:rPr>
              <a:t>University of Limerick: </a:t>
            </a:r>
            <a:r>
              <a:rPr lang="en-GB" dirty="0">
                <a:solidFill>
                  <a:schemeClr val="tx1"/>
                </a:solidFill>
              </a:rPr>
              <a:t>Global Citizenship and the Ubuntu Network</a:t>
            </a:r>
            <a:br>
              <a:rPr lang="en-GB" dirty="0">
                <a:solidFill>
                  <a:schemeClr val="tx1"/>
                </a:solidFill>
              </a:rPr>
            </a:br>
            <a:endParaRPr lang="en-GB" dirty="0"/>
          </a:p>
        </p:txBody>
      </p:sp>
      <p:pic>
        <p:nvPicPr>
          <p:cNvPr id="5" name="Picture 4"/>
          <p:cNvPicPr/>
          <p:nvPr/>
        </p:nvPicPr>
        <p:blipFill>
          <a:blip r:embed="rId3" cstate="print">
            <a:clrChange>
              <a:clrFrom>
                <a:srgbClr val="FCFCFF"/>
              </a:clrFrom>
              <a:clrTo>
                <a:srgbClr val="FCFCFF">
                  <a:alpha val="0"/>
                </a:srgbClr>
              </a:clrTo>
            </a:clrChange>
          </a:blip>
          <a:stretch>
            <a:fillRect/>
          </a:stretch>
        </p:blipFill>
        <p:spPr>
          <a:xfrm>
            <a:off x="251520" y="6093296"/>
            <a:ext cx="2059738" cy="513005"/>
          </a:xfrm>
          <a:prstGeom prst="rect">
            <a:avLst/>
          </a:prstGeom>
        </p:spPr>
      </p:pic>
      <p:sp>
        <p:nvSpPr>
          <p:cNvPr id="4" name="Subtitle 2"/>
          <p:cNvSpPr txBox="1">
            <a:spLocks/>
          </p:cNvSpPr>
          <p:nvPr/>
        </p:nvSpPr>
        <p:spPr>
          <a:xfrm>
            <a:off x="0" y="2924944"/>
            <a:ext cx="8076057" cy="3743970"/>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tx2"/>
              </a:buClr>
              <a:buSzPct val="73000"/>
              <a:tabLst/>
              <a:defRPr/>
            </a:pPr>
            <a:r>
              <a:rPr kumimoji="0" lang="en-US" b="1" i="0" u="none" strike="noStrike" kern="1200" cap="none" spc="0" normalizeH="0" baseline="0" noProof="0" dirty="0" smtClean="0">
                <a:ln>
                  <a:noFill/>
                </a:ln>
                <a:solidFill>
                  <a:schemeClr val="tx1"/>
                </a:solidFill>
                <a:effectLst/>
                <a:uLnTx/>
                <a:uFillTx/>
                <a:latin typeface="+mn-lt"/>
                <a:ea typeface="+mn-ea"/>
                <a:cs typeface="+mn-cs"/>
              </a:rPr>
              <a:t>573660-EPP-1-2016-1-EG-EPPKA2-CBHE-JP (2016-2516/001-001)</a:t>
            </a:r>
            <a:endParaRPr kumimoji="0" lang="en-IE"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ctr" defTabSz="914400" rtl="0" eaLnBrk="1" fontAlgn="auto" latinLnBrk="0" hangingPunct="1">
              <a:lnSpc>
                <a:spcPct val="100000"/>
              </a:lnSpc>
              <a:spcBef>
                <a:spcPts val="600"/>
              </a:spcBef>
              <a:spcAft>
                <a:spcPts val="0"/>
              </a:spcAft>
              <a:buClr>
                <a:schemeClr val="tx2"/>
              </a:buClr>
              <a:buSzPct val="73000"/>
              <a:tabLst/>
              <a:defRPr/>
            </a:pPr>
            <a:r>
              <a:rPr kumimoji="0" lang="en-US" b="1" i="0" u="none" strike="noStrike" kern="1200" cap="none" spc="0" normalizeH="0" baseline="0" noProof="0" dirty="0" smtClean="0">
                <a:ln>
                  <a:noFill/>
                </a:ln>
                <a:solidFill>
                  <a:schemeClr val="tx1"/>
                </a:solidFill>
                <a:effectLst/>
                <a:uLnTx/>
                <a:uFillTx/>
                <a:latin typeface="+mn-lt"/>
                <a:ea typeface="+mn-ea"/>
                <a:cs typeface="+mn-cs"/>
              </a:rPr>
              <a:t>School and University Partnership for Peer Communities of Learners</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endParaRPr kumimoji="0" lang="en-IE" sz="20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n-US" b="1" i="0" u="none" strike="noStrike" kern="1200" cap="none" spc="0" normalizeH="0" baseline="0" noProof="0" dirty="0" smtClean="0">
                <a:ln>
                  <a:noFill/>
                </a:ln>
                <a:solidFill>
                  <a:schemeClr val="tx1"/>
                </a:solidFill>
                <a:effectLst/>
                <a:uLnTx/>
                <a:uFillTx/>
                <a:latin typeface="+mn-lt"/>
                <a:ea typeface="+mn-ea"/>
                <a:cs typeface="+mn-cs"/>
              </a:rPr>
              <a:t>Disclaimer:</a:t>
            </a:r>
            <a:endParaRPr kumimoji="0" lang="en-IE"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tx2"/>
              </a:buClr>
              <a:buSzPct val="73000"/>
              <a:tabLst/>
              <a:defRPr/>
            </a:pPr>
            <a:r>
              <a:rPr kumimoji="0" lang="en-US" b="1" i="1" u="none" strike="noStrike" kern="1200" cap="none" spc="0" normalizeH="0" baseline="0" noProof="0" dirty="0" smtClean="0">
                <a:ln>
                  <a:noFill/>
                </a:ln>
                <a:solidFill>
                  <a:schemeClr val="tx1"/>
                </a:solidFill>
                <a:effectLst/>
                <a:uLnTx/>
                <a:uFillTx/>
                <a:latin typeface="+mn-lt"/>
                <a:ea typeface="+mn-ea"/>
                <a:cs typeface="+mn-cs"/>
              </a:rPr>
              <a:t>    "This project has been funded with support from the European Commission. This publication [communication] reflects the views only of the author, and the Commission cannot be held responsible for any use which may be made of the information contained therein</a:t>
            </a:r>
            <a:endParaRPr kumimoji="0" lang="en-IE"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endParaRPr kumimoji="0" lang="en-IE" sz="20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6234786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7239000" cy="842352"/>
          </a:xfrm>
        </p:spPr>
        <p:txBody>
          <a:bodyPr>
            <a:normAutofit fontScale="90000"/>
          </a:bodyPr>
          <a:lstStyle/>
          <a:p>
            <a:r>
              <a:rPr lang="en-IE" sz="4000" dirty="0" smtClean="0"/>
              <a:t/>
            </a:r>
            <a:br>
              <a:rPr lang="en-IE" sz="4000" dirty="0" smtClean="0"/>
            </a:br>
            <a:r>
              <a:rPr lang="en-IE" sz="4000" dirty="0" smtClean="0"/>
              <a:t/>
            </a:r>
            <a:br>
              <a:rPr lang="en-IE" sz="4000" dirty="0" smtClean="0"/>
            </a:br>
            <a:r>
              <a:rPr lang="en-IE" sz="4000" dirty="0" smtClean="0"/>
              <a:t/>
            </a:r>
            <a:br>
              <a:rPr lang="en-IE" sz="4000" dirty="0" smtClean="0"/>
            </a:br>
            <a:r>
              <a:rPr lang="en-IE" sz="4000" dirty="0" smtClean="0"/>
              <a:t>STEM EDUCATION</a:t>
            </a:r>
            <a:endParaRPr lang="en-IE" dirty="0"/>
          </a:p>
        </p:txBody>
      </p:sp>
      <p:sp>
        <p:nvSpPr>
          <p:cNvPr id="3" name="Content Placeholder 2"/>
          <p:cNvSpPr>
            <a:spLocks noGrp="1"/>
          </p:cNvSpPr>
          <p:nvPr>
            <p:ph idx="1"/>
          </p:nvPr>
        </p:nvSpPr>
        <p:spPr/>
        <p:txBody>
          <a:bodyPr/>
          <a:lstStyle/>
          <a:p>
            <a:r>
              <a:rPr lang="en-IE" dirty="0" smtClean="0"/>
              <a:t>STEM is a curriculum based on the idea of educating students in four specific disciplines — science, technology, engineering and mathematics — in an interdisciplinary and applied approach. </a:t>
            </a:r>
          </a:p>
          <a:p>
            <a:r>
              <a:rPr lang="en-IE" dirty="0" smtClean="0"/>
              <a:t>Rather than teach the four disciplines as separate and discrete subjects, STEM integrates them into a cohesive learning paradigm based on real-world applications.</a:t>
            </a:r>
            <a:endParaRPr lang="en-IE"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lang="en-IE" sz="3600" dirty="0" smtClean="0"/>
              <a:t>EPI-STEM</a:t>
            </a:r>
            <a:endParaRPr lang="en-IE" sz="3600" dirty="0"/>
          </a:p>
        </p:txBody>
      </p:sp>
      <p:sp>
        <p:nvSpPr>
          <p:cNvPr id="3" name="Content Placeholder 2"/>
          <p:cNvSpPr>
            <a:spLocks noGrp="1"/>
          </p:cNvSpPr>
          <p:nvPr>
            <p:ph idx="1"/>
          </p:nvPr>
        </p:nvSpPr>
        <p:spPr>
          <a:xfrm>
            <a:off x="323528" y="1124744"/>
            <a:ext cx="7704856" cy="5328592"/>
          </a:xfrm>
        </p:spPr>
        <p:txBody>
          <a:bodyPr>
            <a:normAutofit/>
          </a:bodyPr>
          <a:lstStyle/>
          <a:p>
            <a:r>
              <a:rPr lang="en-IE" dirty="0" smtClean="0">
                <a:effectLst/>
              </a:rPr>
              <a:t>The work of the centre is </a:t>
            </a:r>
            <a:r>
              <a:rPr lang="en-IE" b="1" dirty="0" smtClean="0">
                <a:effectLst/>
              </a:rPr>
              <a:t>project-led</a:t>
            </a:r>
            <a:r>
              <a:rPr lang="en-IE" dirty="0" smtClean="0">
                <a:effectLst/>
              </a:rPr>
              <a:t> within the following themes in STEM content: </a:t>
            </a:r>
          </a:p>
          <a:p>
            <a:pPr lvl="1"/>
            <a:r>
              <a:rPr lang="en-IE" dirty="0" smtClean="0">
                <a:effectLst/>
              </a:rPr>
              <a:t>Fourth and Third levels, Second level, Primary Education, STEM literacy. </a:t>
            </a:r>
          </a:p>
          <a:p>
            <a:r>
              <a:rPr lang="en-IE" dirty="0" smtClean="0">
                <a:effectLst/>
              </a:rPr>
              <a:t>Projects address important issues such as </a:t>
            </a:r>
            <a:r>
              <a:rPr lang="en-IE" b="1" dirty="0" smtClean="0">
                <a:effectLst/>
              </a:rPr>
              <a:t>adapting good practices in STEM teaching and learning </a:t>
            </a:r>
            <a:r>
              <a:rPr lang="en-IE" dirty="0" smtClean="0">
                <a:effectLst/>
              </a:rPr>
              <a:t>for use in Ireland by research interventions in schools and other institutes and piloting such practices. </a:t>
            </a:r>
          </a:p>
          <a:p>
            <a:r>
              <a:rPr lang="en-IE" dirty="0" smtClean="0">
                <a:effectLst/>
              </a:rPr>
              <a:t>These are then </a:t>
            </a:r>
            <a:r>
              <a:rPr lang="en-IE" b="1" dirty="0" smtClean="0">
                <a:effectLst/>
              </a:rPr>
              <a:t>disseminated through CPD </a:t>
            </a:r>
            <a:r>
              <a:rPr lang="en-IE" dirty="0" smtClean="0">
                <a:effectLst/>
              </a:rPr>
              <a:t>events organised by the Centre and all materials are made available on the Epi-Stem website.</a:t>
            </a:r>
            <a:endParaRPr lang="en-IE" dirty="0"/>
          </a:p>
        </p:txBody>
      </p:sp>
      <p:pic>
        <p:nvPicPr>
          <p:cNvPr id="4" name="Picture 3"/>
          <p:cNvPicPr/>
          <p:nvPr/>
        </p:nvPicPr>
        <p:blipFill>
          <a:blip r:embed="rId2" cstate="print">
            <a:clrChange>
              <a:clrFrom>
                <a:srgbClr val="FCFCFF"/>
              </a:clrFrom>
              <a:clrTo>
                <a:srgbClr val="FCFCFF">
                  <a:alpha val="0"/>
                </a:srgbClr>
              </a:clrTo>
            </a:clrChange>
          </a:blip>
          <a:stretch>
            <a:fillRect/>
          </a:stretch>
        </p:blipFill>
        <p:spPr>
          <a:xfrm>
            <a:off x="323528" y="6093296"/>
            <a:ext cx="2059738" cy="513005"/>
          </a:xfrm>
          <a:prstGeom prst="rect">
            <a:avLst/>
          </a:prstGeom>
        </p:spPr>
      </p:pic>
    </p:spTree>
    <p:extLst>
      <p:ext uri="{BB962C8B-B14F-4D97-AF65-F5344CB8AC3E}">
        <p14:creationId xmlns:p14="http://schemas.microsoft.com/office/powerpoint/2010/main" val="5811456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a:bodyPr>
          <a:lstStyle/>
          <a:p>
            <a:r>
              <a:rPr lang="en-IE" sz="3600" b="1" dirty="0" smtClean="0"/>
              <a:t>Guiding Principles</a:t>
            </a:r>
            <a:endParaRPr lang="en-IE" sz="4000" dirty="0"/>
          </a:p>
        </p:txBody>
      </p:sp>
      <p:sp>
        <p:nvSpPr>
          <p:cNvPr id="3" name="Content Placeholder 2"/>
          <p:cNvSpPr>
            <a:spLocks noGrp="1"/>
          </p:cNvSpPr>
          <p:nvPr>
            <p:ph idx="1"/>
          </p:nvPr>
        </p:nvSpPr>
        <p:spPr>
          <a:xfrm>
            <a:off x="179512" y="1340768"/>
            <a:ext cx="7992888" cy="4680520"/>
          </a:xfrm>
        </p:spPr>
        <p:txBody>
          <a:bodyPr>
            <a:normAutofit fontScale="92500" lnSpcReduction="10000"/>
          </a:bodyPr>
          <a:lstStyle/>
          <a:p>
            <a:r>
              <a:rPr lang="en-IE" sz="3000" dirty="0" smtClean="0">
                <a:effectLst/>
              </a:rPr>
              <a:t>The Centre is committed to and guided by an approach that:</a:t>
            </a:r>
          </a:p>
          <a:p>
            <a:pPr lvl="1"/>
            <a:r>
              <a:rPr lang="en-IE" sz="3000" dirty="0" smtClean="0">
                <a:effectLst/>
              </a:rPr>
              <a:t>attributes particular value to the development of strong subject-matter knowledge as a basis for strong pedagogical knowledge and practice in the STEM,</a:t>
            </a:r>
          </a:p>
          <a:p>
            <a:pPr lvl="1"/>
            <a:r>
              <a:rPr lang="en-IE" sz="3000" dirty="0" smtClean="0">
                <a:effectLst/>
              </a:rPr>
              <a:t>attaches importance to promoting practice that is informed by research,</a:t>
            </a:r>
          </a:p>
          <a:p>
            <a:pPr lvl="1"/>
            <a:r>
              <a:rPr lang="en-IE" sz="3000" dirty="0" smtClean="0">
                <a:effectLst/>
              </a:rPr>
              <a:t>seeks to maximise contribution through collaborations and networks.</a:t>
            </a:r>
          </a:p>
          <a:p>
            <a:pPr marL="0" indent="0">
              <a:buNone/>
            </a:pPr>
            <a:r>
              <a:rPr lang="en-IE" dirty="0" smtClean="0">
                <a:effectLst/>
              </a:rPr>
              <a:t> </a:t>
            </a:r>
          </a:p>
          <a:p>
            <a:endParaRPr lang="en-IE" b="1" dirty="0"/>
          </a:p>
        </p:txBody>
      </p:sp>
      <p:pic>
        <p:nvPicPr>
          <p:cNvPr id="4" name="Picture 3"/>
          <p:cNvPicPr/>
          <p:nvPr/>
        </p:nvPicPr>
        <p:blipFill>
          <a:blip r:embed="rId2" cstate="print">
            <a:clrChange>
              <a:clrFrom>
                <a:srgbClr val="FCFCFF"/>
              </a:clrFrom>
              <a:clrTo>
                <a:srgbClr val="FCFCFF">
                  <a:alpha val="0"/>
                </a:srgbClr>
              </a:clrTo>
            </a:clrChange>
          </a:blip>
          <a:stretch>
            <a:fillRect/>
          </a:stretch>
        </p:blipFill>
        <p:spPr>
          <a:xfrm>
            <a:off x="323528" y="6093296"/>
            <a:ext cx="2059738" cy="513005"/>
          </a:xfrm>
          <a:prstGeom prst="rect">
            <a:avLst/>
          </a:prstGeom>
        </p:spPr>
      </p:pic>
    </p:spTree>
    <p:extLst>
      <p:ext uri="{BB962C8B-B14F-4D97-AF65-F5344CB8AC3E}">
        <p14:creationId xmlns:p14="http://schemas.microsoft.com/office/powerpoint/2010/main" val="6350429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0"/>
            <a:ext cx="8507288" cy="1196752"/>
          </a:xfrm>
        </p:spPr>
        <p:txBody>
          <a:bodyPr>
            <a:normAutofit fontScale="90000"/>
          </a:bodyPr>
          <a:lstStyle/>
          <a:p>
            <a:r>
              <a:rPr lang="en-IE" b="1" dirty="0" smtClean="0"/>
              <a:t/>
            </a:r>
            <a:br>
              <a:rPr lang="en-IE" b="1" dirty="0" smtClean="0"/>
            </a:br>
            <a:r>
              <a:rPr lang="en-IE" sz="4000" b="1" dirty="0" smtClean="0"/>
              <a:t>The Mission of the National Centre is to:</a:t>
            </a:r>
            <a:endParaRPr lang="en-IE" dirty="0"/>
          </a:p>
        </p:txBody>
      </p:sp>
      <p:sp>
        <p:nvSpPr>
          <p:cNvPr id="3" name="Content Placeholder 2"/>
          <p:cNvSpPr>
            <a:spLocks noGrp="1"/>
          </p:cNvSpPr>
          <p:nvPr>
            <p:ph idx="1"/>
          </p:nvPr>
        </p:nvSpPr>
        <p:spPr>
          <a:xfrm>
            <a:off x="0" y="1196752"/>
            <a:ext cx="8229600" cy="5904656"/>
          </a:xfrm>
        </p:spPr>
        <p:txBody>
          <a:bodyPr>
            <a:normAutofit fontScale="47500" lnSpcReduction="20000"/>
          </a:bodyPr>
          <a:lstStyle/>
          <a:p>
            <a:r>
              <a:rPr lang="en-IE" sz="5900" dirty="0" smtClean="0">
                <a:effectLst/>
              </a:rPr>
              <a:t>Conduct best practice, </a:t>
            </a:r>
            <a:r>
              <a:rPr lang="en-IE" sz="5900" dirty="0" err="1" smtClean="0">
                <a:effectLst/>
              </a:rPr>
              <a:t>eviden</a:t>
            </a:r>
            <a:r>
              <a:rPr lang="en-IE" sz="5900" dirty="0" err="1" smtClean="0"/>
              <a:t>mce</a:t>
            </a:r>
            <a:r>
              <a:rPr lang="en-IE" sz="5900" dirty="0" smtClean="0"/>
              <a:t> based research into teaching and learning in STEM.</a:t>
            </a:r>
            <a:endParaRPr lang="en-IE" sz="5900" dirty="0" smtClean="0">
              <a:effectLst/>
            </a:endParaRPr>
          </a:p>
          <a:p>
            <a:r>
              <a:rPr lang="en-IE" sz="5900" dirty="0" smtClean="0">
                <a:effectLst/>
              </a:rPr>
              <a:t>Translate existing research into effective best practice in </a:t>
            </a:r>
            <a:r>
              <a:rPr lang="en-IE" sz="5900" dirty="0" smtClean="0"/>
              <a:t>in STEM</a:t>
            </a:r>
            <a:r>
              <a:rPr lang="en-IE" sz="5900" dirty="0" smtClean="0">
                <a:effectLst/>
              </a:rPr>
              <a:t> teaching and learning.</a:t>
            </a:r>
          </a:p>
          <a:p>
            <a:r>
              <a:rPr lang="en-IE" sz="5900" dirty="0" smtClean="0">
                <a:effectLst/>
              </a:rPr>
              <a:t>Design, inform, advise and deliver nationally recognised evidence based CPD programmes.</a:t>
            </a:r>
          </a:p>
          <a:p>
            <a:r>
              <a:rPr lang="en-IE" sz="5900" dirty="0" smtClean="0">
                <a:effectLst/>
              </a:rPr>
              <a:t>Collaborate and shares information with all universities/institutions to formulate strategies that enhance </a:t>
            </a:r>
            <a:r>
              <a:rPr lang="en-IE" sz="5900" dirty="0" smtClean="0"/>
              <a:t>in STEM</a:t>
            </a:r>
            <a:r>
              <a:rPr lang="en-IE" sz="5900" dirty="0" smtClean="0">
                <a:effectLst/>
              </a:rPr>
              <a:t> teaching and learning from primary school, through secondary school to third level and fourth level.</a:t>
            </a:r>
          </a:p>
          <a:p>
            <a:r>
              <a:rPr lang="en-IE" sz="5900" dirty="0" smtClean="0">
                <a:effectLst/>
              </a:rPr>
              <a:t>Promote scholarship in </a:t>
            </a:r>
            <a:r>
              <a:rPr lang="en-IE" sz="5900" dirty="0" smtClean="0"/>
              <a:t>STEM </a:t>
            </a:r>
            <a:r>
              <a:rPr lang="en-IE" sz="5900" dirty="0" smtClean="0">
                <a:effectLst/>
              </a:rPr>
              <a:t>h teaching and learning.</a:t>
            </a:r>
          </a:p>
          <a:p>
            <a:endParaRPr lang="en-IE" dirty="0"/>
          </a:p>
        </p:txBody>
      </p:sp>
      <p:pic>
        <p:nvPicPr>
          <p:cNvPr id="4" name="Picture 3"/>
          <p:cNvPicPr/>
          <p:nvPr/>
        </p:nvPicPr>
        <p:blipFill>
          <a:blip r:embed="rId2" cstate="print">
            <a:clrChange>
              <a:clrFrom>
                <a:srgbClr val="FCFCFF"/>
              </a:clrFrom>
              <a:clrTo>
                <a:srgbClr val="FCFCFF">
                  <a:alpha val="0"/>
                </a:srgbClr>
              </a:clrTo>
            </a:clrChange>
          </a:blip>
          <a:stretch>
            <a:fillRect/>
          </a:stretch>
        </p:blipFill>
        <p:spPr>
          <a:xfrm>
            <a:off x="323528" y="6093296"/>
            <a:ext cx="2059738" cy="513005"/>
          </a:xfrm>
          <a:prstGeom prst="rect">
            <a:avLst/>
          </a:prstGeom>
        </p:spPr>
      </p:pic>
    </p:spTree>
    <p:extLst>
      <p:ext uri="{BB962C8B-B14F-4D97-AF65-F5344CB8AC3E}">
        <p14:creationId xmlns:p14="http://schemas.microsoft.com/office/powerpoint/2010/main" val="25157366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692696"/>
          </a:xfrm>
        </p:spPr>
        <p:txBody>
          <a:bodyPr/>
          <a:lstStyle/>
          <a:p>
            <a:r>
              <a:rPr lang="en-IE" dirty="0" smtClean="0"/>
              <a:t>Sample resources </a:t>
            </a:r>
            <a:endParaRPr lang="en-IE" dirty="0"/>
          </a:p>
        </p:txBody>
      </p:sp>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971600" y="692696"/>
            <a:ext cx="7200800" cy="525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p:nvPr/>
        </p:nvPicPr>
        <p:blipFill>
          <a:blip r:embed="rId3" cstate="print">
            <a:clrChange>
              <a:clrFrom>
                <a:srgbClr val="FCFCFF"/>
              </a:clrFrom>
              <a:clrTo>
                <a:srgbClr val="FCFCFF">
                  <a:alpha val="0"/>
                </a:srgbClr>
              </a:clrTo>
            </a:clrChange>
          </a:blip>
          <a:stretch>
            <a:fillRect/>
          </a:stretch>
        </p:blipFill>
        <p:spPr>
          <a:xfrm>
            <a:off x="323528" y="6093296"/>
            <a:ext cx="2059738" cy="513005"/>
          </a:xfrm>
          <a:prstGeom prst="rect">
            <a:avLst/>
          </a:prstGeom>
        </p:spPr>
      </p:pic>
    </p:spTree>
    <p:extLst>
      <p:ext uri="{BB962C8B-B14F-4D97-AF65-F5344CB8AC3E}">
        <p14:creationId xmlns:p14="http://schemas.microsoft.com/office/powerpoint/2010/main" val="33065112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67128" cy="634082"/>
          </a:xfrm>
        </p:spPr>
        <p:txBody>
          <a:bodyPr>
            <a:normAutofit/>
          </a:bodyPr>
          <a:lstStyle/>
          <a:p>
            <a:pPr algn="r"/>
            <a:r>
              <a:rPr lang="en-IE" sz="3200" dirty="0" smtClean="0"/>
              <a:t>The Ubuntu Network</a:t>
            </a:r>
            <a:endParaRPr lang="en-IE" sz="3200" dirty="0"/>
          </a:p>
        </p:txBody>
      </p:sp>
      <p:sp>
        <p:nvSpPr>
          <p:cNvPr id="4" name="Content Placeholder 3"/>
          <p:cNvSpPr>
            <a:spLocks noGrp="1"/>
          </p:cNvSpPr>
          <p:nvPr>
            <p:ph idx="1"/>
          </p:nvPr>
        </p:nvSpPr>
        <p:spPr>
          <a:xfrm>
            <a:off x="323528" y="980728"/>
            <a:ext cx="7776864" cy="5616624"/>
          </a:xfrm>
        </p:spPr>
        <p:txBody>
          <a:bodyPr>
            <a:normAutofit fontScale="70000" lnSpcReduction="20000"/>
          </a:bodyPr>
          <a:lstStyle/>
          <a:p>
            <a:pPr marL="0" indent="0">
              <a:buNone/>
            </a:pPr>
            <a:r>
              <a:rPr lang="en-IE" sz="3400" b="1" dirty="0" smtClean="0"/>
              <a:t>Vision: </a:t>
            </a:r>
            <a:endParaRPr lang="en-IE" sz="3400" dirty="0" smtClean="0"/>
          </a:p>
          <a:p>
            <a:r>
              <a:rPr lang="en-IE" sz="3400" dirty="0" smtClean="0"/>
              <a:t>Through Development Education, the Ubuntu Network contributes to building a world based on respect for human dignity and rights and is informed by values of justice, equality, inclusion, sustainability and social responsibility. </a:t>
            </a:r>
          </a:p>
          <a:p>
            <a:pPr marL="0" indent="0">
              <a:buNone/>
            </a:pPr>
            <a:r>
              <a:rPr lang="en-IE" sz="3400" dirty="0" smtClean="0"/>
              <a:t/>
            </a:r>
            <a:br>
              <a:rPr lang="en-IE" sz="3400" dirty="0" smtClean="0"/>
            </a:br>
            <a:r>
              <a:rPr lang="en-IE" sz="3400" b="1" dirty="0" smtClean="0"/>
              <a:t>Mission:</a:t>
            </a:r>
            <a:r>
              <a:rPr lang="en-IE" sz="3400" dirty="0" smtClean="0"/>
              <a:t> </a:t>
            </a:r>
          </a:p>
          <a:p>
            <a:r>
              <a:rPr lang="en-IE" sz="3400" dirty="0" smtClean="0"/>
              <a:t>The Ubuntu Network will support teacher educators to embed into their work a living understanding of and commitment to education for global citizenship, sustainable development and social justice, so that student-teachers at post-primary level can integrate into their teaching, and into the schools where they work, perspectives that encourage active engagement to build a more just world. </a:t>
            </a:r>
          </a:p>
          <a:p>
            <a:pPr marL="0" indent="0">
              <a:buNone/>
            </a:pPr>
            <a:endParaRPr lang="en-IE" dirty="0"/>
          </a:p>
        </p:txBody>
      </p:sp>
      <p:pic>
        <p:nvPicPr>
          <p:cNvPr id="5" name="Picture 4"/>
          <p:cNvPicPr/>
          <p:nvPr/>
        </p:nvPicPr>
        <p:blipFill>
          <a:blip r:embed="rId2" cstate="print">
            <a:clrChange>
              <a:clrFrom>
                <a:srgbClr val="FCFCFF"/>
              </a:clrFrom>
              <a:clrTo>
                <a:srgbClr val="FCFCFF">
                  <a:alpha val="0"/>
                </a:srgbClr>
              </a:clrTo>
            </a:clrChange>
          </a:blip>
          <a:stretch>
            <a:fillRect/>
          </a:stretch>
        </p:blipFill>
        <p:spPr>
          <a:xfrm>
            <a:off x="323528" y="6093296"/>
            <a:ext cx="2059738" cy="513005"/>
          </a:xfrm>
          <a:prstGeom prst="rect">
            <a:avLst/>
          </a:prstGeom>
        </p:spPr>
      </p:pic>
    </p:spTree>
    <p:extLst>
      <p:ext uri="{BB962C8B-B14F-4D97-AF65-F5344CB8AC3E}">
        <p14:creationId xmlns:p14="http://schemas.microsoft.com/office/powerpoint/2010/main" val="12002946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214833" cy="5805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p:nvPr/>
        </p:nvPicPr>
        <p:blipFill>
          <a:blip r:embed="rId3" cstate="print">
            <a:clrChange>
              <a:clrFrom>
                <a:srgbClr val="FCFCFF"/>
              </a:clrFrom>
              <a:clrTo>
                <a:srgbClr val="FCFCFF">
                  <a:alpha val="0"/>
                </a:srgbClr>
              </a:clrTo>
            </a:clrChange>
          </a:blip>
          <a:stretch>
            <a:fillRect/>
          </a:stretch>
        </p:blipFill>
        <p:spPr>
          <a:xfrm>
            <a:off x="323528" y="6093296"/>
            <a:ext cx="2059738" cy="513005"/>
          </a:xfrm>
          <a:prstGeom prst="rect">
            <a:avLst/>
          </a:prstGeom>
        </p:spPr>
      </p:pic>
    </p:spTree>
    <p:extLst>
      <p:ext uri="{BB962C8B-B14F-4D97-AF65-F5344CB8AC3E}">
        <p14:creationId xmlns:p14="http://schemas.microsoft.com/office/powerpoint/2010/main" val="35247560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ubuntu.ie/style/images/ubuntu-definition1.jpg"/>
          <p:cNvPicPr>
            <a:picLocks noChangeAspect="1" noChangeArrowheads="1"/>
          </p:cNvPicPr>
          <p:nvPr/>
        </p:nvPicPr>
        <p:blipFill>
          <a:blip r:embed="rId2" cstate="print"/>
          <a:srcRect/>
          <a:stretch>
            <a:fillRect/>
          </a:stretch>
        </p:blipFill>
        <p:spPr bwMode="auto">
          <a:xfrm>
            <a:off x="179512" y="1916832"/>
            <a:ext cx="7848872" cy="288032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04664"/>
            <a:ext cx="7643192" cy="5793507"/>
          </a:xfrm>
        </p:spPr>
        <p:txBody>
          <a:bodyPr>
            <a:normAutofit/>
          </a:bodyPr>
          <a:lstStyle/>
          <a:p>
            <a:pPr fontAlgn="base"/>
            <a:r>
              <a:rPr lang="en-IE" dirty="0" smtClean="0"/>
              <a:t>Poverty, debt, aid, migration, climate change, human rights, environmental preservation, the Sustainable Development Goals...all raise issues and questions about development that we need to consider in order to be </a:t>
            </a:r>
            <a:r>
              <a:rPr lang="en-IE" b="1" dirty="0" smtClean="0"/>
              <a:t>responsible global citizens. </a:t>
            </a:r>
          </a:p>
          <a:p>
            <a:pPr fontAlgn="base"/>
            <a:endParaRPr lang="en-IE" dirty="0" smtClean="0"/>
          </a:p>
          <a:p>
            <a:pPr fontAlgn="base"/>
            <a:r>
              <a:rPr lang="en-IE" dirty="0" smtClean="0"/>
              <a:t>Education is a powerful force for change, enabling us to critically reflect on the way things are, to identify social injustices and unsustainable practices and to act for a better world. This is what Development Education (DE) is about.</a:t>
            </a:r>
          </a:p>
          <a:p>
            <a:pPr fontAlgn="base"/>
            <a:endParaRPr lang="en-IE" dirty="0" smtClean="0"/>
          </a:p>
          <a:p>
            <a:endParaRPr lang="en-IE" dirty="0"/>
          </a:p>
        </p:txBody>
      </p:sp>
      <p:pic>
        <p:nvPicPr>
          <p:cNvPr id="4" name="Picture 3"/>
          <p:cNvPicPr/>
          <p:nvPr/>
        </p:nvPicPr>
        <p:blipFill>
          <a:blip r:embed="rId2" cstate="print">
            <a:clrChange>
              <a:clrFrom>
                <a:srgbClr val="FCFCFF"/>
              </a:clrFrom>
              <a:clrTo>
                <a:srgbClr val="FCFCFF">
                  <a:alpha val="0"/>
                </a:srgbClr>
              </a:clrTo>
            </a:clrChange>
          </a:blip>
          <a:stretch>
            <a:fillRect/>
          </a:stretch>
        </p:blipFill>
        <p:spPr>
          <a:xfrm>
            <a:off x="323528" y="6093296"/>
            <a:ext cx="2059738" cy="51300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7239000" cy="1143000"/>
          </a:xfrm>
        </p:spPr>
        <p:txBody>
          <a:bodyPr>
            <a:normAutofit/>
          </a:bodyPr>
          <a:lstStyle/>
          <a:p>
            <a:r>
              <a:rPr lang="en-IE" sz="3600" dirty="0" smtClean="0"/>
              <a:t>The </a:t>
            </a:r>
            <a:r>
              <a:rPr lang="en-IE" sz="3600" dirty="0" err="1" smtClean="0"/>
              <a:t>Ubuntu</a:t>
            </a:r>
            <a:r>
              <a:rPr lang="en-IE" sz="3600" dirty="0" smtClean="0"/>
              <a:t> Network</a:t>
            </a:r>
            <a:br>
              <a:rPr lang="en-IE" sz="3600" dirty="0" smtClean="0"/>
            </a:br>
            <a:r>
              <a:rPr lang="en-IE" sz="2400" dirty="0" smtClean="0"/>
              <a:t> </a:t>
            </a:r>
            <a:r>
              <a:rPr lang="en-IE" sz="2400" b="0" cap="none" dirty="0" smtClean="0">
                <a:hlinkClick r:id="rId2"/>
              </a:rPr>
              <a:t>http://www.ubuntu.ie/about.html</a:t>
            </a:r>
            <a:r>
              <a:rPr lang="en-IE" sz="2400" b="0" cap="none" dirty="0" smtClean="0"/>
              <a:t>  </a:t>
            </a:r>
            <a:endParaRPr lang="en-IE" sz="3600" b="0" dirty="0"/>
          </a:p>
        </p:txBody>
      </p:sp>
      <p:sp>
        <p:nvSpPr>
          <p:cNvPr id="3" name="Content Placeholder 2"/>
          <p:cNvSpPr>
            <a:spLocks noGrp="1"/>
          </p:cNvSpPr>
          <p:nvPr>
            <p:ph idx="1"/>
          </p:nvPr>
        </p:nvSpPr>
        <p:spPr>
          <a:xfrm>
            <a:off x="395536" y="1412776"/>
            <a:ext cx="7632848" cy="4846320"/>
          </a:xfrm>
        </p:spPr>
        <p:txBody>
          <a:bodyPr>
            <a:normAutofit lnSpcReduction="10000"/>
          </a:bodyPr>
          <a:lstStyle/>
          <a:p>
            <a:r>
              <a:rPr lang="en-IE" sz="2800" dirty="0" smtClean="0">
                <a:effectLst/>
              </a:rPr>
              <a:t>The Ubuntu Network actively promotes that Development Education be embedded into post-primary Initial Teacher Education (ITE) in Ireland  </a:t>
            </a:r>
          </a:p>
          <a:p>
            <a:endParaRPr lang="en-IE" sz="2800" dirty="0" smtClean="0">
              <a:effectLst/>
            </a:endParaRPr>
          </a:p>
          <a:p>
            <a:r>
              <a:rPr lang="en-IE" sz="2800" dirty="0" smtClean="0"/>
              <a:t>The</a:t>
            </a:r>
            <a:r>
              <a:rPr lang="en-IE" sz="2800" dirty="0" smtClean="0">
                <a:effectLst/>
              </a:rPr>
              <a:t> goal is to support teacher educators and student teachers to engage with local and global development issues, to see how they are relevant to their subject areas and disciplines, and to understand the value that such perspectives bring to teaching.</a:t>
            </a:r>
            <a:endParaRPr lang="en-IE" sz="2800" dirty="0"/>
          </a:p>
        </p:txBody>
      </p:sp>
      <p:pic>
        <p:nvPicPr>
          <p:cNvPr id="4" name="Picture 3"/>
          <p:cNvPicPr/>
          <p:nvPr/>
        </p:nvPicPr>
        <p:blipFill>
          <a:blip r:embed="rId3" cstate="print">
            <a:clrChange>
              <a:clrFrom>
                <a:srgbClr val="FCFCFF"/>
              </a:clrFrom>
              <a:clrTo>
                <a:srgbClr val="FCFCFF">
                  <a:alpha val="0"/>
                </a:srgbClr>
              </a:clrTo>
            </a:clrChange>
          </a:blip>
          <a:stretch>
            <a:fillRect/>
          </a:stretch>
        </p:blipFill>
        <p:spPr>
          <a:xfrm>
            <a:off x="323528" y="6093296"/>
            <a:ext cx="2059738" cy="513005"/>
          </a:xfrm>
          <a:prstGeom prst="rect">
            <a:avLst/>
          </a:prstGeom>
        </p:spPr>
      </p:pic>
    </p:spTree>
    <p:extLst>
      <p:ext uri="{BB962C8B-B14F-4D97-AF65-F5344CB8AC3E}">
        <p14:creationId xmlns:p14="http://schemas.microsoft.com/office/powerpoint/2010/main" val="7176149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60688"/>
          </a:xfrm>
        </p:spPr>
        <p:txBody>
          <a:bodyPr>
            <a:normAutofit/>
          </a:bodyPr>
          <a:lstStyle/>
          <a:p>
            <a:pPr algn="r"/>
            <a:r>
              <a:rPr lang="en-IE" sz="3200" dirty="0" smtClean="0"/>
              <a:t>The Ubuntu Network</a:t>
            </a:r>
            <a:endParaRPr lang="en-IE" sz="3200" dirty="0"/>
          </a:p>
        </p:txBody>
      </p:sp>
      <p:sp>
        <p:nvSpPr>
          <p:cNvPr id="3" name="Content Placeholder 2"/>
          <p:cNvSpPr>
            <a:spLocks noGrp="1"/>
          </p:cNvSpPr>
          <p:nvPr>
            <p:ph idx="1"/>
          </p:nvPr>
        </p:nvSpPr>
        <p:spPr>
          <a:xfrm>
            <a:off x="0" y="1124744"/>
            <a:ext cx="7776864" cy="5042960"/>
          </a:xfrm>
        </p:spPr>
        <p:txBody>
          <a:bodyPr>
            <a:normAutofit/>
          </a:bodyPr>
          <a:lstStyle/>
          <a:p>
            <a:r>
              <a:rPr lang="en-IE" sz="2800" dirty="0" smtClean="0"/>
              <a:t>The Ubuntu Network was established in 2006 to support the integration of Development Education (DE) into post primary Initial Teacher Education (ITE) in Ireland. </a:t>
            </a:r>
          </a:p>
          <a:p>
            <a:endParaRPr lang="en-IE" sz="2800" dirty="0" smtClean="0"/>
          </a:p>
          <a:p>
            <a:r>
              <a:rPr lang="en-IE" sz="2800" dirty="0" smtClean="0"/>
              <a:t>It is made up of teacher educators from Higher Education Institutions, national government organisation representatives, and partner organisations with a commitment to education for social justice, equality and sustainability. </a:t>
            </a:r>
            <a:endParaRPr lang="en-IE" sz="2800" dirty="0"/>
          </a:p>
        </p:txBody>
      </p:sp>
      <p:pic>
        <p:nvPicPr>
          <p:cNvPr id="4" name="Picture 3"/>
          <p:cNvPicPr/>
          <p:nvPr/>
        </p:nvPicPr>
        <p:blipFill>
          <a:blip r:embed="rId3" cstate="print">
            <a:clrChange>
              <a:clrFrom>
                <a:srgbClr val="FCFCFF"/>
              </a:clrFrom>
              <a:clrTo>
                <a:srgbClr val="FCFCFF">
                  <a:alpha val="0"/>
                </a:srgbClr>
              </a:clrTo>
            </a:clrChange>
          </a:blip>
          <a:stretch>
            <a:fillRect/>
          </a:stretch>
        </p:blipFill>
        <p:spPr>
          <a:xfrm>
            <a:off x="323528" y="6093296"/>
            <a:ext cx="2059738" cy="513005"/>
          </a:xfrm>
          <a:prstGeom prst="rect">
            <a:avLst/>
          </a:prstGeom>
        </p:spPr>
      </p:pic>
    </p:spTree>
    <p:extLst>
      <p:ext uri="{BB962C8B-B14F-4D97-AF65-F5344CB8AC3E}">
        <p14:creationId xmlns:p14="http://schemas.microsoft.com/office/powerpoint/2010/main" val="8696167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260648"/>
            <a:ext cx="9144000" cy="7162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86758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112458"/>
            <a:ext cx="9156722" cy="6970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76405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404664"/>
            <a:ext cx="8229600"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475656" y="5877272"/>
            <a:ext cx="6320585" cy="461665"/>
          </a:xfrm>
          <a:prstGeom prst="rect">
            <a:avLst/>
          </a:prstGeom>
        </p:spPr>
        <p:txBody>
          <a:bodyPr wrap="square">
            <a:spAutoFit/>
          </a:bodyPr>
          <a:lstStyle/>
          <a:p>
            <a:r>
              <a:rPr lang="en-IE" sz="2400" b="1" dirty="0" smtClean="0">
                <a:solidFill>
                  <a:schemeClr val="tx2">
                    <a:lumMod val="60000"/>
                    <a:lumOff val="40000"/>
                  </a:schemeClr>
                </a:solidFill>
              </a:rPr>
              <a:t>http://epistem.ie/our-people/faculty-staff/</a:t>
            </a:r>
            <a:endParaRPr lang="en-IE" sz="2400" b="1" dirty="0">
              <a:solidFill>
                <a:schemeClr val="tx2">
                  <a:lumMod val="60000"/>
                  <a:lumOff val="40000"/>
                </a:schemeClr>
              </a:solidFill>
            </a:endParaRPr>
          </a:p>
        </p:txBody>
      </p:sp>
    </p:spTree>
    <p:extLst>
      <p:ext uri="{BB962C8B-B14F-4D97-AF65-F5344CB8AC3E}">
        <p14:creationId xmlns:p14="http://schemas.microsoft.com/office/powerpoint/2010/main" val="421631501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296</TotalTime>
  <Words>623</Words>
  <Application>Microsoft Office PowerPoint</Application>
  <PresentationFormat>On-screen Show (4:3)</PresentationFormat>
  <Paragraphs>49</Paragraphs>
  <Slides>16</Slides>
  <Notes>3</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Opulent</vt:lpstr>
      <vt:lpstr>University of Limerick: Global Citizenship and the Ubuntu Network </vt:lpstr>
      <vt:lpstr>PowerPoint Presentation</vt:lpstr>
      <vt:lpstr>PowerPoint Presentation</vt:lpstr>
      <vt:lpstr>PowerPoint Presentation</vt:lpstr>
      <vt:lpstr>The Ubuntu Network  http://www.ubuntu.ie/about.html  </vt:lpstr>
      <vt:lpstr>The Ubuntu Network</vt:lpstr>
      <vt:lpstr>PowerPoint Presentation</vt:lpstr>
      <vt:lpstr>PowerPoint Presentation</vt:lpstr>
      <vt:lpstr>PowerPoint Presentation</vt:lpstr>
      <vt:lpstr>   STEM EDUCATION</vt:lpstr>
      <vt:lpstr>EPI-STEM</vt:lpstr>
      <vt:lpstr>Guiding Principles</vt:lpstr>
      <vt:lpstr> The Mission of the National Centre is to:</vt:lpstr>
      <vt:lpstr>Sample resources </vt:lpstr>
      <vt:lpstr>PowerPoint Presentation</vt:lpstr>
      <vt:lpstr>The Ubuntu Network</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orla.mccormack</dc:creator>
  <cp:lastModifiedBy>AUC</cp:lastModifiedBy>
  <cp:revision>10</cp:revision>
  <dcterms:created xsi:type="dcterms:W3CDTF">2017-05-31T17:44:46Z</dcterms:created>
  <dcterms:modified xsi:type="dcterms:W3CDTF">2017-06-11T07:26:11Z</dcterms:modified>
</cp:coreProperties>
</file>