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88162" cy="1002188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body"/>
          </p:nvPr>
        </p:nvSpPr>
        <p:spPr>
          <a:xfrm>
            <a:off x="756000" y="5078520"/>
            <a:ext cx="6047640" cy="4811040"/>
          </a:xfrm>
          <a:prstGeom prst="rect">
            <a:avLst/>
          </a:prstGeom>
        </p:spPr>
        <p:txBody>
          <a:bodyPr lIns="0" rIns="0" tIns="0" bIns="0"/>
          <a:p>
            <a:r>
              <a:rPr b="0" lang="en-GB" sz="2000" spc="-1" strike="noStrike">
                <a:solidFill>
                  <a:srgbClr val="000000"/>
                </a:solidFill>
                <a:uFill>
                  <a:solidFill>
                    <a:srgbClr val="ffffff"/>
                  </a:solidFill>
                </a:uFill>
                <a:latin typeface="Arial"/>
              </a:rPr>
              <a:t>Click to edit the notes' format</a:t>
            </a:r>
            <a:endParaRPr b="0" lang="en-GB" sz="2000" spc="-1" strike="noStrike">
              <a:solidFill>
                <a:srgbClr val="000000"/>
              </a:solidFill>
              <a:uFill>
                <a:solidFill>
                  <a:srgbClr val="ffffff"/>
                </a:solidFill>
              </a:uFill>
              <a:latin typeface="Arial"/>
            </a:endParaRPr>
          </a:p>
        </p:txBody>
      </p:sp>
      <p:sp>
        <p:nvSpPr>
          <p:cNvPr id="73" name="PlaceHolder 2"/>
          <p:cNvSpPr>
            <a:spLocks noGrp="1"/>
          </p:cNvSpPr>
          <p:nvPr>
            <p:ph type="hdr"/>
          </p:nvPr>
        </p:nvSpPr>
        <p:spPr>
          <a:xfrm>
            <a:off x="0" y="0"/>
            <a:ext cx="3280680" cy="534240"/>
          </a:xfrm>
          <a:prstGeom prst="rect">
            <a:avLst/>
          </a:prstGeom>
        </p:spPr>
        <p:txBody>
          <a:bodyPr lIns="0" rIns="0" tIns="0" bIns="0"/>
          <a:p>
            <a:r>
              <a:rPr b="0" lang="en-GB" sz="1400" spc="-1" strike="noStrike">
                <a:solidFill>
                  <a:srgbClr val="000000"/>
                </a:solidFill>
                <a:uFill>
                  <a:solidFill>
                    <a:srgbClr val="ffffff"/>
                  </a:solidFill>
                </a:uFill>
                <a:latin typeface="Times New Roman"/>
              </a:rPr>
              <a:t>&lt;header&gt;</a:t>
            </a:r>
            <a:endParaRPr b="0" lang="en-GB" sz="1400" spc="-1" strike="noStrike">
              <a:solidFill>
                <a:srgbClr val="000000"/>
              </a:solidFill>
              <a:uFill>
                <a:solidFill>
                  <a:srgbClr val="ffffff"/>
                </a:solidFill>
              </a:uFill>
              <a:latin typeface="Times New Roman"/>
            </a:endParaRPr>
          </a:p>
        </p:txBody>
      </p:sp>
      <p:sp>
        <p:nvSpPr>
          <p:cNvPr id="74" name="PlaceHolder 3"/>
          <p:cNvSpPr>
            <a:spLocks noGrp="1"/>
          </p:cNvSpPr>
          <p:nvPr>
            <p:ph type="dt"/>
          </p:nvPr>
        </p:nvSpPr>
        <p:spPr>
          <a:xfrm>
            <a:off x="4278960" y="0"/>
            <a:ext cx="3280680" cy="534240"/>
          </a:xfrm>
          <a:prstGeom prst="rect">
            <a:avLst/>
          </a:prstGeom>
        </p:spPr>
        <p:txBody>
          <a:bodyPr lIns="0" rIns="0" tIns="0" bIns="0"/>
          <a:p>
            <a:pPr algn="r"/>
            <a:r>
              <a:rPr b="0" lang="en-GB" sz="1400" spc="-1" strike="noStrike">
                <a:solidFill>
                  <a:srgbClr val="000000"/>
                </a:solidFill>
                <a:uFill>
                  <a:solidFill>
                    <a:srgbClr val="ffffff"/>
                  </a:solidFill>
                </a:uFill>
                <a:latin typeface="Times New Roman"/>
              </a:rPr>
              <a:t>&lt;date/time&gt;</a:t>
            </a:r>
            <a:endParaRPr b="0" lang="en-GB" sz="1400" spc="-1" strike="noStrike">
              <a:solidFill>
                <a:srgbClr val="000000"/>
              </a:solidFill>
              <a:uFill>
                <a:solidFill>
                  <a:srgbClr val="ffffff"/>
                </a:solidFill>
              </a:uFill>
              <a:latin typeface="Times New Roman"/>
            </a:endParaRPr>
          </a:p>
        </p:txBody>
      </p:sp>
      <p:sp>
        <p:nvSpPr>
          <p:cNvPr id="75" name="PlaceHolder 4"/>
          <p:cNvSpPr>
            <a:spLocks noGrp="1"/>
          </p:cNvSpPr>
          <p:nvPr>
            <p:ph type="ftr"/>
          </p:nvPr>
        </p:nvSpPr>
        <p:spPr>
          <a:xfrm>
            <a:off x="0" y="10157400"/>
            <a:ext cx="3280680" cy="534240"/>
          </a:xfrm>
          <a:prstGeom prst="rect">
            <a:avLst/>
          </a:prstGeom>
        </p:spPr>
        <p:txBody>
          <a:bodyPr lIns="0" rIns="0" tIns="0" bIns="0" anchor="b"/>
          <a:p>
            <a:r>
              <a:rPr b="0" lang="en-GB" sz="1400" spc="-1" strike="noStrike">
                <a:solidFill>
                  <a:srgbClr val="000000"/>
                </a:solidFill>
                <a:uFill>
                  <a:solidFill>
                    <a:srgbClr val="ffffff"/>
                  </a:solidFill>
                </a:uFill>
                <a:latin typeface="Times New Roman"/>
              </a:rPr>
              <a:t>&lt;footer&gt;</a:t>
            </a:r>
            <a:endParaRPr b="0" lang="en-GB" sz="1400" spc="-1" strike="noStrike">
              <a:solidFill>
                <a:srgbClr val="000000"/>
              </a:solidFill>
              <a:uFill>
                <a:solidFill>
                  <a:srgbClr val="ffffff"/>
                </a:solidFill>
              </a:uFill>
              <a:latin typeface="Times New Roman"/>
            </a:endParaRPr>
          </a:p>
        </p:txBody>
      </p:sp>
      <p:sp>
        <p:nvSpPr>
          <p:cNvPr id="76" name="PlaceHolder 5"/>
          <p:cNvSpPr>
            <a:spLocks noGrp="1"/>
          </p:cNvSpPr>
          <p:nvPr>
            <p:ph type="sldNum"/>
          </p:nvPr>
        </p:nvSpPr>
        <p:spPr>
          <a:xfrm>
            <a:off x="4278960" y="10157400"/>
            <a:ext cx="3280680" cy="534240"/>
          </a:xfrm>
          <a:prstGeom prst="rect">
            <a:avLst/>
          </a:prstGeom>
        </p:spPr>
        <p:txBody>
          <a:bodyPr lIns="0" rIns="0" tIns="0" bIns="0" anchor="b"/>
          <a:p>
            <a:pPr algn="r"/>
            <a:fld id="{BA6D9EAA-C46F-4F39-8F60-DC69187FE5A5}" type="slidenum">
              <a:rPr b="0" lang="en-GB" sz="1400" spc="-1" strike="noStrike">
                <a:solidFill>
                  <a:srgbClr val="000000"/>
                </a:solidFill>
                <a:uFill>
                  <a:solidFill>
                    <a:srgbClr val="ffffff"/>
                  </a:solidFill>
                </a:uFill>
                <a:latin typeface="Times New Roman"/>
              </a:rPr>
              <a:t>&lt;number&gt;</a:t>
            </a:fld>
            <a:endParaRPr b="0" lang="en-GB"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body"/>
          </p:nvPr>
        </p:nvSpPr>
        <p:spPr>
          <a:xfrm>
            <a:off x="688680" y="4822920"/>
            <a:ext cx="5509800" cy="3945240"/>
          </a:xfrm>
          <a:prstGeom prst="rect">
            <a:avLst/>
          </a:prstGeom>
        </p:spPr>
        <p:txBody>
          <a:bodyPr lIns="92520" rIns="92520" tIns="46080" bIns="46080"/>
          <a:p>
            <a:pPr marL="216000" indent="-215640">
              <a:lnSpc>
                <a:spcPct val="100000"/>
              </a:lnSpc>
            </a:pPr>
            <a:r>
              <a:rPr b="0" lang="en-GB" sz="2000" spc="-1" strike="noStrike">
                <a:solidFill>
                  <a:srgbClr val="000000"/>
                </a:solidFill>
                <a:uFill>
                  <a:solidFill>
                    <a:srgbClr val="ffffff"/>
                  </a:solidFill>
                </a:uFill>
                <a:latin typeface="Arial"/>
              </a:rPr>
              <a:t>UoL, as lead partner for Workpackage 3 , has prepared this report after reviewing the M&amp;E data received from partners, drawing on feedback on each phase of the project.  To date, evaluations have mostly focused on Workpackage 1 (Preparation) and early parts of Workpackage 2 (Development).</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53"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E158E11A-C65E-4339-B5EF-19621B84896F}"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This themes of the project relates particularly to: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1 “Develop Professional Development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3 “Develop pedagogical leaders and mentors in the PD schools”;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4 “Develop new habits of mind such as reflection and journaling”;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5 “Develop Peer Communities of Learners at school and university levels of the main project.</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Evaluations of FoE team members have reflected on workshops focused on Leadership and change, Mentoring and coaching and Reflective practice. The school visits have also given participants a range of actual models and exemplars of leadership, mentoring and reflection.</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These learning points have been achieved through the workshops and the October/November visits to European universities and PD schools that work with the universities – and seeing how theory can translate into practice has been key to increasing understanding of school-level development.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71"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70A6C05B-4584-467D-8335-84891ABFB45C}"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body"/>
          </p:nvPr>
        </p:nvSpPr>
        <p:spPr>
          <a:xfrm>
            <a:off x="688680" y="4822920"/>
            <a:ext cx="5509800" cy="3945240"/>
          </a:xfrm>
          <a:prstGeom prst="rect">
            <a:avLst/>
          </a:prstGeom>
        </p:spPr>
        <p:txBody>
          <a:bodyPr lIns="92520" rIns="92520" tIns="46080" bIns="46080"/>
          <a:p>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A number of challenges to increasing capacity for school-level development were identified. Many participants have noted challenges concerning time restrictions, workload, lack of resources and resistance within schools, from teachers, leaders and from the prevailing culture in the schools. A lack of trust in systems and structures has been frequently mentioned, and the cultural resistance to change has been attributed to this lack of trust. In some cases, a lack of support from school leaders has been cited as a challenge.</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From the perspective of the European partners, it was noted that future working should include sharing what other European partners have covered, so there would be greater coherence for the sessions/ visits that are presented.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73"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D4965F0C-6D37-45E8-8634-0BDFDAB0D615}"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This theme particularly relates to:</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3: “Develop pedagogical leaders and mentors in the PD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5 “Develop Peer Communities of Learners at school and university levels”.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6: “Develop materials for school-based learning”</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This aspect of the SUP4PCL project is at a much earlier stage, with a significant amount of work to be done in February/March 2018 on developing materials for use with teachers and customized for their professional development. The materials might incorporate contexts from STEAM, global citizenship or sustainable development as appropriate, and is linked to the sessions about developing STEM/STEAM and Blended Learning materials and elements of the school visits.</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Despite this work being the focus of the next phase of the project, evaluations of the workshops so far have shown that participants have identified some teacher professional development opportunities which could be transferred into their work with PD schools in Egypt.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75"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C646ABB1-B57F-4D18-93CB-FF076E0ACAC7}"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Challenges which have been identified from the evaluations can be grouped into two general areas. Firstly, there are concerns that a lack of resources, time and support from senior leaders in Egyptian schools mean that European pedagogical ideas cannot be directly implemented, and there will be barriers to their introduction. In particular the one participant commented about a “Blended Learning” session that “</a:t>
            </a:r>
            <a:r>
              <a:rPr b="0" i="1" lang="en-GB" sz="2000" spc="-1" strike="noStrike">
                <a:solidFill>
                  <a:srgbClr val="000000"/>
                </a:solidFill>
                <a:uFill>
                  <a:solidFill>
                    <a:srgbClr val="ffffff"/>
                  </a:solidFill>
                </a:uFill>
                <a:latin typeface="Arial"/>
              </a:rPr>
              <a:t>lacks the applicability part which is needed when it comes to usage in the schools. It was merely theoretical.”</a:t>
            </a:r>
            <a:r>
              <a:rPr b="0" lang="en-GB" sz="2000" spc="-1" strike="noStrike">
                <a:solidFill>
                  <a:srgbClr val="000000"/>
                </a:solidFill>
                <a:uFill>
                  <a:solidFill>
                    <a:srgbClr val="ffffff"/>
                  </a:solidFill>
                </a:uFill>
                <a:latin typeface="Arial"/>
              </a:rPr>
              <a:t>  It was also believed that the teachers in the schools will also be sceptical that the ideas will be viable in Egyptian schools. Secondly, there are views that teachers will be sceptical about the value of Technology, and that in a pre-set curriculum, with high stakes assessment systems, approaches and contexts such as STEAM will not be valued sufficiently and therefore will not have attention given to them in schools. These barriers were often expressed in terms of frustration with the systems and limitations of the Egyptian context.</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The evaluations received from the participants gave some indicators for further work.  In particular, many Egyptian participants requested exemplars and samples of the resources and approaches that were discussed, to be made available in video, web-based and written forms, so that participants could see the ideas in action – with a view to adapting these for use in the Egyptian settings, and used as the basis for new communities of practice.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In response to this desire for more practical support, European partners have set up a Dropbox account to which they are adding examples for the Egyptian partners to access before the February workshops.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However, the evaluations generally do reveal slightly different interpretations of the way the project should approach materials development, with European partners generally seeing their role to be more about enabling and supporting Egyptian partners to develop their own materials through a shared understanding of principles. </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p:txBody>
      </p:sp>
      <p:sp>
        <p:nvSpPr>
          <p:cNvPr id="177"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550DAC15-6314-494B-BF1E-5904BD78BF9F}"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The Case Study development in the project depends upon the use of ethnographic research tools, an understanding of research ethics and data analysis; and forms the basis of the Needs Assessment. It therefore covers a broad range of the project sub-objectives </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1 “Develop Professional Development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2 “Produce baseline needs assessment of PD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3 “Produce baseline needs assessment of PD schools”;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5 “Develop Peer Communities of Learners at school and university levels of the main project.</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6 “Develop materials for school-based learning”;</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7 “Develop systems of assessment and quality assurance”.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Comments for the purposes of the Monitoring and Evaluation are drawn from the April 2017, Needs Analysis workshops; the December 2017 Materials Development Workshops and the December 2017 Visit Collective Meeting at AUC in Cairo, Egypt.</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Ethnography was selected as the research tool of choice for the project and has a significant role to play in the writing of the case studies.   The use of interviews, observations and analysis of school documents will allow rich, in depth data to be collected and enable a deep understanding of the school issues.  It is hoped that the ethnography approach will also help the FoEs to understand the leadership style, culture, power relations, resistance to change and how the project interventions might have an impact upon the schools. Closely linked to all these activities is the need for an awareness of the ethics surrounding the use of ethnographic tools and the importance of honesty and transparency when dealing with the PD schools and teacher practitioners. Quality assurance can only be secure when ethical procedures have been adopted and followed throughout the project and in all the communications and activities with the PD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The central role of ethnography in the project has encouraged much thoughtful development among FoE staff, as evidenced in the April workshops and at the December Collective Meeting. It has also provided some of the most difficult challenges of the project for the FoEs. In terms of key learning the following points were evident in many of the evaluations.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79"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E0AEE689-114D-4705-8AD7-B223068E2099}"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The challenges and needs in relation to the use of ethnography were perceived as considerable and a key issue raised was the problem of time restriction for both FoEs and the PD teachers.  A second key concern was that the teachers would not see research as part of their role and not wish to take part in the research activities</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FoE members also considered that it would be a challenge to understand the school culture, the impact of different styles of leadership, and the process of change in the schools.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81"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B0208555-C3F1-446C-AB76-E32718E072E9}"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Ethical issues were discussed in the April workshops and at the December Collective Meeting as part of the discussion around ethnography. Sessions focussed upon the centrality of ethical issues when undertaking an ethnography and the need for researchers to be transparent and disclose that they are part of a research project. Emphasis was placed upon the way a consideration of ethics at every stage helps to ensure the integrity of the research. Participants demonstrated in their responses they had a strong understanding of this issue and key learning in this area concerned the need for honesty and that accuracy and objectivity were important for data integrity. </a:t>
            </a:r>
            <a:endParaRPr b="0" lang="en-GB" sz="2000" spc="-1" strike="noStrike">
              <a:solidFill>
                <a:srgbClr val="000000"/>
              </a:solidFill>
              <a:uFill>
                <a:solidFill>
                  <a:srgbClr val="ffffff"/>
                </a:solidFill>
              </a:uFill>
              <a:latin typeface="Arial"/>
            </a:endParaRPr>
          </a:p>
        </p:txBody>
      </p:sp>
      <p:sp>
        <p:nvSpPr>
          <p:cNvPr id="183"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B81D65C3-B6E0-4F35-8C03-05FF20419728}"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body"/>
          </p:nvPr>
        </p:nvSpPr>
        <p:spPr>
          <a:xfrm>
            <a:off x="688680" y="4822920"/>
            <a:ext cx="5509800" cy="3945240"/>
          </a:xfrm>
          <a:prstGeom prst="rect">
            <a:avLst/>
          </a:prstGeom>
        </p:spPr>
        <p:txBody>
          <a:bodyPr lIns="92520" rIns="92520" tIns="46080" bIns="46080"/>
          <a:p>
            <a:pPr marL="216000" indent="-215640">
              <a:lnSpc>
                <a:spcPct val="100000"/>
              </a:lnSpc>
            </a:pPr>
            <a:r>
              <a:rPr b="0" lang="en-GB" sz="2000" spc="-1" strike="noStrike">
                <a:solidFill>
                  <a:srgbClr val="000000"/>
                </a:solidFill>
                <a:uFill>
                  <a:solidFill>
                    <a:srgbClr val="ffffff"/>
                  </a:solidFill>
                </a:uFill>
                <a:latin typeface="Arial"/>
              </a:rPr>
              <a:t>None of the participants identified any particular challenges or need requirements in relation to ethical issues.  It may be that such issues will emerge at a later stage in the project once the practicalities of considering ethical issues during the process of research become evident. </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85"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2AAB08F0-DBF2-4D95-BBB3-37D66D0F1C19}"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Comments about data analysis and quality assurance (QA) are drawn only from the Needs Analysis Workshops in April 2017.  The October/November Coaching and Mentoring evaluation did not explicitly request a comment on data analysis and QA. All the comments that were provided in the Needs Analysis Workshops referred to the evaluation of the project and did not address the ongoing quality assurance framework that will need to be put in place if the project is to have sustainability.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Responses noted that it was important that all the project partners should have a shared understanding of the objectives and intended outcomes of the project.  Particular mention was made of ensuring the link between theory and practice was evident. </a:t>
            </a:r>
            <a:endParaRPr b="0" lang="en-GB" sz="2000" spc="-1" strike="noStrike">
              <a:solidFill>
                <a:srgbClr val="000000"/>
              </a:solidFill>
              <a:uFill>
                <a:solidFill>
                  <a:srgbClr val="ffffff"/>
                </a:solidFill>
              </a:uFill>
              <a:latin typeface="Arial"/>
            </a:endParaRPr>
          </a:p>
        </p:txBody>
      </p:sp>
      <p:sp>
        <p:nvSpPr>
          <p:cNvPr id="187"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456721C2-1D52-488D-8233-0C2A5AB3AA4E}"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688680" y="4822920"/>
            <a:ext cx="5509800" cy="3945240"/>
          </a:xfrm>
          <a:prstGeom prst="rect">
            <a:avLst/>
          </a:prstGeom>
        </p:spPr>
        <p:txBody>
          <a:bodyPr lIns="92520" rIns="92520" tIns="46080" bIns="46080"/>
          <a:p>
            <a:r>
              <a:rPr b="1" i="1" lang="en-GB" sz="2000" spc="-1" strike="noStrike">
                <a:solidFill>
                  <a:srgbClr val="000000"/>
                </a:solidFill>
                <a:uFill>
                  <a:solidFill>
                    <a:srgbClr val="ffffff"/>
                  </a:solidFill>
                </a:uFill>
                <a:latin typeface="Arial"/>
              </a:rPr>
              <a:t>Challenge/Needs</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It is evident from the responses that data analysis including the analysis of qualitative questionnaires is an area that will need further development later in the project.  It was not possible at this early stage in the project to discuss strategies for data analysis in a meaningful and helpful way. When FoE have begun the process of data collection it will be beneficial to devote some sessions to the analysis of data for the Case Studies.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Quality Assurance is often thought of as difficult to undertake but in its simplest form it requires only that the objectives set are met in full and that outcomes are demonstrably achieved. A major challenge for the partners is a lack of confidence in using the ethnographic tools for needs assessment in the PD schools as they have not previously undertaken this kind of task and are unfamiliar with ethnography.  There were also concerns that the different approaches to QA in Egypt and Europe might be a problem.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The above concerns and difficulties will need to be solved by each FoE as they work with the PD schools. One way to address this issue might be for the FoEs to work together to design a sustainable quality assurance plan which takes account of the Egyptian context and the prevailing cultural issues for their ongoing work with the PD schools.  A possible model to address this issue and which was first presented at the 2</a:t>
            </a:r>
            <a:r>
              <a:rPr b="0" lang="en-GB" sz="2000" spc="-1" strike="noStrike" baseline="30000">
                <a:solidFill>
                  <a:srgbClr val="000000"/>
                </a:solidFill>
                <a:uFill>
                  <a:solidFill>
                    <a:srgbClr val="ffffff"/>
                  </a:solidFill>
                </a:uFill>
                <a:latin typeface="Arial"/>
              </a:rPr>
              <a:t>nd</a:t>
            </a:r>
            <a:r>
              <a:rPr b="0" lang="en-GB" sz="2000" spc="-1" strike="noStrike">
                <a:solidFill>
                  <a:srgbClr val="000000"/>
                </a:solidFill>
                <a:uFill>
                  <a:solidFill>
                    <a:srgbClr val="ffffff"/>
                  </a:solidFill>
                </a:uFill>
                <a:latin typeface="Arial"/>
              </a:rPr>
              <a:t> Management Meeting in Leicester 2017..</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p:txBody>
      </p:sp>
      <p:sp>
        <p:nvSpPr>
          <p:cNvPr id="189"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1B98FCE1-0C42-4A72-870D-5E701979BA46}"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The report is organised into five sections, representing five broad themes encompassed by project activity; each of these include a number of more specific foci (table 1).  The report summarises the overall perceptions of participants of their </a:t>
            </a:r>
            <a:r>
              <a:rPr b="0" i="1" lang="en-GB" sz="2000" spc="-1" strike="noStrike">
                <a:solidFill>
                  <a:srgbClr val="000000"/>
                </a:solidFill>
                <a:uFill>
                  <a:solidFill>
                    <a:srgbClr val="ffffff"/>
                  </a:solidFill>
                </a:uFill>
                <a:latin typeface="Arial"/>
              </a:rPr>
              <a:t>key learning</a:t>
            </a:r>
            <a:r>
              <a:rPr b="0" lang="en-GB" sz="2000" spc="-1" strike="noStrike">
                <a:solidFill>
                  <a:srgbClr val="000000"/>
                </a:solidFill>
                <a:uFill>
                  <a:solidFill>
                    <a:srgbClr val="ffffff"/>
                  </a:solidFill>
                </a:uFill>
                <a:latin typeface="Arial"/>
              </a:rPr>
              <a:t> in the first year of the project across these themes, and of the </a:t>
            </a:r>
            <a:r>
              <a:rPr b="0" i="1" lang="en-GB" sz="2000" spc="-1" strike="noStrike">
                <a:solidFill>
                  <a:srgbClr val="000000"/>
                </a:solidFill>
                <a:uFill>
                  <a:solidFill>
                    <a:srgbClr val="ffffff"/>
                  </a:solidFill>
                </a:uFill>
                <a:latin typeface="Arial"/>
              </a:rPr>
              <a:t>main challenges/needs</a:t>
            </a:r>
            <a:r>
              <a:rPr b="0" lang="en-GB" sz="2000" spc="-1" strike="noStrike">
                <a:solidFill>
                  <a:srgbClr val="000000"/>
                </a:solidFill>
                <a:uFill>
                  <a:solidFill>
                    <a:srgbClr val="ffffff"/>
                  </a:solidFill>
                </a:uFill>
                <a:latin typeface="Arial"/>
              </a:rPr>
              <a:t> going forward.</a:t>
            </a:r>
            <a:endParaRPr b="0" lang="en-GB" sz="2000" spc="-1" strike="noStrike">
              <a:solidFill>
                <a:srgbClr val="000000"/>
              </a:solidFill>
              <a:uFill>
                <a:solidFill>
                  <a:srgbClr val="ffffff"/>
                </a:solidFill>
              </a:uFill>
              <a:latin typeface="Arial"/>
            </a:endParaRPr>
          </a:p>
        </p:txBody>
      </p:sp>
      <p:sp>
        <p:nvSpPr>
          <p:cNvPr id="155"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619AA6BB-71A6-42E9-9F93-4C0E53549DDD}"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body"/>
          </p:nvPr>
        </p:nvSpPr>
        <p:spPr>
          <a:xfrm>
            <a:off x="688680" y="4822920"/>
            <a:ext cx="5509800" cy="3945240"/>
          </a:xfrm>
          <a:prstGeom prst="rect">
            <a:avLst/>
          </a:prstGeom>
        </p:spPr>
        <p:txBody>
          <a:bodyPr lIns="92520" rIns="92520" tIns="46080" bIns="46080"/>
          <a:p>
            <a:endParaRPr b="0" lang="en-GB" sz="2000" spc="-1" strike="noStrike">
              <a:solidFill>
                <a:srgbClr val="000000"/>
              </a:solidFill>
              <a:uFill>
                <a:solidFill>
                  <a:srgbClr val="ffffff"/>
                </a:solidFill>
              </a:uFill>
              <a:latin typeface="Arial"/>
            </a:endParaRPr>
          </a:p>
        </p:txBody>
      </p:sp>
      <p:sp>
        <p:nvSpPr>
          <p:cNvPr id="191"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0D50096D-BA54-4FE2-9EC1-5CE01265BC89}"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Our analysis viewed participants’ responses to progress/challenges in these themes/foci through the lens of the project sub-objectives as set out in the original proposal </a:t>
            </a:r>
            <a:endParaRPr b="0" lang="en-GB" sz="2000" spc="-1" strike="noStrike">
              <a:solidFill>
                <a:srgbClr val="000000"/>
              </a:solidFill>
              <a:uFill>
                <a:solidFill>
                  <a:srgbClr val="ffffff"/>
                </a:solidFill>
              </a:uFill>
              <a:latin typeface="Arial"/>
            </a:endParaRPr>
          </a:p>
        </p:txBody>
      </p:sp>
      <p:sp>
        <p:nvSpPr>
          <p:cNvPr id="157"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98E39EB2-ECDB-40FA-A1BB-80AA7772F40B}"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This theme overarches all project Sub-Objectives, but with a particular emphasis on:</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1 “Develop Professional Development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3 “Produce baseline needs assessment of PD schools”;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Sub-Objective 5 “Develop Peer Communities of Learners at school and university levels of the main project.</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Activities include the 2 day Needs Assessment workshops taking place in ANSU, AU and HU in April</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2017, leading to Egyptian partners carrying out needs assessments with selected case study schools.</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PCL development also featured in the Coaching workshops in October/November 2017, and in the</a:t>
            </a:r>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Materials Development workshops in December 2017.</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59"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6F490841-8512-4CD4-8529-0D310B8B5FC8}"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Participants’ perceptions of anticipated future challenges to developing PCLs were overwhelmingly related to the need for cultural change in schools, in order to overcome long-standing issues </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a:p>
            <a:pPr marL="216000" indent="-215640">
              <a:lnSpc>
                <a:spcPct val="100000"/>
              </a:lnSpc>
            </a:pPr>
            <a:r>
              <a:rPr b="0" lang="en-GB" sz="2000" spc="-1" strike="noStrike">
                <a:solidFill>
                  <a:srgbClr val="000000"/>
                </a:solidFill>
                <a:uFill>
                  <a:solidFill>
                    <a:srgbClr val="ffffff"/>
                  </a:solidFill>
                </a:uFill>
                <a:latin typeface="Arial"/>
              </a:rPr>
              <a:t>Participants also thought that at a system level, the highly-centralised administration of schooling in Egypt is characterised by rigidity and dogmatic thinking, so stifling innovation and professional trust</a:t>
            </a:r>
            <a:endParaRPr b="0" lang="en-GB" sz="2000" spc="-1" strike="noStrike">
              <a:solidFill>
                <a:srgbClr val="000000"/>
              </a:solidFill>
              <a:uFill>
                <a:solidFill>
                  <a:srgbClr val="ffffff"/>
                </a:solidFill>
              </a:uFill>
              <a:latin typeface="Arial"/>
            </a:endParaRPr>
          </a:p>
          <a:p>
            <a:pPr marL="216000" indent="-215640">
              <a:lnSpc>
                <a:spcPct val="100000"/>
              </a:lnSpc>
            </a:pPr>
            <a:endParaRPr b="0" lang="en-GB" sz="2000" spc="-1" strike="noStrike">
              <a:solidFill>
                <a:srgbClr val="000000"/>
              </a:solidFill>
              <a:uFill>
                <a:solidFill>
                  <a:srgbClr val="ffffff"/>
                </a:solidFill>
              </a:uFill>
              <a:latin typeface="Arial"/>
            </a:endParaRPr>
          </a:p>
        </p:txBody>
      </p:sp>
      <p:sp>
        <p:nvSpPr>
          <p:cNvPr id="161"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6A9FA7F4-6265-4EDA-8068-1B47DCD94E51}"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Participants were broadly positive about the progress made in terms of developing a shared understanding of how to carry out effective needs assessments, </a:t>
            </a:r>
            <a:endParaRPr b="0" lang="en-GB" sz="2000" spc="-1" strike="noStrike">
              <a:solidFill>
                <a:srgbClr val="000000"/>
              </a:solidFill>
              <a:uFill>
                <a:solidFill>
                  <a:srgbClr val="ffffff"/>
                </a:solidFill>
              </a:uFill>
              <a:latin typeface="Arial"/>
            </a:endParaRPr>
          </a:p>
        </p:txBody>
      </p:sp>
      <p:sp>
        <p:nvSpPr>
          <p:cNvPr id="163"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47C58DAB-F7AF-4602-8A7A-10BF59EACEC1}"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body"/>
          </p:nvPr>
        </p:nvSpPr>
        <p:spPr>
          <a:xfrm>
            <a:off x="688680" y="4822920"/>
            <a:ext cx="5509800" cy="3945240"/>
          </a:xfrm>
          <a:prstGeom prst="rect">
            <a:avLst/>
          </a:prstGeom>
        </p:spPr>
        <p:txBody>
          <a:bodyPr lIns="92520" rIns="92520" tIns="46080" bIns="46080"/>
          <a:p>
            <a:r>
              <a:rPr b="0" lang="en-GB" sz="2000" spc="-1" strike="noStrike">
                <a:solidFill>
                  <a:srgbClr val="000000"/>
                </a:solidFill>
                <a:uFill>
                  <a:solidFill>
                    <a:srgbClr val="ffffff"/>
                  </a:solidFill>
                </a:uFill>
                <a:latin typeface="Arial"/>
              </a:rPr>
              <a:t>There was some initial concern regarding the quality and appropriateness of data collection tools, but this was less evident as the year progressed.  Concerns expressed in later evaluations focused almost entirely on the extent to which teachers (and school leaders) were either willing or able to support the process.  Common responses raised doubts as to whether teachers might resist cooperation in reform and/or give incomplete or misleading information to FoEs during the needs analysis process.  Some participants thought that teachers might find it difficult to identify their key professional learning needs – and that this raised concern as to whether the needs assessment tools would be sufficiently flexible.</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As with many other aspects of the project, the lack of facilities and time (in schools and FoEs) was a recurring concern – as was the capacity of FoEs to manage large data sets.</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p:txBody>
      </p:sp>
      <p:sp>
        <p:nvSpPr>
          <p:cNvPr id="165"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026028F0-D81E-40C5-80B3-C5EA54A43A62}"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body"/>
          </p:nvPr>
        </p:nvSpPr>
        <p:spPr>
          <a:xfrm>
            <a:off x="688680" y="4822920"/>
            <a:ext cx="5509800" cy="3945240"/>
          </a:xfrm>
          <a:prstGeom prst="rect">
            <a:avLst/>
          </a:prstGeom>
        </p:spPr>
        <p:txBody>
          <a:bodyPr lIns="92520" rIns="92520" tIns="46080" bIns="46080"/>
          <a:p>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Partnership development lies at the core of the SUP4PCL project; the overarching project rationale anticipated peer communities of learners being the main conduit through which transformation will occur – not just in the PD schools in Egypt, but </a:t>
            </a:r>
            <a:r>
              <a:rPr b="0" i="1" lang="en-GB" sz="2000" spc="-1" strike="noStrike" u="sng">
                <a:solidFill>
                  <a:srgbClr val="000000"/>
                </a:solidFill>
                <a:uFill>
                  <a:solidFill>
                    <a:srgbClr val="ffffff"/>
                  </a:solidFill>
                </a:uFill>
                <a:latin typeface="Arial"/>
              </a:rPr>
              <a:t>within </a:t>
            </a:r>
            <a:r>
              <a:rPr b="0" lang="en-GB" sz="2000" spc="-1" strike="noStrike">
                <a:solidFill>
                  <a:srgbClr val="000000"/>
                </a:solidFill>
                <a:uFill>
                  <a:solidFill>
                    <a:srgbClr val="ffffff"/>
                  </a:solidFill>
                </a:uFill>
                <a:latin typeface="Arial"/>
              </a:rPr>
              <a:t>and</a:t>
            </a:r>
            <a:r>
              <a:rPr b="0" i="1" lang="en-GB" sz="2000" spc="-1" strike="noStrike" u="sng">
                <a:solidFill>
                  <a:srgbClr val="000000"/>
                </a:solidFill>
                <a:uFill>
                  <a:solidFill>
                    <a:srgbClr val="ffffff"/>
                  </a:solidFill>
                </a:uFill>
                <a:latin typeface="Arial"/>
              </a:rPr>
              <a:t> between</a:t>
            </a:r>
            <a:r>
              <a:rPr b="0" lang="en-GB" sz="2000" spc="-1" strike="noStrike">
                <a:solidFill>
                  <a:srgbClr val="000000"/>
                </a:solidFill>
                <a:uFill>
                  <a:solidFill>
                    <a:srgbClr val="ffffff"/>
                  </a:solidFill>
                </a:uFill>
                <a:latin typeface="Arial"/>
              </a:rPr>
              <a:t> each participating institution.  As such, partnership development relates to all the sub-objectives - and all activities of the project (including ongoing dialogue between partners and PD schools) can contribute.</a:t>
            </a:r>
            <a:endParaRPr b="0" lang="en-GB" sz="2000" spc="-1" strike="noStrike">
              <a:solidFill>
                <a:srgbClr val="000000"/>
              </a:solidFill>
              <a:uFill>
                <a:solidFill>
                  <a:srgbClr val="ffffff"/>
                </a:solidFill>
              </a:uFill>
              <a:latin typeface="Arial"/>
            </a:endParaRPr>
          </a:p>
          <a:p>
            <a:r>
              <a:rPr b="0" lang="en-GB" sz="2000" spc="-1" strike="noStrike">
                <a:solidFill>
                  <a:srgbClr val="000000"/>
                </a:solidFill>
                <a:uFill>
                  <a:solidFill>
                    <a:srgbClr val="ffffff"/>
                  </a:solidFill>
                </a:uFill>
                <a:latin typeface="Arial"/>
              </a:rPr>
              <a:t>However, one of the most effective means of tracking partnership development will be the PCL Community Members Questionnaire (PME4) and the Institutional Improvement Plan (PME5) have not as yet been completed, so the emerging findings below have been drawn from the reflections on the full range of project activities. </a:t>
            </a:r>
            <a:endParaRPr b="0" lang="en-GB" sz="2000" spc="-1" strike="noStrike">
              <a:solidFill>
                <a:srgbClr val="000000"/>
              </a:solidFill>
              <a:uFill>
                <a:solidFill>
                  <a:srgbClr val="ffffff"/>
                </a:solidFill>
              </a:uFill>
              <a:latin typeface="Arial"/>
            </a:endParaRPr>
          </a:p>
          <a:p>
            <a:endParaRPr b="0" lang="en-GB" sz="2000" spc="-1" strike="noStrike">
              <a:solidFill>
                <a:srgbClr val="000000"/>
              </a:solidFill>
              <a:uFill>
                <a:solidFill>
                  <a:srgbClr val="ffffff"/>
                </a:solidFill>
              </a:uFill>
              <a:latin typeface="Arial"/>
            </a:endParaRPr>
          </a:p>
        </p:txBody>
      </p:sp>
      <p:sp>
        <p:nvSpPr>
          <p:cNvPr id="167"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DD3B972A-9564-4248-8E7D-C8C7DF5895C1}"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body"/>
          </p:nvPr>
        </p:nvSpPr>
        <p:spPr>
          <a:xfrm>
            <a:off x="688680" y="4822920"/>
            <a:ext cx="5509800" cy="3945240"/>
          </a:xfrm>
          <a:prstGeom prst="rect">
            <a:avLst/>
          </a:prstGeom>
        </p:spPr>
        <p:txBody>
          <a:bodyPr lIns="92520" rIns="92520" tIns="46080" bIns="46080"/>
          <a:p>
            <a:pPr marL="216000" indent="-216000">
              <a:lnSpc>
                <a:spcPct val="100000"/>
              </a:lnSpc>
            </a:pPr>
            <a:endParaRPr b="0" lang="en-GB" sz="2000" spc="-1" strike="noStrike">
              <a:solidFill>
                <a:srgbClr val="000000"/>
              </a:solidFill>
              <a:uFill>
                <a:solidFill>
                  <a:srgbClr val="ffffff"/>
                </a:solidFill>
              </a:uFill>
              <a:latin typeface="Arial"/>
            </a:endParaRPr>
          </a:p>
          <a:p>
            <a:pPr marL="216000" indent="-216000">
              <a:lnSpc>
                <a:spcPct val="100000"/>
              </a:lnSpc>
            </a:pPr>
            <a:r>
              <a:rPr b="0" lang="en-GB" sz="2000" spc="-1" strike="noStrike">
                <a:solidFill>
                  <a:srgbClr val="000000"/>
                </a:solidFill>
                <a:uFill>
                  <a:solidFill>
                    <a:srgbClr val="ffffff"/>
                  </a:solidFill>
                </a:uFill>
                <a:latin typeface="Arial"/>
              </a:rPr>
              <a:t>As with the key learning, the challenges faced in building sustainable institutional partnerships are similar to those faced with building PCLs in the Egyptian PD Schools.  Participants noted that there often still a tendency towards hierarchical relationships in Egyptian FoEs, and that whilst the individuals directly involved in the SUP4PCL project teams are fully committed to applying the principles of PCLs in their own institutions, they were working in a wider environment that is not conducive to collaborative, non-hierarchical ways of working.</a:t>
            </a:r>
            <a:endParaRPr b="0" lang="en-GB" sz="2000" spc="-1" strike="noStrike">
              <a:solidFill>
                <a:srgbClr val="000000"/>
              </a:solidFill>
              <a:uFill>
                <a:solidFill>
                  <a:srgbClr val="ffffff"/>
                </a:solidFill>
              </a:uFill>
              <a:latin typeface="Arial"/>
            </a:endParaRPr>
          </a:p>
          <a:p>
            <a:pPr marL="216000" indent="-216000">
              <a:lnSpc>
                <a:spcPct val="100000"/>
              </a:lnSpc>
            </a:pPr>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pPr marL="216000" indent="-216000">
              <a:lnSpc>
                <a:spcPct val="100000"/>
              </a:lnSpc>
            </a:pPr>
            <a:r>
              <a:rPr b="0" lang="en-GB" sz="2000" spc="-1" strike="noStrike">
                <a:solidFill>
                  <a:srgbClr val="000000"/>
                </a:solidFill>
                <a:uFill>
                  <a:solidFill>
                    <a:srgbClr val="ffffff"/>
                  </a:solidFill>
                </a:uFill>
                <a:latin typeface="Arial"/>
              </a:rPr>
              <a:t>There was a sense of many participants have been unclear about the different roles in the project of the Egyptian and European partners, although this was less evident in monitoring and evaluation of the December workshops, so this may indicate that as the project moves into the second year, participants are beginning to feel more confident about roles.</a:t>
            </a:r>
            <a:endParaRPr b="0" lang="en-GB" sz="2000" spc="-1" strike="noStrike">
              <a:solidFill>
                <a:srgbClr val="000000"/>
              </a:solidFill>
              <a:uFill>
                <a:solidFill>
                  <a:srgbClr val="ffffff"/>
                </a:solidFill>
              </a:uFill>
              <a:latin typeface="Arial"/>
            </a:endParaRPr>
          </a:p>
          <a:p>
            <a:pPr marL="216000" indent="-216000">
              <a:lnSpc>
                <a:spcPct val="100000"/>
              </a:lnSpc>
            </a:pPr>
            <a:r>
              <a:rPr b="0" lang="en-GB" sz="2000" spc="-1" strike="noStrike">
                <a:solidFill>
                  <a:srgbClr val="000000"/>
                </a:solidFill>
                <a:uFill>
                  <a:solidFill>
                    <a:srgbClr val="ffffff"/>
                  </a:solidFill>
                </a:uFill>
                <a:latin typeface="Arial"/>
              </a:rPr>
              <a:t> </a:t>
            </a:r>
            <a:endParaRPr b="0" lang="en-GB" sz="2000" spc="-1" strike="noStrike">
              <a:solidFill>
                <a:srgbClr val="000000"/>
              </a:solidFill>
              <a:uFill>
                <a:solidFill>
                  <a:srgbClr val="ffffff"/>
                </a:solidFill>
              </a:uFill>
              <a:latin typeface="Arial"/>
            </a:endParaRPr>
          </a:p>
          <a:p>
            <a:pPr marL="216000" indent="-216000">
              <a:lnSpc>
                <a:spcPct val="100000"/>
              </a:lnSpc>
            </a:pPr>
            <a:r>
              <a:rPr b="0" lang="en-GB" sz="2000" spc="-1" strike="noStrike">
                <a:solidFill>
                  <a:srgbClr val="000000"/>
                </a:solidFill>
                <a:uFill>
                  <a:solidFill>
                    <a:srgbClr val="ffffff"/>
                  </a:solidFill>
                </a:uFill>
                <a:latin typeface="Arial"/>
              </a:rPr>
              <a:t>As with so many other aspects of the project, restrictions on time and resources were also frequently cited as being limiting factors in developing PCLs within and between FoEs.</a:t>
            </a:r>
            <a:endParaRPr b="0" lang="en-GB" sz="2000" spc="-1" strike="noStrike">
              <a:solidFill>
                <a:srgbClr val="000000"/>
              </a:solidFill>
              <a:uFill>
                <a:solidFill>
                  <a:srgbClr val="ffffff"/>
                </a:solidFill>
              </a:uFill>
              <a:latin typeface="Arial"/>
            </a:endParaRPr>
          </a:p>
        </p:txBody>
      </p:sp>
      <p:sp>
        <p:nvSpPr>
          <p:cNvPr id="169" name="CustomShape 2"/>
          <p:cNvSpPr/>
          <p:nvPr/>
        </p:nvSpPr>
        <p:spPr>
          <a:xfrm>
            <a:off x="3901680" y="9519120"/>
            <a:ext cx="2984040" cy="502200"/>
          </a:xfrm>
          <a:prstGeom prst="rect">
            <a:avLst/>
          </a:prstGeom>
          <a:noFill/>
          <a:ln>
            <a:noFill/>
          </a:ln>
        </p:spPr>
        <p:style>
          <a:lnRef idx="0"/>
          <a:fillRef idx="0"/>
          <a:effectRef idx="0"/>
          <a:fontRef idx="minor"/>
        </p:style>
        <p:txBody>
          <a:bodyPr lIns="92520" rIns="92520" tIns="46080" bIns="46080" anchor="b"/>
          <a:p>
            <a:pPr algn="r">
              <a:lnSpc>
                <a:spcPct val="100000"/>
              </a:lnSpc>
            </a:pPr>
            <a:fld id="{1E498F8B-F14E-47EC-884B-A5158F28AFC8}" type="slidenum">
              <a:rPr b="0" lang="en-GB" sz="1200" spc="-1" strike="noStrike">
                <a:solidFill>
                  <a:srgbClr val="000000"/>
                </a:solidFill>
                <a:uFill>
                  <a:solidFill>
                    <a:srgbClr val="ffffff"/>
                  </a:solidFill>
                </a:uFill>
                <a:latin typeface="+mn-lt"/>
                <a:ea typeface="+mn-ea"/>
              </a:rPr>
              <a:t>&lt;number&gt;</a:t>
            </a:fld>
            <a:endParaRPr b="0" lang="en-GB"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3602880" y="1604520"/>
            <a:ext cx="4984920" cy="3977280"/>
          </a:xfrm>
          <a:prstGeom prst="rect">
            <a:avLst/>
          </a:prstGeom>
          <a:ln>
            <a:noFill/>
          </a:ln>
        </p:spPr>
      </p:pic>
      <p:pic>
        <p:nvPicPr>
          <p:cNvPr id="35"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609480" y="160452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3602880" y="1604520"/>
            <a:ext cx="4984920" cy="3977280"/>
          </a:xfrm>
          <a:prstGeom prst="rect">
            <a:avLst/>
          </a:prstGeom>
          <a:ln>
            <a:noFill/>
          </a:ln>
        </p:spPr>
      </p:pic>
      <p:pic>
        <p:nvPicPr>
          <p:cNvPr id="71" name="" descr=""/>
          <p:cNvPicPr/>
          <p:nvPr/>
        </p:nvPicPr>
        <p:blipFill>
          <a:blip r:embed="rId3"/>
          <a:stretch/>
        </p:blipFill>
        <p:spPr>
          <a:xfrm>
            <a:off x="360288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p>
            <a:endParaRPr b="0" lang="en-GB"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4680"/>
            <a:ext cx="10972080" cy="1142280"/>
          </a:xfrm>
          <a:prstGeom prst="rect">
            <a:avLst/>
          </a:prstGeom>
        </p:spPr>
        <p:txBody>
          <a:bodyPr lIns="0" rIns="0" tIns="0" bIns="0" anchor="ctr"/>
          <a:p>
            <a:pPr algn="ctr"/>
            <a:endParaRPr b="0" lang="en-GB"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pPr algn="ctr"/>
            <a:r>
              <a:rPr b="0" lang="en-GB" sz="4400" spc="-1" strike="noStrike">
                <a:solidFill>
                  <a:srgbClr val="000000"/>
                </a:solidFill>
                <a:uFill>
                  <a:solidFill>
                    <a:srgbClr val="ffffff"/>
                  </a:solidFill>
                </a:uFill>
                <a:latin typeface="Arial"/>
              </a:rPr>
              <a:t>Click to edit the title text format</a:t>
            </a:r>
            <a:endParaRPr b="0" lang="en-GB"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GB" sz="3200" spc="-1" strike="noStrike">
                <a:solidFill>
                  <a:srgbClr val="000000"/>
                </a:solidFill>
                <a:uFill>
                  <a:solidFill>
                    <a:srgbClr val="ffffff"/>
                  </a:solidFill>
                </a:uFill>
                <a:latin typeface="Arial"/>
              </a:rPr>
              <a:t>Click to edit the outline text format</a:t>
            </a:r>
            <a:endParaRPr b="0" lang="en-GB"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GB" sz="2800" spc="-1" strike="noStrike">
                <a:solidFill>
                  <a:srgbClr val="000000"/>
                </a:solidFill>
                <a:uFill>
                  <a:solidFill>
                    <a:srgbClr val="ffffff"/>
                  </a:solidFill>
                </a:uFill>
                <a:latin typeface="Arial"/>
              </a:rPr>
              <a:t>Second Outline Level</a:t>
            </a:r>
            <a:endParaRPr b="0" lang="en-GB"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GB" sz="2400" spc="-1" strike="noStrike">
                <a:solidFill>
                  <a:srgbClr val="000000"/>
                </a:solidFill>
                <a:uFill>
                  <a:solidFill>
                    <a:srgbClr val="ffffff"/>
                  </a:solidFill>
                </a:uFill>
                <a:latin typeface="Arial"/>
              </a:rPr>
              <a:t>Third Outline Level</a:t>
            </a:r>
            <a:endParaRPr b="0" lang="en-GB"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GB" sz="2000" spc="-1" strike="noStrike">
                <a:solidFill>
                  <a:srgbClr val="000000"/>
                </a:solidFill>
                <a:uFill>
                  <a:solidFill>
                    <a:srgbClr val="ffffff"/>
                  </a:solidFill>
                </a:uFill>
                <a:latin typeface="Arial"/>
              </a:rPr>
              <a:t>Fourth Outline Level</a:t>
            </a:r>
            <a:endParaRPr b="0" lang="en-GB"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Fifth Outline Level</a:t>
            </a:r>
            <a:endParaRPr b="0" lang="en-GB"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Sixth Outline Level</a:t>
            </a:r>
            <a:endParaRPr b="0" lang="en-GB"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GB" sz="2000" spc="-1" strike="noStrike">
                <a:solidFill>
                  <a:srgbClr val="000000"/>
                </a:solidFill>
                <a:uFill>
                  <a:solidFill>
                    <a:srgbClr val="ffffff"/>
                  </a:solidFill>
                </a:uFill>
                <a:latin typeface="Arial"/>
              </a:rPr>
              <a:t>Seventh Outline Level</a:t>
            </a:r>
            <a:endParaRPr b="0" lang="en-GB"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718560" y="155880"/>
            <a:ext cx="10253520" cy="2292480"/>
          </a:xfrm>
          <a:prstGeom prst="rect">
            <a:avLst/>
          </a:prstGeom>
          <a:noFill/>
          <a:ln>
            <a:noFill/>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r>
              <a:rPr b="0" lang="en-GB" sz="44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p>
            <a:pPr algn="ctr"/>
            <a:r>
              <a:rPr b="1" lang="en-GB" sz="4400" spc="-1" strike="noStrike">
                <a:solidFill>
                  <a:srgbClr val="000000"/>
                </a:solidFill>
                <a:uFill>
                  <a:solidFill>
                    <a:srgbClr val="ffffff"/>
                  </a:solidFill>
                </a:uFill>
                <a:latin typeface="Calibri"/>
              </a:rPr>
              <a:t>SUP4PCL/ERASMUS+ </a:t>
            </a:r>
            <a:endParaRPr b="0" lang="en-GB" sz="1800" spc="-1" strike="noStrike">
              <a:solidFill>
                <a:srgbClr val="000000"/>
              </a:solidFill>
              <a:uFill>
                <a:solidFill>
                  <a:srgbClr val="ffffff"/>
                </a:solidFill>
              </a:uFill>
              <a:latin typeface="Arial"/>
            </a:endParaRPr>
          </a:p>
          <a:p>
            <a:pPr algn="ctr"/>
            <a:r>
              <a:rPr b="1" lang="en-GB" sz="4400" spc="-1" strike="noStrike">
                <a:solidFill>
                  <a:srgbClr val="000000"/>
                </a:solidFill>
                <a:uFill>
                  <a:solidFill>
                    <a:srgbClr val="ffffff"/>
                  </a:solidFill>
                </a:uFill>
                <a:latin typeface="Calibri"/>
              </a:rPr>
              <a:t>Interim Monitoring and Evaluation Report (Workpackage 3)</a:t>
            </a:r>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78" name="CustomShape 2"/>
          <p:cNvSpPr/>
          <p:nvPr/>
        </p:nvSpPr>
        <p:spPr>
          <a:xfrm>
            <a:off x="1828800" y="3886200"/>
            <a:ext cx="8533800" cy="1751760"/>
          </a:xfrm>
          <a:prstGeom prst="rect">
            <a:avLst/>
          </a:prstGeom>
          <a:noFill/>
          <a:ln>
            <a:noFill/>
          </a:ln>
        </p:spPr>
        <p:style>
          <a:lnRef idx="0"/>
          <a:fillRef idx="0"/>
          <a:effectRef idx="0"/>
          <a:fontRef idx="minor"/>
        </p:style>
        <p:txBody>
          <a:bodyPr lIns="90000" rIns="90000" tIns="45000" bIns="45000"/>
          <a:p>
            <a:pPr algn="ctr">
              <a:lnSpc>
                <a:spcPct val="100000"/>
              </a:lnSpc>
            </a:pPr>
            <a:r>
              <a:rPr b="0" i="1" lang="en-GB" sz="3200" spc="-1" strike="noStrike">
                <a:solidFill>
                  <a:srgbClr val="8b8b8b"/>
                </a:solidFill>
                <a:uFill>
                  <a:solidFill>
                    <a:srgbClr val="ffffff"/>
                  </a:solidFill>
                </a:uFill>
                <a:latin typeface="Calibri"/>
              </a:rPr>
              <a:t>[Report prepared by University of Leicester for Project Management Meeting (February 2018)]</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79"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80" name="Picture 4" descr=""/>
          <p:cNvPicPr/>
          <p:nvPr/>
        </p:nvPicPr>
        <p:blipFill>
          <a:blip r:embed="rId1"/>
          <a:stretch/>
        </p:blipFill>
        <p:spPr>
          <a:xfrm>
            <a:off x="9542160" y="6138720"/>
            <a:ext cx="2239560" cy="5263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574920" y="402840"/>
            <a:ext cx="109720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en-GB" sz="5400" spc="-1" strike="noStrike">
                <a:solidFill>
                  <a:srgbClr val="000000"/>
                </a:solidFill>
                <a:uFill>
                  <a:solidFill>
                    <a:srgbClr val="ffffff"/>
                  </a:solidFill>
                </a:uFill>
                <a:latin typeface="Calibri"/>
              </a:rPr>
              <a:t>School Development: Key Learning</a:t>
            </a:r>
            <a:endParaRPr b="0" lang="en-GB" sz="1800" spc="-1" strike="noStrike">
              <a:solidFill>
                <a:srgbClr val="000000"/>
              </a:solidFill>
              <a:uFill>
                <a:solidFill>
                  <a:srgbClr val="ffffff"/>
                </a:solidFill>
              </a:uFill>
              <a:latin typeface="Arial"/>
            </a:endParaRPr>
          </a:p>
        </p:txBody>
      </p:sp>
      <p:sp>
        <p:nvSpPr>
          <p:cNvPr id="114" name="CustomShape 2"/>
          <p:cNvSpPr/>
          <p:nvPr/>
        </p:nvSpPr>
        <p:spPr>
          <a:xfrm>
            <a:off x="838080" y="1929960"/>
            <a:ext cx="10514880" cy="43506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Shared understanding of characteristics/types of leadership, including bridging the gap between theory and practice;</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a:t>
            </a:r>
            <a:r>
              <a:rPr b="0" lang="en-GB" sz="3200" spc="-1" strike="noStrike">
                <a:solidFill>
                  <a:srgbClr val="000000"/>
                </a:solidFill>
                <a:uFill>
                  <a:solidFill>
                    <a:srgbClr val="ffffff"/>
                  </a:solidFill>
                </a:uFill>
                <a:latin typeface="Calibri"/>
              </a:rPr>
              <a:t>Dimensions” of change in schools, including values and attitudes and how teachers can be supported during change;</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Importance of knowing and possessing the personal qualities for effective mentoring and coaching;</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How reflective practice can be developed, to suit the practitioners’ needs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15" name="CustomShape 3"/>
          <p:cNvSpPr/>
          <p:nvPr/>
        </p:nvSpPr>
        <p:spPr>
          <a:xfrm>
            <a:off x="2912400" y="6130440"/>
            <a:ext cx="629676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16" name="Picture 4" descr=""/>
          <p:cNvPicPr/>
          <p:nvPr/>
        </p:nvPicPr>
        <p:blipFill>
          <a:blip r:embed="rId1"/>
          <a:stretch/>
        </p:blipFill>
        <p:spPr>
          <a:xfrm>
            <a:off x="9542160" y="6138720"/>
            <a:ext cx="2239560" cy="5263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r>
              <a:rPr b="1" lang="en-GB" sz="5400" spc="-1" strike="noStrike">
                <a:solidFill>
                  <a:srgbClr val="000000"/>
                </a:solidFill>
                <a:uFill>
                  <a:solidFill>
                    <a:srgbClr val="ffffff"/>
                  </a:solidFill>
                </a:uFill>
                <a:latin typeface="Calibri"/>
              </a:rPr>
              <a:t>School Development: Challenges</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118" name="CustomShape 2"/>
          <p:cNvSpPr/>
          <p:nvPr/>
        </p:nvSpPr>
        <p:spPr>
          <a:xfrm>
            <a:off x="762120" y="2612520"/>
            <a:ext cx="10819800" cy="351288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Workshops with school leaders on change management;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Developing culture of teachers-as-researchers </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Increasing teachers’ understanding of research and skills;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Increasing understanding and valuing of and confidence in mentoring, coaching and reflective practice at all levels in schools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19"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20" name="Picture 4" descr=""/>
          <p:cNvPicPr/>
          <p:nvPr/>
        </p:nvPicPr>
        <p:blipFill>
          <a:blip r:embed="rId1"/>
          <a:stretch/>
        </p:blipFill>
        <p:spPr>
          <a:xfrm>
            <a:off x="9542160" y="6138720"/>
            <a:ext cx="2239560" cy="5263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pPr algn="ctr">
              <a:lnSpc>
                <a:spcPct val="100000"/>
              </a:lnSpc>
            </a:pPr>
            <a:r>
              <a:rPr b="1" lang="en-GB" sz="4800" spc="-1" strike="noStrike">
                <a:solidFill>
                  <a:srgbClr val="000000"/>
                </a:solidFill>
                <a:uFill>
                  <a:solidFill>
                    <a:srgbClr val="ffffff"/>
                  </a:solidFill>
                </a:uFill>
                <a:latin typeface="Calibri"/>
              </a:rPr>
              <a:t>Pedagogical Development: Key Learning</a:t>
            </a:r>
            <a:endParaRPr b="0" lang="en-GB" sz="1800" spc="-1" strike="noStrike">
              <a:solidFill>
                <a:srgbClr val="000000"/>
              </a:solidFill>
              <a:uFill>
                <a:solidFill>
                  <a:srgbClr val="ffffff"/>
                </a:solidFill>
              </a:uFill>
              <a:latin typeface="Arial"/>
            </a:endParaRPr>
          </a:p>
        </p:txBody>
      </p:sp>
      <p:sp>
        <p:nvSpPr>
          <p:cNvPr id="122" name="CustomShape 2"/>
          <p:cNvSpPr/>
          <p:nvPr/>
        </p:nvSpPr>
        <p:spPr>
          <a:xfrm>
            <a:off x="653040" y="2525400"/>
            <a:ext cx="10928520" cy="36000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Recognition of potential for using specific pedagogical approaches to enhance teacher development, such as: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project based learning</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inquiry based learning </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thematic integration of subjects </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Potential for using blended learning to provide a purpose for collaborative working and to create a focus for PCLs.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23"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24" name="Picture 4" descr=""/>
          <p:cNvPicPr/>
          <p:nvPr/>
        </p:nvPicPr>
        <p:blipFill>
          <a:blip r:embed="rId1"/>
          <a:stretch/>
        </p:blipFill>
        <p:spPr>
          <a:xfrm>
            <a:off x="9542160" y="6138720"/>
            <a:ext cx="2239560" cy="5263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380880" y="335880"/>
            <a:ext cx="10972080" cy="120924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en-GB" sz="5400" spc="-1" strike="noStrike">
                <a:solidFill>
                  <a:srgbClr val="000000"/>
                </a:solidFill>
                <a:uFill>
                  <a:solidFill>
                    <a:srgbClr val="ffffff"/>
                  </a:solidFill>
                </a:uFill>
                <a:latin typeface="Calibri"/>
              </a:rPr>
              <a:t>Pedagogical Development: Challenges</a:t>
            </a:r>
            <a:endParaRPr b="0" lang="en-GB" sz="1800" spc="-1" strike="noStrike">
              <a:solidFill>
                <a:srgbClr val="000000"/>
              </a:solidFill>
              <a:uFill>
                <a:solidFill>
                  <a:srgbClr val="ffffff"/>
                </a:solidFill>
              </a:uFill>
              <a:latin typeface="Arial"/>
            </a:endParaRPr>
          </a:p>
        </p:txBody>
      </p:sp>
      <p:sp>
        <p:nvSpPr>
          <p:cNvPr id="126" name="CustomShape 2"/>
          <p:cNvSpPr/>
          <p:nvPr/>
        </p:nvSpPr>
        <p:spPr>
          <a:xfrm>
            <a:off x="838080" y="1929960"/>
            <a:ext cx="10514880" cy="43506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resources time/support from senior leaders in schools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Teachers will be sceptical about ideas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Frustration with systems and limitations of Egyptian context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examples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27" name="CustomShape 3"/>
          <p:cNvSpPr/>
          <p:nvPr/>
        </p:nvSpPr>
        <p:spPr>
          <a:xfrm>
            <a:off x="2912400" y="6130440"/>
            <a:ext cx="629676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28" name="Picture 4" descr=""/>
          <p:cNvPicPr/>
          <p:nvPr/>
        </p:nvPicPr>
        <p:blipFill>
          <a:blip r:embed="rId1"/>
          <a:stretch/>
        </p:blipFill>
        <p:spPr>
          <a:xfrm>
            <a:off x="9542160" y="6138720"/>
            <a:ext cx="2239560" cy="5263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r>
              <a:rPr b="1" lang="en-GB" sz="4400" spc="-1" strike="noStrike">
                <a:solidFill>
                  <a:srgbClr val="000000"/>
                </a:solidFill>
                <a:uFill>
                  <a:solidFill>
                    <a:srgbClr val="ffffff"/>
                  </a:solidFill>
                </a:uFill>
                <a:latin typeface="Calibri"/>
              </a:rPr>
              <a:t>Case Study Development</a:t>
            </a:r>
            <a:endParaRPr b="0" lang="en-GB" sz="1800" spc="-1" strike="noStrike">
              <a:solidFill>
                <a:srgbClr val="000000"/>
              </a:solidFill>
              <a:uFill>
                <a:solidFill>
                  <a:srgbClr val="ffffff"/>
                </a:solidFill>
              </a:uFill>
              <a:latin typeface="Arial"/>
            </a:endParaRPr>
          </a:p>
          <a:p>
            <a:pPr algn="ctr">
              <a:lnSpc>
                <a:spcPct val="100000"/>
              </a:lnSpc>
            </a:pPr>
            <a:r>
              <a:rPr b="1" lang="en-GB" sz="4400" spc="-1" strike="noStrike">
                <a:solidFill>
                  <a:srgbClr val="000000"/>
                </a:solidFill>
                <a:uFill>
                  <a:solidFill>
                    <a:srgbClr val="ffffff"/>
                  </a:solidFill>
                </a:uFill>
                <a:latin typeface="Calibri"/>
              </a:rPr>
              <a:t>Ethnography: Key Learning</a:t>
            </a:r>
            <a:endParaRPr b="0" lang="en-GB" sz="1800" spc="-1" strike="noStrike">
              <a:solidFill>
                <a:srgbClr val="000000"/>
              </a:solidFill>
              <a:uFill>
                <a:solidFill>
                  <a:srgbClr val="ffffff"/>
                </a:solidFill>
              </a:uFill>
              <a:latin typeface="Arial"/>
            </a:endParaRPr>
          </a:p>
        </p:txBody>
      </p:sp>
      <p:sp>
        <p:nvSpPr>
          <p:cNvPr id="130"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Use of multiple methods provides rich data for needs assessment and case studies.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Need for trust and respect between the collaborators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Allows FoEs to better understand current situation in schools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An ethnographic approach may increase the confidence of teachers and possibly raise their status.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pic>
        <p:nvPicPr>
          <p:cNvPr id="131" name="Picture 3" descr=""/>
          <p:cNvPicPr/>
          <p:nvPr/>
        </p:nvPicPr>
        <p:blipFill>
          <a:blip r:embed="rId1"/>
          <a:stretch/>
        </p:blipFill>
        <p:spPr>
          <a:xfrm>
            <a:off x="9542160" y="6138720"/>
            <a:ext cx="2239560" cy="526320"/>
          </a:xfrm>
          <a:prstGeom prst="rect">
            <a:avLst/>
          </a:prstGeom>
          <a:ln>
            <a:noFill/>
          </a:ln>
        </p:spPr>
      </p:pic>
      <p:sp>
        <p:nvSpPr>
          <p:cNvPr id="132"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r>
              <a:rPr b="1" lang="en-GB" sz="4400" spc="-1" strike="noStrike">
                <a:solidFill>
                  <a:srgbClr val="000000"/>
                </a:solidFill>
                <a:uFill>
                  <a:solidFill>
                    <a:srgbClr val="ffffff"/>
                  </a:solidFill>
                </a:uFill>
                <a:latin typeface="Calibri"/>
              </a:rPr>
              <a:t>Case Study Development</a:t>
            </a:r>
            <a:endParaRPr b="1" lang="en-GB" sz="1800" spc="-1" strike="noStrike">
              <a:solidFill>
                <a:srgbClr val="000000"/>
              </a:solidFill>
              <a:uFill>
                <a:solidFill>
                  <a:srgbClr val="ffffff"/>
                </a:solidFill>
              </a:uFill>
              <a:latin typeface="Arial"/>
            </a:endParaRPr>
          </a:p>
          <a:p>
            <a:pPr algn="ctr">
              <a:lnSpc>
                <a:spcPct val="100000"/>
              </a:lnSpc>
            </a:pPr>
            <a:r>
              <a:rPr b="1" lang="en-GB" sz="4400" spc="-1" strike="noStrike">
                <a:solidFill>
                  <a:srgbClr val="000000"/>
                </a:solidFill>
                <a:uFill>
                  <a:solidFill>
                    <a:srgbClr val="ffffff"/>
                  </a:solidFill>
                </a:uFill>
                <a:latin typeface="Calibri"/>
              </a:rPr>
              <a:t>Ethnography: Challenges</a:t>
            </a:r>
            <a:endParaRPr b="1" lang="en-GB" sz="1800" spc="-1" strike="noStrike">
              <a:solidFill>
                <a:srgbClr val="000000"/>
              </a:solidFill>
              <a:uFill>
                <a:solidFill>
                  <a:srgbClr val="ffffff"/>
                </a:solidFill>
              </a:uFill>
              <a:latin typeface="Arial"/>
            </a:endParaRPr>
          </a:p>
        </p:txBody>
      </p:sp>
      <p:sp>
        <p:nvSpPr>
          <p:cNvPr id="134"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Time restriction for FoE and PD teachers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Teachers may not see research as part of their role</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Teachers may not want to take part in the research activities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How to get ‘buy-in’ from school leaders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The potential for conflict between FoE researchers/mentors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The use of ethnography may be too ‘personal’</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35"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r>
              <a:rPr b="1" lang="en-GB" sz="4400" spc="-1" strike="noStrike">
                <a:solidFill>
                  <a:srgbClr val="000000"/>
                </a:solidFill>
                <a:uFill>
                  <a:solidFill>
                    <a:srgbClr val="ffffff"/>
                  </a:solidFill>
                </a:uFill>
                <a:latin typeface="Calibri"/>
              </a:rPr>
              <a:t>Case Study Development</a:t>
            </a:r>
            <a:endParaRPr b="1" lang="en-GB" sz="1800" spc="-1" strike="noStrike">
              <a:solidFill>
                <a:srgbClr val="000000"/>
              </a:solidFill>
              <a:uFill>
                <a:solidFill>
                  <a:srgbClr val="ffffff"/>
                </a:solidFill>
              </a:uFill>
              <a:latin typeface="Arial"/>
            </a:endParaRPr>
          </a:p>
          <a:p>
            <a:pPr algn="ctr">
              <a:lnSpc>
                <a:spcPct val="100000"/>
              </a:lnSpc>
            </a:pPr>
            <a:r>
              <a:rPr b="1" lang="en-GB" sz="4400" spc="-1" strike="noStrike">
                <a:solidFill>
                  <a:srgbClr val="000000"/>
                </a:solidFill>
                <a:uFill>
                  <a:solidFill>
                    <a:srgbClr val="ffffff"/>
                  </a:solidFill>
                </a:uFill>
                <a:latin typeface="Calibri"/>
              </a:rPr>
              <a:t> </a:t>
            </a:r>
            <a:r>
              <a:rPr b="1" lang="en-GB" sz="4400" spc="-1" strike="noStrike">
                <a:solidFill>
                  <a:srgbClr val="000000"/>
                </a:solidFill>
                <a:uFill>
                  <a:solidFill>
                    <a:srgbClr val="ffffff"/>
                  </a:solidFill>
                </a:uFill>
                <a:latin typeface="Calibri"/>
              </a:rPr>
              <a:t>Ethics: Key Learning</a:t>
            </a:r>
            <a:endParaRPr b="1" lang="en-GB" sz="1800" spc="-1" strike="noStrike">
              <a:solidFill>
                <a:srgbClr val="000000"/>
              </a:solidFill>
              <a:uFill>
                <a:solidFill>
                  <a:srgbClr val="ffffff"/>
                </a:solidFill>
              </a:uFill>
              <a:latin typeface="Arial"/>
            </a:endParaRPr>
          </a:p>
        </p:txBody>
      </p:sp>
      <p:sp>
        <p:nvSpPr>
          <p:cNvPr id="137"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Researchers need to be transparent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Integrity ensured by a consideration of ethics at every stage</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Informed consent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Validity and reliability</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An understanding of legal issues linked to conducting research</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38"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pPr algn="ctr"/>
            <a:r>
              <a:rPr b="1" lang="en-GB" sz="4400" spc="-1" strike="noStrike">
                <a:solidFill>
                  <a:srgbClr val="000000"/>
                </a:solidFill>
                <a:uFill>
                  <a:solidFill>
                    <a:srgbClr val="ffffff"/>
                  </a:solidFill>
                </a:uFill>
                <a:latin typeface="Calibri"/>
              </a:rPr>
              <a:t>Case Study Development</a:t>
            </a:r>
            <a:endParaRPr b="0" lang="en-GB" sz="1800" spc="-1" strike="noStrike">
              <a:solidFill>
                <a:srgbClr val="000000"/>
              </a:solidFill>
              <a:uFill>
                <a:solidFill>
                  <a:srgbClr val="ffffff"/>
                </a:solidFill>
              </a:uFill>
              <a:latin typeface="Arial"/>
            </a:endParaRPr>
          </a:p>
          <a:p>
            <a:pPr algn="ctr"/>
            <a:r>
              <a:rPr b="1" lang="en-GB" sz="4400" spc="-1" strike="noStrike">
                <a:solidFill>
                  <a:srgbClr val="000000"/>
                </a:solidFill>
                <a:uFill>
                  <a:solidFill>
                    <a:srgbClr val="ffffff"/>
                  </a:solidFill>
                </a:uFill>
                <a:latin typeface="Calibri"/>
              </a:rPr>
              <a:t>Ethics: Challenges</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140"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Challenges and need requirements were not identified in the evaluations.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Such issues may emerge later in the project</a:t>
            </a:r>
            <a:endParaRPr b="0" lang="en-GB" sz="1800" spc="-1" strike="noStrike">
              <a:solidFill>
                <a:srgbClr val="000000"/>
              </a:solidFill>
              <a:uFill>
                <a:solidFill>
                  <a:srgbClr val="ffffff"/>
                </a:solidFill>
              </a:uFill>
              <a:latin typeface="Arial"/>
            </a:endParaRPr>
          </a:p>
        </p:txBody>
      </p:sp>
      <p:sp>
        <p:nvSpPr>
          <p:cNvPr id="141"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r>
              <a:rPr b="1" lang="en-GB" sz="4400" spc="-1" strike="noStrike">
                <a:solidFill>
                  <a:srgbClr val="000000"/>
                </a:solidFill>
                <a:uFill>
                  <a:solidFill>
                    <a:srgbClr val="ffffff"/>
                  </a:solidFill>
                </a:uFill>
                <a:latin typeface="Calibri"/>
              </a:rPr>
              <a:t>Case Study Development</a:t>
            </a:r>
            <a:endParaRPr b="0" lang="en-GB" sz="1800" spc="-1" strike="noStrike">
              <a:solidFill>
                <a:srgbClr val="000000"/>
              </a:solidFill>
              <a:uFill>
                <a:solidFill>
                  <a:srgbClr val="ffffff"/>
                </a:solidFill>
              </a:uFill>
              <a:latin typeface="Arial"/>
            </a:endParaRPr>
          </a:p>
          <a:p>
            <a:pPr algn="ctr">
              <a:lnSpc>
                <a:spcPct val="100000"/>
              </a:lnSpc>
            </a:pPr>
            <a:r>
              <a:rPr b="1" lang="en-GB" sz="4400" spc="-1" strike="noStrike">
                <a:solidFill>
                  <a:srgbClr val="000000"/>
                </a:solidFill>
                <a:uFill>
                  <a:solidFill>
                    <a:srgbClr val="ffffff"/>
                  </a:solidFill>
                </a:uFill>
                <a:latin typeface="Calibri"/>
              </a:rPr>
              <a:t>Data Analysis and Quality Assurance: Key Learning</a:t>
            </a:r>
            <a:endParaRPr b="0" lang="en-GB" sz="1800" spc="-1" strike="noStrike">
              <a:solidFill>
                <a:srgbClr val="000000"/>
              </a:solidFill>
              <a:uFill>
                <a:solidFill>
                  <a:srgbClr val="ffffff"/>
                </a:solidFill>
              </a:uFill>
              <a:latin typeface="Arial"/>
            </a:endParaRPr>
          </a:p>
        </p:txBody>
      </p:sp>
      <p:sp>
        <p:nvSpPr>
          <p:cNvPr id="143"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All project partners should have a shared understanding of objectives and intended outcomes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Link between theory and practice should be evident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Recording stories of successful practice and impact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Use of simple qualitative forms to demonstrate the difference between ‘then’ and ‘now’</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That we should ensure we follow up on objectives to evaluate when/if they are achieved</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0" i="1" lang="en-GB" sz="3200" spc="-1" strike="noStrike">
                <a:solidFill>
                  <a:srgbClr val="000000"/>
                </a:solidFill>
                <a:uFill>
                  <a:solidFill>
                    <a:srgbClr val="ffffff"/>
                  </a:solidFill>
                </a:uFill>
                <a:latin typeface="Calibri"/>
              </a:rPr>
              <a:t>How the data could be analysed not covered sufficiently in the workshops for participants to comment. The above comments relate to quality assurance.</a:t>
            </a:r>
            <a:endParaRPr b="0" lang="en-GB" sz="1800" spc="-1" strike="noStrike">
              <a:solidFill>
                <a:srgbClr val="000000"/>
              </a:solidFill>
              <a:uFill>
                <a:solidFill>
                  <a:srgbClr val="ffffff"/>
                </a:solidFill>
              </a:uFill>
              <a:latin typeface="Arial"/>
            </a:endParaRPr>
          </a:p>
        </p:txBody>
      </p:sp>
      <p:sp>
        <p:nvSpPr>
          <p:cNvPr id="144"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r>
              <a:rPr b="1" lang="en-GB" sz="4400" spc="-1" strike="noStrike">
                <a:solidFill>
                  <a:srgbClr val="000000"/>
                </a:solidFill>
                <a:uFill>
                  <a:solidFill>
                    <a:srgbClr val="ffffff"/>
                  </a:solidFill>
                </a:uFill>
                <a:latin typeface="Calibri"/>
              </a:rPr>
              <a:t>Case Study Development</a:t>
            </a:r>
            <a:endParaRPr b="1" lang="en-GB" sz="1800" spc="-1" strike="noStrike">
              <a:solidFill>
                <a:srgbClr val="000000"/>
              </a:solidFill>
              <a:uFill>
                <a:solidFill>
                  <a:srgbClr val="ffffff"/>
                </a:solidFill>
              </a:uFill>
              <a:latin typeface="Arial"/>
            </a:endParaRPr>
          </a:p>
          <a:p>
            <a:pPr algn="ctr">
              <a:lnSpc>
                <a:spcPct val="100000"/>
              </a:lnSpc>
            </a:pPr>
            <a:r>
              <a:rPr b="1" lang="en-GB" sz="4400" spc="-1" strike="noStrike">
                <a:solidFill>
                  <a:srgbClr val="000000"/>
                </a:solidFill>
                <a:uFill>
                  <a:solidFill>
                    <a:srgbClr val="ffffff"/>
                  </a:solidFill>
                </a:uFill>
                <a:latin typeface="Calibri"/>
              </a:rPr>
              <a:t>Data Analysis and Quality Assurance: Challenges</a:t>
            </a:r>
            <a:endParaRPr b="1" lang="en-GB" sz="1800" spc="-1" strike="noStrike">
              <a:solidFill>
                <a:srgbClr val="000000"/>
              </a:solidFill>
              <a:uFill>
                <a:solidFill>
                  <a:srgbClr val="ffffff"/>
                </a:solidFill>
              </a:uFill>
              <a:latin typeface="Arial"/>
            </a:endParaRPr>
          </a:p>
        </p:txBody>
      </p:sp>
      <p:sp>
        <p:nvSpPr>
          <p:cNvPr id="146"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confidence in use of ethnographic tools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Different approaches to quality assurance in Egypt and Europe might be a problem</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0" i="1" lang="en-GB" sz="3200" spc="-1" strike="noStrike">
                <a:solidFill>
                  <a:srgbClr val="000000"/>
                </a:solidFill>
                <a:uFill>
                  <a:solidFill>
                    <a:srgbClr val="ffffff"/>
                  </a:solidFill>
                </a:uFill>
                <a:latin typeface="Calibri"/>
              </a:rPr>
              <a:t>Evident that both these areas need further input for FoE. Further workshops on data analysis essential and development of a sustainable quality assurance model very important. See full report for an example of a model.</a:t>
            </a:r>
            <a:endParaRPr b="0" lang="en-GB" sz="1800" spc="-1" strike="noStrike">
              <a:solidFill>
                <a:srgbClr val="000000"/>
              </a:solidFill>
              <a:uFill>
                <a:solidFill>
                  <a:srgbClr val="ffffff"/>
                </a:solidFill>
              </a:uFill>
              <a:latin typeface="Arial"/>
            </a:endParaRPr>
          </a:p>
        </p:txBody>
      </p:sp>
      <p:sp>
        <p:nvSpPr>
          <p:cNvPr id="147"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609480" y="274680"/>
            <a:ext cx="10972080" cy="1142280"/>
          </a:xfrm>
          <a:prstGeom prst="rect">
            <a:avLst/>
          </a:prstGeom>
          <a:solidFill>
            <a:srgbClr val="ffffff"/>
          </a:solidFill>
          <a:ln w="25560">
            <a:solidFill>
              <a:srgbClr val="4f81bd"/>
            </a:solidFill>
            <a:round/>
          </a:ln>
        </p:spPr>
        <p:style>
          <a:lnRef idx="0"/>
          <a:fillRef idx="0"/>
          <a:effectRef idx="0"/>
          <a:fontRef idx="minor"/>
        </p:style>
        <p:txBody>
          <a:bodyPr lIns="90000" rIns="90000" tIns="45000" bIns="45000" anchor="ctr"/>
          <a:p>
            <a:pPr algn="ctr">
              <a:lnSpc>
                <a:spcPct val="100000"/>
              </a:lnSpc>
            </a:pPr>
            <a:r>
              <a:rPr b="1" lang="en-GB" sz="4400" spc="-1" strike="noStrike">
                <a:solidFill>
                  <a:srgbClr val="000000"/>
                </a:solidFill>
                <a:uFill>
                  <a:solidFill>
                    <a:srgbClr val="ffffff"/>
                  </a:solidFill>
                </a:uFill>
                <a:latin typeface="Calibri"/>
              </a:rPr>
              <a:t>Monitoring and Evaluation Themes</a:t>
            </a:r>
            <a:endParaRPr b="0" lang="en-GB" sz="1800" spc="-1" strike="noStrike">
              <a:solidFill>
                <a:srgbClr val="000000"/>
              </a:solidFill>
              <a:uFill>
                <a:solidFill>
                  <a:srgbClr val="ffffff"/>
                </a:solidFill>
              </a:uFill>
              <a:latin typeface="Arial"/>
            </a:endParaRPr>
          </a:p>
        </p:txBody>
      </p:sp>
      <p:graphicFrame>
        <p:nvGraphicFramePr>
          <p:cNvPr id="82" name="Table 2"/>
          <p:cNvGraphicFramePr/>
          <p:nvPr/>
        </p:nvGraphicFramePr>
        <p:xfrm>
          <a:off x="768960" y="1701360"/>
          <a:ext cx="10812600" cy="4200120"/>
        </p:xfrm>
        <a:graphic>
          <a:graphicData uri="http://schemas.openxmlformats.org/drawingml/2006/table">
            <a:tbl>
              <a:tblPr/>
              <a:tblGrid>
                <a:gridCol w="810360"/>
                <a:gridCol w="5804640"/>
                <a:gridCol w="4197960"/>
              </a:tblGrid>
              <a:tr h="340200">
                <a:tc gridSpan="2">
                  <a:txBody>
                    <a:bodyPr lIns="68400" rIns="68400"/>
                    <a:p>
                      <a:pPr algn="ctr">
                        <a:lnSpc>
                          <a:spcPct val="115000"/>
                        </a:lnSpc>
                      </a:pPr>
                      <a:r>
                        <a:rPr b="1" lang="en-GB" sz="1600" spc="-1" strike="noStrike">
                          <a:solidFill>
                            <a:srgbClr val="ffffff"/>
                          </a:solidFill>
                          <a:uFill>
                            <a:solidFill>
                              <a:srgbClr val="ffffff"/>
                            </a:solidFill>
                          </a:uFill>
                          <a:latin typeface="Calibri"/>
                        </a:rPr>
                        <a:t>Themes</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hMerge="1">
                  <a:tcPr>
                    <a:solidFill>
                      <a:srgbClr val="729fcf"/>
                    </a:solidFill>
                  </a:tcPr>
                </a:tc>
                <a:tc>
                  <a:txBody>
                    <a:bodyPr lIns="68400" rIns="68400"/>
                    <a:p>
                      <a:pPr algn="ctr">
                        <a:lnSpc>
                          <a:spcPct val="115000"/>
                        </a:lnSpc>
                      </a:pPr>
                      <a:r>
                        <a:rPr b="1" lang="en-GB" sz="1600" spc="-1" strike="noStrike">
                          <a:solidFill>
                            <a:srgbClr val="ffffff"/>
                          </a:solidFill>
                          <a:uFill>
                            <a:solidFill>
                              <a:srgbClr val="ffffff"/>
                            </a:solidFill>
                          </a:uFill>
                          <a:latin typeface="Calibri"/>
                        </a:rPr>
                        <a:t>Foci</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25680">
                <a:tc rowSpan="3">
                  <a:txBody>
                    <a:bodyPr lIns="68400" rIns="68400"/>
                    <a:p>
                      <a:pPr>
                        <a:lnSpc>
                          <a:spcPct val="115000"/>
                        </a:lnSpc>
                      </a:pPr>
                      <a:r>
                        <a:rPr b="1" lang="en-GB" sz="1600" spc="-1" strike="noStrike">
                          <a:solidFill>
                            <a:srgbClr val="ffffff"/>
                          </a:solidFill>
                          <a:uFill>
                            <a:solidFill>
                              <a:srgbClr val="ffffff"/>
                            </a:solidFill>
                          </a:uFill>
                          <a:latin typeface="Calibri"/>
                        </a:rPr>
                        <a:t>1</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rowSpan="3">
                  <a:txBody>
                    <a:bodyPr lIns="68400" rIns="68400"/>
                    <a:p>
                      <a:pPr>
                        <a:lnSpc>
                          <a:spcPct val="115000"/>
                        </a:lnSpc>
                      </a:pPr>
                      <a:r>
                        <a:rPr b="0" lang="en-GB" sz="1600" spc="-1" strike="noStrike">
                          <a:solidFill>
                            <a:srgbClr val="000000"/>
                          </a:solidFill>
                          <a:uFill>
                            <a:solidFill>
                              <a:srgbClr val="ffffff"/>
                            </a:solidFill>
                          </a:uFill>
                          <a:latin typeface="Calibri"/>
                        </a:rPr>
                        <a:t>Peer Communities of Learners</a:t>
                      </a:r>
                      <a:endParaRPr b="0" lang="en-GB" sz="1800" spc="-1" strike="noStrike">
                        <a:solidFill>
                          <a:srgbClr val="000000"/>
                        </a:solidFill>
                        <a:uFill>
                          <a:solidFill>
                            <a:srgbClr val="ffffff"/>
                          </a:solidFill>
                        </a:uFill>
                        <a:latin typeface="Arial"/>
                      </a:endParaRPr>
                    </a:p>
                    <a:p>
                      <a:pPr>
                        <a:lnSpc>
                          <a:spcPct val="115000"/>
                        </a:lnSpc>
                      </a:pPr>
                      <a:r>
                        <a:rPr b="0" lang="en-GB" sz="16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Developing PCLs (principles, characteristics and conditions)</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0200">
                <a:tc vMerge="1">
                  <a:tcPr>
                    <a:solidFill>
                      <a:srgbClr val="729fcf"/>
                    </a:solidFill>
                  </a:tcPr>
                </a:tc>
                <a:tc vMerge="1">
                  <a:tcPr>
                    <a:solidFill>
                      <a:srgbClr val="729fcf"/>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Needs Assessments</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7320">
                <a:tc>
                  <a:tcPr>
                    <a:solidFill>
                      <a:srgbClr val="729fcf"/>
                    </a:solidFill>
                  </a:tcPr>
                </a:tc>
              </a:tr>
              <a:tr h="340200">
                <a:tc rowSpan="3">
                  <a:txBody>
                    <a:bodyPr lIns="68400" rIns="68400"/>
                    <a:p>
                      <a:pPr>
                        <a:lnSpc>
                          <a:spcPct val="115000"/>
                        </a:lnSpc>
                      </a:pPr>
                      <a:r>
                        <a:rPr b="1" lang="en-GB" sz="1600" spc="-1" strike="noStrike">
                          <a:solidFill>
                            <a:srgbClr val="ffffff"/>
                          </a:solidFill>
                          <a:uFill>
                            <a:solidFill>
                              <a:srgbClr val="ffffff"/>
                            </a:solidFill>
                          </a:uFill>
                          <a:latin typeface="Calibri"/>
                        </a:rPr>
                        <a:t>2</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rowSpan="3">
                  <a:txBody>
                    <a:bodyPr lIns="68400" rIns="68400"/>
                    <a:p>
                      <a:pPr>
                        <a:lnSpc>
                          <a:spcPct val="115000"/>
                        </a:lnSpc>
                      </a:pPr>
                      <a:r>
                        <a:rPr b="0" lang="en-GB" sz="1600" spc="-1" strike="noStrike">
                          <a:solidFill>
                            <a:srgbClr val="000000"/>
                          </a:solidFill>
                          <a:uFill>
                            <a:solidFill>
                              <a:srgbClr val="ffffff"/>
                            </a:solidFill>
                          </a:uFill>
                          <a:latin typeface="Calibri"/>
                        </a:rPr>
                        <a:t>School Development</a:t>
                      </a:r>
                      <a:endParaRPr b="0" lang="en-GB" sz="1800" spc="-1" strike="noStrike">
                        <a:solidFill>
                          <a:srgbClr val="000000"/>
                        </a:solidFill>
                        <a:uFill>
                          <a:solidFill>
                            <a:srgbClr val="ffffff"/>
                          </a:solidFill>
                        </a:uFill>
                        <a:latin typeface="Arial"/>
                      </a:endParaRPr>
                    </a:p>
                    <a:p>
                      <a:pPr>
                        <a:lnSpc>
                          <a:spcPct val="115000"/>
                        </a:lnSpc>
                      </a:pPr>
                      <a:r>
                        <a:rPr b="0" lang="en-GB" sz="16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Leadership for change</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37320">
                <a:tc>
                  <a:tcPr>
                    <a:solidFill>
                      <a:srgbClr val="729fcf"/>
                    </a:solidFill>
                  </a:tcPr>
                </a:tc>
              </a:tr>
              <a:tr h="337320">
                <a:tc>
                  <a:tcPr>
                    <a:solidFill>
                      <a:srgbClr val="729fcf"/>
                    </a:solidFill>
                  </a:tcPr>
                </a:tc>
              </a:tr>
              <a:tr h="340200">
                <a:tc rowSpan="2">
                  <a:txBody>
                    <a:bodyPr lIns="68400" rIns="68400"/>
                    <a:p>
                      <a:pPr>
                        <a:lnSpc>
                          <a:spcPct val="115000"/>
                        </a:lnSpc>
                      </a:pPr>
                      <a:r>
                        <a:rPr b="1" lang="en-GB" sz="1600" spc="-1" strike="noStrike">
                          <a:solidFill>
                            <a:srgbClr val="ffffff"/>
                          </a:solidFill>
                          <a:uFill>
                            <a:solidFill>
                              <a:srgbClr val="ffffff"/>
                            </a:solidFill>
                          </a:uFill>
                          <a:latin typeface="Calibri"/>
                        </a:rPr>
                        <a:t>3</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rowSpan="2">
                  <a:txBody>
                    <a:bodyPr lIns="68400" rIns="68400"/>
                    <a:p>
                      <a:pPr>
                        <a:lnSpc>
                          <a:spcPct val="115000"/>
                        </a:lnSpc>
                      </a:pPr>
                      <a:r>
                        <a:rPr b="0" lang="en-GB" sz="1600" spc="-1" strike="noStrike">
                          <a:solidFill>
                            <a:srgbClr val="000000"/>
                          </a:solidFill>
                          <a:uFill>
                            <a:solidFill>
                              <a:srgbClr val="ffffff"/>
                            </a:solidFill>
                          </a:uFill>
                          <a:latin typeface="Calibri"/>
                        </a:rPr>
                        <a:t>Pedagogic Development </a:t>
                      </a:r>
                      <a:endParaRPr b="0" lang="en-GB" sz="1800" spc="-1" strike="noStrike">
                        <a:solidFill>
                          <a:srgbClr val="000000"/>
                        </a:solidFill>
                        <a:uFill>
                          <a:solidFill>
                            <a:srgbClr val="ffffff"/>
                          </a:solidFill>
                        </a:uFill>
                        <a:latin typeface="Arial"/>
                      </a:endParaRPr>
                    </a:p>
                    <a:p>
                      <a:pPr>
                        <a:lnSpc>
                          <a:spcPct val="115000"/>
                        </a:lnSpc>
                      </a:pPr>
                      <a:r>
                        <a:rPr b="0" lang="en-GB" sz="16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Developing materials</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7320">
                <a:tc>
                  <a:tcPr>
                    <a:solidFill>
                      <a:srgbClr val="729fcf"/>
                    </a:solidFill>
                  </a:tcPr>
                </a:tc>
              </a:tr>
              <a:tr h="340200">
                <a:tc rowSpan="3">
                  <a:txBody>
                    <a:bodyPr lIns="68400" rIns="68400"/>
                    <a:p>
                      <a:pPr>
                        <a:lnSpc>
                          <a:spcPct val="115000"/>
                        </a:lnSpc>
                      </a:pPr>
                      <a:r>
                        <a:rPr b="1" lang="en-GB" sz="1600" spc="-1" strike="noStrike">
                          <a:solidFill>
                            <a:srgbClr val="ffffff"/>
                          </a:solidFill>
                          <a:uFill>
                            <a:solidFill>
                              <a:srgbClr val="ffffff"/>
                            </a:solidFill>
                          </a:uFill>
                          <a:latin typeface="Calibri"/>
                        </a:rPr>
                        <a:t>4</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rowSpan="3">
                  <a:txBody>
                    <a:bodyPr lIns="68400" rIns="68400"/>
                    <a:p>
                      <a:pPr>
                        <a:lnSpc>
                          <a:spcPct val="115000"/>
                        </a:lnSpc>
                      </a:pPr>
                      <a:r>
                        <a:rPr b="0" lang="en-GB" sz="1600" spc="-1" strike="noStrike">
                          <a:solidFill>
                            <a:srgbClr val="000000"/>
                          </a:solidFill>
                          <a:uFill>
                            <a:solidFill>
                              <a:srgbClr val="ffffff"/>
                            </a:solidFill>
                          </a:uFill>
                          <a:latin typeface="Calibri"/>
                        </a:rPr>
                        <a:t>Establishing PD Schools</a:t>
                      </a:r>
                      <a:endParaRPr b="0" lang="en-GB" sz="1800" spc="-1" strike="noStrike">
                        <a:solidFill>
                          <a:srgbClr val="000000"/>
                        </a:solidFill>
                        <a:uFill>
                          <a:solidFill>
                            <a:srgbClr val="ffffff"/>
                          </a:solidFill>
                        </a:uFill>
                        <a:latin typeface="Arial"/>
                      </a:endParaRPr>
                    </a:p>
                    <a:p>
                      <a:pPr>
                        <a:lnSpc>
                          <a:spcPct val="115000"/>
                        </a:lnSpc>
                      </a:pPr>
                      <a:r>
                        <a:rPr b="0" lang="en-GB" sz="16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Ethnographic case study design</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7320">
                <a:tc>
                  <a:tcPr>
                    <a:solidFill>
                      <a:srgbClr val="729fcf"/>
                    </a:solidFill>
                  </a:tcPr>
                </a:tc>
              </a:tr>
              <a:tr h="337320">
                <a:tc>
                  <a:tcPr>
                    <a:solidFill>
                      <a:srgbClr val="729fcf"/>
                    </a:solidFill>
                  </a:tcPr>
                </a:tc>
              </a:tr>
              <a:tr h="340200">
                <a:tc>
                  <a:txBody>
                    <a:bodyPr lIns="68400" rIns="68400"/>
                    <a:p>
                      <a:pPr>
                        <a:lnSpc>
                          <a:spcPct val="115000"/>
                        </a:lnSpc>
                      </a:pPr>
                      <a:r>
                        <a:rPr b="1" lang="en-GB" sz="1600" spc="-1" strike="noStrike">
                          <a:solidFill>
                            <a:srgbClr val="ffffff"/>
                          </a:solidFill>
                          <a:uFill>
                            <a:solidFill>
                              <a:srgbClr val="ffffff"/>
                            </a:solidFill>
                          </a:uFill>
                          <a:latin typeface="Calibri"/>
                        </a:rPr>
                        <a:t>5</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Project-level Quality Assurance</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lIns="68400" rIns="68400"/>
                    <a:p>
                      <a:pPr>
                        <a:lnSpc>
                          <a:spcPct val="115000"/>
                        </a:lnSpc>
                      </a:pPr>
                      <a:r>
                        <a:rPr b="0" lang="en-GB" sz="1600" spc="-1" strike="noStrike">
                          <a:solidFill>
                            <a:srgbClr val="000000"/>
                          </a:solidFill>
                          <a:uFill>
                            <a:solidFill>
                              <a:srgbClr val="ffffff"/>
                            </a:solidFill>
                          </a:uFill>
                          <a:latin typeface="Calibri"/>
                        </a:rPr>
                        <a:t>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3"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84" name="Picture 4" descr=""/>
          <p:cNvPicPr/>
          <p:nvPr/>
        </p:nvPicPr>
        <p:blipFill>
          <a:blip r:embed="rId1"/>
          <a:stretch/>
        </p:blipFill>
        <p:spPr>
          <a:xfrm>
            <a:off x="9542160" y="6138720"/>
            <a:ext cx="2239560" cy="5263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609480" y="274680"/>
            <a:ext cx="10972080" cy="1142280"/>
          </a:xfrm>
          <a:prstGeom prst="rect">
            <a:avLst/>
          </a:prstGeom>
          <a:solidFill>
            <a:srgbClr val="ffffff"/>
          </a:solidFill>
          <a:ln w="25560">
            <a:solidFill>
              <a:srgbClr val="4f81bd"/>
            </a:solidFill>
            <a:round/>
          </a:ln>
        </p:spPr>
        <p:style>
          <a:lnRef idx="0"/>
          <a:fillRef idx="0"/>
          <a:effectRef idx="0"/>
          <a:fontRef idx="minor"/>
        </p:style>
        <p:txBody>
          <a:bodyPr lIns="90000" rIns="90000" tIns="45000" bIns="45000" anchor="ctr"/>
          <a:p>
            <a:pPr algn="ctr">
              <a:lnSpc>
                <a:spcPct val="100000"/>
              </a:lnSpc>
            </a:pPr>
            <a:r>
              <a:rPr b="1" lang="en-GB" sz="4400" spc="-1" strike="noStrike">
                <a:solidFill>
                  <a:srgbClr val="000000"/>
                </a:solidFill>
                <a:uFill>
                  <a:solidFill>
                    <a:srgbClr val="ffffff"/>
                  </a:solidFill>
                </a:uFill>
                <a:latin typeface="Calibri"/>
              </a:rPr>
              <a:t>Discussion</a:t>
            </a:r>
            <a:endParaRPr b="0" lang="en-GB" sz="1800" spc="-1" strike="noStrike">
              <a:solidFill>
                <a:srgbClr val="000000"/>
              </a:solidFill>
              <a:uFill>
                <a:solidFill>
                  <a:srgbClr val="ffffff"/>
                </a:solidFill>
              </a:uFill>
              <a:latin typeface="Arial"/>
            </a:endParaRPr>
          </a:p>
        </p:txBody>
      </p:sp>
      <p:sp>
        <p:nvSpPr>
          <p:cNvPr id="149" name="CustomShape 2"/>
          <p:cNvSpPr/>
          <p:nvPr/>
        </p:nvSpPr>
        <p:spPr>
          <a:xfrm>
            <a:off x="609480" y="1600200"/>
            <a:ext cx="10972080" cy="4525200"/>
          </a:xfrm>
          <a:prstGeom prst="rect">
            <a:avLst/>
          </a:prstGeom>
          <a:gradFill>
            <a:gsLst>
              <a:gs pos="0">
                <a:srgbClr val="bfd4fe"/>
              </a:gs>
              <a:gs pos="100000">
                <a:srgbClr val="e5efff"/>
              </a:gs>
            </a:gsLst>
            <a:lin ang="16200000"/>
          </a:gradFill>
          <a:ln w="9360">
            <a:solidFill>
              <a:srgbClr val="4a7ebb"/>
            </a:solidFill>
            <a:round/>
          </a:ln>
        </p:spPr>
        <p:style>
          <a:lnRef idx="0"/>
          <a:fillRef idx="0"/>
          <a:effectRef idx="0"/>
          <a:fontRef idx="minor"/>
        </p:style>
        <p:txBody>
          <a:bodyPr lIns="90000" rIns="90000" tIns="45000" bIns="45000"/>
          <a:p>
            <a:pPr>
              <a:lnSpc>
                <a:spcPct val="100000"/>
              </a:lnSpc>
            </a:pPr>
            <a:r>
              <a:rPr b="0" lang="en-GB" sz="3600" spc="-1" strike="noStrike">
                <a:solidFill>
                  <a:srgbClr val="000000"/>
                </a:solidFill>
                <a:uFill>
                  <a:solidFill>
                    <a:srgbClr val="ffffff"/>
                  </a:solidFill>
                </a:uFill>
                <a:latin typeface="Calibri"/>
              </a:rPr>
              <a:t>Take one aspect of the Monitoring and Evaluation Report and discuss how some of the challenges identified might be overcome. </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r>
              <a:rPr b="0" lang="en-GB" sz="3600" spc="-1" strike="noStrike">
                <a:solidFill>
                  <a:srgbClr val="000000"/>
                </a:solidFill>
                <a:uFill>
                  <a:solidFill>
                    <a:srgbClr val="ffffff"/>
                  </a:solidFill>
                </a:uFill>
                <a:latin typeface="Calibri"/>
              </a:rPr>
              <a:t>Make a note of any further challenges that you think you might need to address.</a:t>
            </a:r>
            <a:endParaRPr b="0" lang="en-GB" sz="1800" spc="-1" strike="noStrike">
              <a:solidFill>
                <a:srgbClr val="000000"/>
              </a:solidFill>
              <a:uFill>
                <a:solidFill>
                  <a:srgbClr val="ffffff"/>
                </a:solidFill>
              </a:uFill>
              <a:latin typeface="Arial"/>
            </a:endParaRPr>
          </a:p>
        </p:txBody>
      </p:sp>
      <p:sp>
        <p:nvSpPr>
          <p:cNvPr id="150"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51" name="Picture 4" descr=""/>
          <p:cNvPicPr/>
          <p:nvPr/>
        </p:nvPicPr>
        <p:blipFill>
          <a:blip r:embed="rId1"/>
          <a:stretch/>
        </p:blipFill>
        <p:spPr>
          <a:xfrm>
            <a:off x="9542160" y="6138720"/>
            <a:ext cx="2239560" cy="52632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609480" y="274680"/>
            <a:ext cx="10972080" cy="1142280"/>
          </a:xfrm>
          <a:prstGeom prst="rect">
            <a:avLst/>
          </a:prstGeom>
          <a:solidFill>
            <a:srgbClr val="ffffff"/>
          </a:solidFill>
          <a:ln w="25560">
            <a:solidFill>
              <a:srgbClr val="4f81bd"/>
            </a:solidFill>
            <a:round/>
          </a:ln>
        </p:spPr>
        <p:style>
          <a:lnRef idx="0"/>
          <a:fillRef idx="0"/>
          <a:effectRef idx="0"/>
          <a:fontRef idx="minor"/>
        </p:style>
        <p:txBody>
          <a:bodyPr lIns="90000" rIns="90000" tIns="45000" bIns="45000" anchor="ctr"/>
          <a:p>
            <a:pPr algn="ctr">
              <a:lnSpc>
                <a:spcPct val="100000"/>
              </a:lnSpc>
            </a:pPr>
            <a:r>
              <a:rPr b="1" lang="en-GB" sz="4400" spc="-1" strike="noStrike">
                <a:solidFill>
                  <a:srgbClr val="000000"/>
                </a:solidFill>
                <a:uFill>
                  <a:solidFill>
                    <a:srgbClr val="ffffff"/>
                  </a:solidFill>
                </a:uFill>
                <a:latin typeface="Calibri"/>
              </a:rPr>
              <a:t>SUP4PCL Sub-Objectives </a:t>
            </a:r>
            <a:endParaRPr b="0" lang="en-GB" sz="1800" spc="-1" strike="noStrike">
              <a:solidFill>
                <a:srgbClr val="000000"/>
              </a:solidFill>
              <a:uFill>
                <a:solidFill>
                  <a:srgbClr val="ffffff"/>
                </a:solidFill>
              </a:uFill>
              <a:latin typeface="Arial"/>
            </a:endParaRPr>
          </a:p>
        </p:txBody>
      </p:sp>
      <p:graphicFrame>
        <p:nvGraphicFramePr>
          <p:cNvPr id="86" name="Table 2"/>
          <p:cNvGraphicFramePr/>
          <p:nvPr/>
        </p:nvGraphicFramePr>
        <p:xfrm>
          <a:off x="609480" y="1870200"/>
          <a:ext cx="10972080" cy="3844080"/>
        </p:xfrm>
        <a:graphic>
          <a:graphicData uri="http://schemas.openxmlformats.org/drawingml/2006/table">
            <a:tbl>
              <a:tblPr/>
              <a:tblGrid>
                <a:gridCol w="989640"/>
                <a:gridCol w="9982800"/>
              </a:tblGrid>
              <a:tr h="485280">
                <a:tc>
                  <a:txBody>
                    <a:bodyPr lIns="68400" rIns="68400"/>
                    <a:p>
                      <a:pPr>
                        <a:lnSpc>
                          <a:spcPct val="115000"/>
                        </a:lnSpc>
                      </a:pPr>
                      <a:r>
                        <a:rPr b="1" lang="en-GB" sz="2800" spc="-1" strike="noStrike">
                          <a:solidFill>
                            <a:srgbClr val="ffffff"/>
                          </a:solidFill>
                          <a:uFill>
                            <a:solidFill>
                              <a:srgbClr val="ffffff"/>
                            </a:solidFill>
                          </a:uFill>
                          <a:latin typeface="Calibri"/>
                        </a:rPr>
                        <a:t>1</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lIns="68400" rIns="68400"/>
                    <a:p>
                      <a:pPr>
                        <a:lnSpc>
                          <a:spcPct val="115000"/>
                        </a:lnSpc>
                      </a:pPr>
                      <a:r>
                        <a:rPr b="1" lang="en-GB" sz="2800" spc="-1" strike="noStrike">
                          <a:solidFill>
                            <a:srgbClr val="ffffff"/>
                          </a:solidFill>
                          <a:uFill>
                            <a:solidFill>
                              <a:srgbClr val="ffffff"/>
                            </a:solidFill>
                          </a:uFill>
                          <a:latin typeface="Calibri"/>
                        </a:rPr>
                        <a:t>Develop Professional Development Schools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85280">
                <a:tc>
                  <a:txBody>
                    <a:bodyPr lIns="68400" rIns="68400"/>
                    <a:p>
                      <a:pPr>
                        <a:lnSpc>
                          <a:spcPct val="115000"/>
                        </a:lnSpc>
                      </a:pPr>
                      <a:r>
                        <a:rPr b="1" lang="en-GB" sz="2800" spc="-1" strike="noStrike">
                          <a:solidFill>
                            <a:srgbClr val="ffffff"/>
                          </a:solidFill>
                          <a:uFill>
                            <a:solidFill>
                              <a:srgbClr val="ffffff"/>
                            </a:solidFill>
                          </a:uFill>
                          <a:latin typeface="Calibri"/>
                        </a:rPr>
                        <a:t>2</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2800" spc="-1" strike="noStrike">
                          <a:solidFill>
                            <a:srgbClr val="000000"/>
                          </a:solidFill>
                          <a:uFill>
                            <a:solidFill>
                              <a:srgbClr val="ffffff"/>
                            </a:solidFill>
                          </a:uFill>
                          <a:latin typeface="Calibri"/>
                        </a:rPr>
                        <a:t>Produce baseline needs assessment of PD schools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85280">
                <a:tc>
                  <a:txBody>
                    <a:bodyPr lIns="68400" rIns="68400"/>
                    <a:p>
                      <a:pPr>
                        <a:lnSpc>
                          <a:spcPct val="115000"/>
                        </a:lnSpc>
                      </a:pPr>
                      <a:r>
                        <a:rPr b="1" lang="en-GB" sz="2800" spc="-1" strike="noStrike">
                          <a:solidFill>
                            <a:srgbClr val="ffffff"/>
                          </a:solidFill>
                          <a:uFill>
                            <a:solidFill>
                              <a:srgbClr val="ffffff"/>
                            </a:solidFill>
                          </a:uFill>
                          <a:latin typeface="Calibri"/>
                        </a:rPr>
                        <a:t>3</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2800" spc="-1" strike="noStrike">
                          <a:solidFill>
                            <a:srgbClr val="000000"/>
                          </a:solidFill>
                          <a:uFill>
                            <a:solidFill>
                              <a:srgbClr val="ffffff"/>
                            </a:solidFill>
                          </a:uFill>
                          <a:latin typeface="Calibri"/>
                        </a:rPr>
                        <a:t>Develop pedagogical leaders and mentors in the PD schools</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85280">
                <a:tc>
                  <a:txBody>
                    <a:bodyPr lIns="68400" rIns="68400"/>
                    <a:p>
                      <a:pPr>
                        <a:lnSpc>
                          <a:spcPct val="115000"/>
                        </a:lnSpc>
                      </a:pPr>
                      <a:r>
                        <a:rPr b="1" lang="en-GB" sz="2800" spc="-1" strike="noStrike">
                          <a:solidFill>
                            <a:srgbClr val="ffffff"/>
                          </a:solidFill>
                          <a:uFill>
                            <a:solidFill>
                              <a:srgbClr val="ffffff"/>
                            </a:solidFill>
                          </a:uFill>
                          <a:latin typeface="Calibri"/>
                        </a:rPr>
                        <a:t>4</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2800" spc="-1" strike="noStrike">
                          <a:solidFill>
                            <a:srgbClr val="000000"/>
                          </a:solidFill>
                          <a:uFill>
                            <a:solidFill>
                              <a:srgbClr val="ffffff"/>
                            </a:solidFill>
                          </a:uFill>
                          <a:latin typeface="Calibri"/>
                        </a:rPr>
                        <a:t>Develop new habits of mind such as reflection and journaling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934560">
                <a:tc>
                  <a:txBody>
                    <a:bodyPr lIns="68400" rIns="68400"/>
                    <a:p>
                      <a:pPr>
                        <a:lnSpc>
                          <a:spcPct val="115000"/>
                        </a:lnSpc>
                      </a:pPr>
                      <a:r>
                        <a:rPr b="1" lang="en-GB" sz="2800" spc="-1" strike="noStrike">
                          <a:solidFill>
                            <a:srgbClr val="ffffff"/>
                          </a:solidFill>
                          <a:uFill>
                            <a:solidFill>
                              <a:srgbClr val="ffffff"/>
                            </a:solidFill>
                          </a:uFill>
                          <a:latin typeface="Calibri"/>
                        </a:rPr>
                        <a:t>5</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2800" spc="-1" strike="noStrike">
                          <a:solidFill>
                            <a:srgbClr val="000000"/>
                          </a:solidFill>
                          <a:uFill>
                            <a:solidFill>
                              <a:srgbClr val="ffffff"/>
                            </a:solidFill>
                          </a:uFill>
                          <a:latin typeface="Calibri"/>
                        </a:rPr>
                        <a:t>Develop Peer Communities of Learners at school and university levels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85280">
                <a:tc>
                  <a:txBody>
                    <a:bodyPr lIns="68400" rIns="68400"/>
                    <a:p>
                      <a:pPr>
                        <a:lnSpc>
                          <a:spcPct val="115000"/>
                        </a:lnSpc>
                      </a:pPr>
                      <a:r>
                        <a:rPr b="1" lang="en-GB" sz="2800" spc="-1" strike="noStrike">
                          <a:solidFill>
                            <a:srgbClr val="ffffff"/>
                          </a:solidFill>
                          <a:uFill>
                            <a:solidFill>
                              <a:srgbClr val="ffffff"/>
                            </a:solidFill>
                          </a:uFill>
                          <a:latin typeface="Calibri"/>
                        </a:rPr>
                        <a:t>6</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2800" spc="-1" strike="noStrike">
                          <a:solidFill>
                            <a:srgbClr val="000000"/>
                          </a:solidFill>
                          <a:uFill>
                            <a:solidFill>
                              <a:srgbClr val="ffffff"/>
                            </a:solidFill>
                          </a:uFill>
                          <a:latin typeface="Calibri"/>
                        </a:rPr>
                        <a:t>Develop materials for school-based learning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83480">
                <a:tc>
                  <a:txBody>
                    <a:bodyPr lIns="68400" rIns="68400"/>
                    <a:p>
                      <a:pPr>
                        <a:lnSpc>
                          <a:spcPct val="115000"/>
                        </a:lnSpc>
                      </a:pPr>
                      <a:r>
                        <a:rPr b="1" lang="en-GB" sz="2800" spc="-1" strike="noStrike">
                          <a:solidFill>
                            <a:srgbClr val="ffffff"/>
                          </a:solidFill>
                          <a:uFill>
                            <a:solidFill>
                              <a:srgbClr val="ffffff"/>
                            </a:solidFill>
                          </a:uFill>
                          <a:latin typeface="Calibri"/>
                        </a:rPr>
                        <a:t>7</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lIns="68400" rIns="68400"/>
                    <a:p>
                      <a:pPr>
                        <a:lnSpc>
                          <a:spcPct val="115000"/>
                        </a:lnSpc>
                      </a:pPr>
                      <a:r>
                        <a:rPr b="0" lang="en-GB" sz="2800" spc="-1" strike="noStrike">
                          <a:solidFill>
                            <a:srgbClr val="000000"/>
                          </a:solidFill>
                          <a:uFill>
                            <a:solidFill>
                              <a:srgbClr val="ffffff"/>
                            </a:solidFill>
                          </a:uFill>
                          <a:latin typeface="Calibri"/>
                        </a:rPr>
                        <a:t>Develop systems of assessment and quality assurance.  </a:t>
                      </a:r>
                      <a:endParaRPr b="0" lang="en-GB" sz="1800" spc="-1" strike="noStrike">
                        <a:solidFill>
                          <a:srgbClr val="000000"/>
                        </a:solidFill>
                        <a:uFill>
                          <a:solidFill>
                            <a:srgbClr val="ffffff"/>
                          </a:solidFill>
                        </a:uFill>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7"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88" name="Picture 4" descr=""/>
          <p:cNvPicPr/>
          <p:nvPr/>
        </p:nvPicPr>
        <p:blipFill>
          <a:blip r:embed="rId1"/>
          <a:stretch/>
        </p:blipFill>
        <p:spPr>
          <a:xfrm>
            <a:off x="9542160" y="6138720"/>
            <a:ext cx="2239560" cy="5263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609480" y="217440"/>
            <a:ext cx="10972080" cy="1142280"/>
          </a:xfrm>
          <a:prstGeom prst="rect">
            <a:avLst/>
          </a:prstGeom>
          <a:solidFill>
            <a:srgbClr val="ffffff"/>
          </a:solidFill>
          <a:ln w="25560">
            <a:solidFill>
              <a:srgbClr val="4f81bd"/>
            </a:solidFill>
            <a:round/>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r>
              <a:rPr b="1" lang="en-GB" sz="4000" spc="-1" strike="noStrike">
                <a:solidFill>
                  <a:srgbClr val="000000"/>
                </a:solidFill>
                <a:uFill>
                  <a:solidFill>
                    <a:srgbClr val="ffffff"/>
                  </a:solidFill>
                </a:uFill>
                <a:latin typeface="Calibri"/>
              </a:rPr>
              <a:t>Peer Communities of Learners: Key Learning </a:t>
            </a:r>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90" name="CustomShape 2"/>
          <p:cNvSpPr/>
          <p:nvPr/>
        </p:nvSpPr>
        <p:spPr>
          <a:xfrm>
            <a:off x="609480" y="1600200"/>
            <a:ext cx="10972080" cy="4525200"/>
          </a:xfrm>
          <a:prstGeom prst="rect">
            <a:avLst/>
          </a:prstGeom>
          <a:solidFill>
            <a:srgbClr val="ffffff"/>
          </a:solidFill>
          <a:ln w="25560">
            <a:solidFill>
              <a:srgbClr val="4f81bd"/>
            </a:solidFill>
            <a:round/>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4400" spc="-1" strike="noStrike">
                <a:solidFill>
                  <a:srgbClr val="000000"/>
                </a:solidFill>
                <a:uFill>
                  <a:solidFill>
                    <a:srgbClr val="ffffff"/>
                  </a:solidFill>
                </a:uFill>
                <a:latin typeface="Calibri"/>
              </a:rPr>
              <a:t>Commitment to change &amp; shared goals/vision central to a successful and sustainable PCL</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4400" spc="-1" strike="noStrike">
                <a:solidFill>
                  <a:srgbClr val="000000"/>
                </a:solidFill>
                <a:uFill>
                  <a:solidFill>
                    <a:srgbClr val="ffffff"/>
                  </a:solidFill>
                </a:uFill>
                <a:latin typeface="Calibri"/>
              </a:rPr>
              <a:t>Mutual respect/equality of relationships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4400" spc="-1" strike="noStrike">
                <a:solidFill>
                  <a:srgbClr val="000000"/>
                </a:solidFill>
                <a:uFill>
                  <a:solidFill>
                    <a:srgbClr val="ffffff"/>
                  </a:solidFill>
                </a:uFill>
                <a:latin typeface="Calibri"/>
              </a:rPr>
              <a:t>Collaborative professional learning</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4400" spc="-1" strike="noStrike">
                <a:solidFill>
                  <a:srgbClr val="000000"/>
                </a:solidFill>
                <a:uFill>
                  <a:solidFill>
                    <a:srgbClr val="ffffff"/>
                  </a:solidFill>
                </a:uFill>
                <a:latin typeface="Calibri"/>
              </a:rPr>
              <a:t>Improving outcomes for students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91"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92" name="Picture 4" descr=""/>
          <p:cNvPicPr/>
          <p:nvPr/>
        </p:nvPicPr>
        <p:blipFill>
          <a:blip r:embed="rId1"/>
          <a:stretch/>
        </p:blipFill>
        <p:spPr>
          <a:xfrm>
            <a:off x="9542160" y="6138720"/>
            <a:ext cx="2239560" cy="5263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609480" y="193680"/>
            <a:ext cx="10972080" cy="1142280"/>
          </a:xfrm>
          <a:prstGeom prst="rect">
            <a:avLst/>
          </a:prstGeom>
          <a:solidFill>
            <a:srgbClr val="ffffff"/>
          </a:solidFill>
          <a:ln w="25560">
            <a:solidFill>
              <a:srgbClr val="4f81bd"/>
            </a:solidFill>
            <a:round/>
          </a:ln>
        </p:spPr>
        <p:style>
          <a:lnRef idx="0"/>
          <a:fillRef idx="0"/>
          <a:effectRef idx="0"/>
          <a:fontRef idx="minor"/>
        </p:style>
        <p:txBody>
          <a:bodyPr lIns="90000" rIns="90000" tIns="45000" bIns="45000" anchor="ctr"/>
          <a:p>
            <a:pPr algn="ctr">
              <a:lnSpc>
                <a:spcPct val="100000"/>
              </a:lnSpc>
            </a:pPr>
            <a:r>
              <a:rPr b="1" lang="en-GB" sz="4400" spc="-1" strike="noStrike">
                <a:solidFill>
                  <a:srgbClr val="000000"/>
                </a:solidFill>
                <a:uFill>
                  <a:solidFill>
                    <a:srgbClr val="ffffff"/>
                  </a:solidFill>
                </a:uFill>
                <a:latin typeface="Calibri"/>
              </a:rPr>
              <a:t>PCL Challenges</a:t>
            </a:r>
            <a:endParaRPr b="0" lang="en-GB" sz="1800" spc="-1" strike="noStrike">
              <a:solidFill>
                <a:srgbClr val="000000"/>
              </a:solidFill>
              <a:uFill>
                <a:solidFill>
                  <a:srgbClr val="ffffff"/>
                </a:solidFill>
              </a:uFill>
              <a:latin typeface="Arial"/>
            </a:endParaRPr>
          </a:p>
        </p:txBody>
      </p:sp>
      <p:sp>
        <p:nvSpPr>
          <p:cNvPr id="94" name="CustomShape 2"/>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95" name="Picture 5" descr=""/>
          <p:cNvPicPr/>
          <p:nvPr/>
        </p:nvPicPr>
        <p:blipFill>
          <a:blip r:embed="rId1"/>
          <a:stretch/>
        </p:blipFill>
        <p:spPr>
          <a:xfrm>
            <a:off x="9542160" y="6138720"/>
            <a:ext cx="2239560" cy="526320"/>
          </a:xfrm>
          <a:prstGeom prst="rect">
            <a:avLst/>
          </a:prstGeom>
          <a:ln>
            <a:noFill/>
          </a:ln>
        </p:spPr>
      </p:pic>
      <p:sp>
        <p:nvSpPr>
          <p:cNvPr id="96" name="CustomShape 3"/>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a tradition of collaborative, non-hierarchical working</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appreciation in schools of the need to build a shared vision/goals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Teacher isolation –  unwillingness to share own experiences/reflections to support colleagues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en-GB" sz="4400" spc="-1" strike="noStrike">
                <a:solidFill>
                  <a:srgbClr val="000000"/>
                </a:solidFill>
                <a:uFill>
                  <a:solidFill>
                    <a:srgbClr val="ffffff"/>
                  </a:solidFill>
                </a:uFill>
                <a:latin typeface="Calibri"/>
              </a:rPr>
              <a:t>Needs Assessment: Key Learning</a:t>
            </a:r>
            <a:endParaRPr b="0" lang="en-GB" sz="1800" spc="-1" strike="noStrike">
              <a:solidFill>
                <a:srgbClr val="000000"/>
              </a:solidFill>
              <a:uFill>
                <a:solidFill>
                  <a:srgbClr val="ffffff"/>
                </a:solidFill>
              </a:uFill>
              <a:latin typeface="Arial"/>
            </a:endParaRPr>
          </a:p>
        </p:txBody>
      </p:sp>
      <p:sp>
        <p:nvSpPr>
          <p:cNvPr id="98"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Ensure clarity of purpose – by building trust and agreeing specific goals </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Precise and appropriate selection criteria determined</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Mixed methods approach – perception/qualitative data as well as quantitative data</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Needs assessment tools are carefully and appropriately chosen</a:t>
            </a:r>
            <a:endParaRPr b="0" lang="en-GB" sz="1800" spc="-1" strike="noStrike">
              <a:solidFill>
                <a:srgbClr val="000000"/>
              </a:solidFill>
              <a:uFill>
                <a:solidFill>
                  <a:srgbClr val="ffffff"/>
                </a:solidFill>
              </a:uFill>
              <a:latin typeface="Arial"/>
            </a:endParaRPr>
          </a:p>
        </p:txBody>
      </p:sp>
      <p:pic>
        <p:nvPicPr>
          <p:cNvPr id="99" name="Picture 3" descr=""/>
          <p:cNvPicPr/>
          <p:nvPr/>
        </p:nvPicPr>
        <p:blipFill>
          <a:blip r:embed="rId1"/>
          <a:stretch/>
        </p:blipFill>
        <p:spPr>
          <a:xfrm>
            <a:off x="9542160" y="6138720"/>
            <a:ext cx="2239560" cy="526320"/>
          </a:xfrm>
          <a:prstGeom prst="rect">
            <a:avLst/>
          </a:prstGeom>
          <a:ln>
            <a:noFill/>
          </a:ln>
        </p:spPr>
      </p:pic>
      <p:sp>
        <p:nvSpPr>
          <p:cNvPr id="100"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CustomShape 1"/>
          <p:cNvSpPr/>
          <p:nvPr/>
        </p:nvSpPr>
        <p:spPr>
          <a:xfrm>
            <a:off x="609480" y="274680"/>
            <a:ext cx="10972080" cy="114228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en-GB" sz="4400" spc="-1" strike="noStrike">
                <a:solidFill>
                  <a:srgbClr val="000000"/>
                </a:solidFill>
                <a:uFill>
                  <a:solidFill>
                    <a:srgbClr val="ffffff"/>
                  </a:solidFill>
                </a:uFill>
                <a:latin typeface="Calibri"/>
              </a:rPr>
              <a:t>Needs Assessment: Challenges</a:t>
            </a:r>
            <a:endParaRPr b="0" lang="en-GB" sz="1800" spc="-1" strike="noStrike">
              <a:solidFill>
                <a:srgbClr val="000000"/>
              </a:solidFill>
              <a:uFill>
                <a:solidFill>
                  <a:srgbClr val="ffffff"/>
                </a:solidFill>
              </a:uFill>
              <a:latin typeface="Arial"/>
            </a:endParaRPr>
          </a:p>
        </p:txBody>
      </p:sp>
      <p:sp>
        <p:nvSpPr>
          <p:cNvPr id="102" name="CustomShape 2"/>
          <p:cNvSpPr/>
          <p:nvPr/>
        </p:nvSpPr>
        <p:spPr>
          <a:xfrm>
            <a:off x="609480" y="1600200"/>
            <a:ext cx="10972080" cy="452520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Teacher/School Leader willingness </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teacher co-operation for reform</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Incomplete or misleading information given to FoE</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Difficulty in identifying key professional learning needs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Poor facilities and lack of time</a:t>
            </a:r>
            <a:endParaRPr b="0" lang="en-GB" sz="1800" spc="-1" strike="noStrike">
              <a:solidFill>
                <a:srgbClr val="000000"/>
              </a:solidFill>
              <a:uFill>
                <a:solidFill>
                  <a:srgbClr val="ffffff"/>
                </a:solidFill>
              </a:uFill>
              <a:latin typeface="Arial"/>
            </a:endParaRPr>
          </a:p>
        </p:txBody>
      </p:sp>
      <p:pic>
        <p:nvPicPr>
          <p:cNvPr id="103" name="Picture 3" descr=""/>
          <p:cNvPicPr/>
          <p:nvPr/>
        </p:nvPicPr>
        <p:blipFill>
          <a:blip r:embed="rId1"/>
          <a:stretch/>
        </p:blipFill>
        <p:spPr>
          <a:xfrm>
            <a:off x="9542160" y="6138720"/>
            <a:ext cx="2239560" cy="526320"/>
          </a:xfrm>
          <a:prstGeom prst="rect">
            <a:avLst/>
          </a:prstGeom>
          <a:ln>
            <a:noFill/>
          </a:ln>
        </p:spPr>
      </p:pic>
      <p:sp>
        <p:nvSpPr>
          <p:cNvPr id="104"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709200" y="457200"/>
            <a:ext cx="10972080" cy="1142280"/>
          </a:xfrm>
          <a:prstGeom prst="rect">
            <a:avLst/>
          </a:prstGeom>
          <a:noFill/>
          <a:ln>
            <a:noFill/>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r>
              <a:rPr b="1" lang="en-GB" sz="4400" spc="-1" strike="noStrike">
                <a:solidFill>
                  <a:srgbClr val="000000"/>
                </a:solidFill>
                <a:uFill>
                  <a:solidFill>
                    <a:srgbClr val="ffffff"/>
                  </a:solidFill>
                </a:uFill>
                <a:latin typeface="Calibri"/>
              </a:rPr>
              <a:t>Partnership Development: Key Learning</a:t>
            </a:r>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106" name="CustomShape 2"/>
          <p:cNvSpPr/>
          <p:nvPr/>
        </p:nvSpPr>
        <p:spPr>
          <a:xfrm>
            <a:off x="545040" y="2461680"/>
            <a:ext cx="11036520" cy="366372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developing a shared vision</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commitment to change/improvement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mutual respect/trust</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equality of relationships within the community </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all partners need to keep a focus on clarity of roles (particularly between institutions (Egyptian-European FoEs))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07"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08" name="Picture 4" descr=""/>
          <p:cNvPicPr/>
          <p:nvPr/>
        </p:nvPicPr>
        <p:blipFill>
          <a:blip r:embed="rId1"/>
          <a:stretch/>
        </p:blipFill>
        <p:spPr>
          <a:xfrm>
            <a:off x="9542160" y="6138720"/>
            <a:ext cx="2239560" cy="5263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709200" y="457200"/>
            <a:ext cx="10972080" cy="1142280"/>
          </a:xfrm>
          <a:prstGeom prst="rect">
            <a:avLst/>
          </a:prstGeom>
          <a:noFill/>
          <a:ln>
            <a:noFill/>
          </a:ln>
        </p:spPr>
        <p:style>
          <a:lnRef idx="0"/>
          <a:fillRef idx="0"/>
          <a:effectRef idx="0"/>
          <a:fontRef idx="minor"/>
        </p:style>
        <p:txBody>
          <a:bodyPr lIns="90000" rIns="90000" tIns="45000" bIns="45000" anchor="ctr"/>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r>
              <a:rPr b="1" lang="en-GB" sz="5400" spc="-1" strike="noStrike">
                <a:solidFill>
                  <a:srgbClr val="000000"/>
                </a:solidFill>
                <a:uFill>
                  <a:solidFill>
                    <a:srgbClr val="ffffff"/>
                  </a:solidFill>
                </a:uFill>
                <a:latin typeface="Calibri"/>
              </a:rPr>
              <a:t>Partnership Development: Challenges</a:t>
            </a:r>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endParaRPr b="0" lang="en-GB" sz="1800" spc="-1" strike="noStrike">
              <a:solidFill>
                <a:srgbClr val="000000"/>
              </a:solidFill>
              <a:uFill>
                <a:solidFill>
                  <a:srgbClr val="ffffff"/>
                </a:solidFill>
              </a:uFill>
              <a:latin typeface="Arial"/>
            </a:endParaRPr>
          </a:p>
          <a:p>
            <a:pPr algn="ctr">
              <a:lnSpc>
                <a:spcPct val="100000"/>
              </a:lnSpc>
            </a:pPr>
            <a:endParaRPr b="0" lang="en-GB" sz="1800" spc="-1" strike="noStrike">
              <a:solidFill>
                <a:srgbClr val="000000"/>
              </a:solidFill>
              <a:uFill>
                <a:solidFill>
                  <a:srgbClr val="ffffff"/>
                </a:solidFill>
              </a:uFill>
              <a:latin typeface="Arial"/>
            </a:endParaRPr>
          </a:p>
        </p:txBody>
      </p:sp>
      <p:sp>
        <p:nvSpPr>
          <p:cNvPr id="110" name="CustomShape 2"/>
          <p:cNvSpPr/>
          <p:nvPr/>
        </p:nvSpPr>
        <p:spPr>
          <a:xfrm>
            <a:off x="545040" y="2461680"/>
            <a:ext cx="11036520" cy="366372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Hierarchical relationships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Lack of clarity about different project roles between partners</a:t>
            </a:r>
            <a:endParaRPr b="0" lang="en-GB" sz="1800" spc="-1" strike="noStrike">
              <a:solidFill>
                <a:srgbClr val="000000"/>
              </a:solidFill>
              <a:uFill>
                <a:solidFill>
                  <a:srgbClr val="ffffff"/>
                </a:solidFill>
              </a:uFill>
              <a:latin typeface="Arial"/>
            </a:endParaRPr>
          </a:p>
          <a:p>
            <a:pPr marL="343080" indent="-342360">
              <a:lnSpc>
                <a:spcPct val="100000"/>
              </a:lnSpc>
              <a:buClr>
                <a:srgbClr val="000000"/>
              </a:buClr>
              <a:buFont typeface="Arial"/>
              <a:buChar char="•"/>
            </a:pPr>
            <a:r>
              <a:rPr b="0" lang="en-GB" sz="3200" spc="-1" strike="noStrike">
                <a:solidFill>
                  <a:srgbClr val="000000"/>
                </a:solidFill>
                <a:uFill>
                  <a:solidFill>
                    <a:srgbClr val="ffffff"/>
                  </a:solidFill>
                </a:uFill>
                <a:latin typeface="Calibri"/>
              </a:rPr>
              <a:t>Restrictions on time and resources</a:t>
            </a: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a:p>
            <a:pPr>
              <a:lnSpc>
                <a:spcPct val="100000"/>
              </a:lnSpc>
            </a:pPr>
            <a:endParaRPr b="0" lang="en-GB" sz="1800" spc="-1" strike="noStrike">
              <a:solidFill>
                <a:srgbClr val="000000"/>
              </a:solidFill>
              <a:uFill>
                <a:solidFill>
                  <a:srgbClr val="ffffff"/>
                </a:solidFill>
              </a:uFill>
              <a:latin typeface="Arial"/>
            </a:endParaRPr>
          </a:p>
        </p:txBody>
      </p:sp>
      <p:sp>
        <p:nvSpPr>
          <p:cNvPr id="111" name="CustomShape 3"/>
          <p:cNvSpPr/>
          <p:nvPr/>
        </p:nvSpPr>
        <p:spPr>
          <a:xfrm>
            <a:off x="4165560" y="6356520"/>
            <a:ext cx="3859920" cy="36432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GB" sz="1200" spc="-1" strike="noStrike">
                <a:solidFill>
                  <a:srgbClr val="8b8b8b"/>
                </a:solidFill>
                <a:uFill>
                  <a:solidFill>
                    <a:srgbClr val="ffffff"/>
                  </a:solidFill>
                </a:uFill>
                <a:latin typeface="Calibri"/>
              </a:rPr>
              <a:t>School and University Partnership for Peer Communities of Learners (SUP4PCL)  </a:t>
            </a:r>
            <a:endParaRPr b="0" lang="en-GB" sz="1800" spc="-1" strike="noStrike">
              <a:solidFill>
                <a:srgbClr val="000000"/>
              </a:solidFill>
              <a:uFill>
                <a:solidFill>
                  <a:srgbClr val="ffffff"/>
                </a:solidFill>
              </a:uFill>
              <a:latin typeface="Arial"/>
            </a:endParaRPr>
          </a:p>
        </p:txBody>
      </p:sp>
      <p:pic>
        <p:nvPicPr>
          <p:cNvPr id="112" name="Picture 4" descr=""/>
          <p:cNvPicPr/>
          <p:nvPr/>
        </p:nvPicPr>
        <p:blipFill>
          <a:blip r:embed="rId1"/>
          <a:stretch/>
        </p:blipFill>
        <p:spPr>
          <a:xfrm>
            <a:off x="9542160" y="6138720"/>
            <a:ext cx="2239560" cy="5263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1246</TotalTime>
  <Application>LibreOffice/5.1.5.2$Windows_x86 LibreOffice_project/7a864d8825610a8c07cfc3bc01dd4fce6a9447e5</Application>
  <Words>2987</Words>
  <Paragraphs>277</Paragraphs>
  <Company>University of Leicester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2017-03-27T09:06:51Z</dcterms:created>
  <dc:creator>Wilkins, Christopher (Prof.)</dc:creator>
  <dc:description/>
  <dc:language>en-GB</dc:language>
  <cp:lastModifiedBy/>
  <cp:lastPrinted>2018-02-16T16:40:15Z</cp:lastPrinted>
  <dcterms:modified xsi:type="dcterms:W3CDTF">2018-02-16T17:07:33Z</dcterms:modified>
  <cp:revision>72</cp:revision>
  <dc:subject/>
  <dc:title>Ethics of Educational Research</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University of Leicester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20</vt:i4>
  </property>
  <property fmtid="{D5CDD505-2E9C-101B-9397-08002B2CF9AE}" pid="9" name="PresentationFormat">
    <vt:lpwstr>Custom</vt:lpwstr>
  </property>
  <property fmtid="{D5CDD505-2E9C-101B-9397-08002B2CF9AE}" pid="10" name="ScaleCrop">
    <vt:bool>0</vt:bool>
  </property>
  <property fmtid="{D5CDD505-2E9C-101B-9397-08002B2CF9AE}" pid="11" name="ShareDoc">
    <vt:bool>0</vt:bool>
  </property>
  <property fmtid="{D5CDD505-2E9C-101B-9397-08002B2CF9AE}" pid="12" name="Slides">
    <vt:i4>20</vt:i4>
  </property>
</Properties>
</file>