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7" r:id="rId2"/>
    <p:sldId id="268" r:id="rId3"/>
    <p:sldId id="257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9" r:id="rId13"/>
    <p:sldId id="270" r:id="rId14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10" autoAdjust="0"/>
  </p:normalViewPr>
  <p:slideViewPr>
    <p:cSldViewPr>
      <p:cViewPr varScale="1">
        <p:scale>
          <a:sx n="86" d="100"/>
          <a:sy n="86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108FF-AE9F-EF43-8E91-0588DFB865B0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3AA57-D3D7-4F44-9E2D-32AF62346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06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24222-C251-4322-84FB-821BB1B052A7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3D472-936A-47F4-8F77-259DC4FAA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818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CAW</a:t>
            </a:r>
            <a:r>
              <a:rPr lang="en-GB" baseline="0" dirty="0" smtClean="0">
                <a:solidFill>
                  <a:srgbClr val="FF0000"/>
                </a:solidFill>
              </a:rPr>
              <a:t> comments –  on 2</a:t>
            </a:r>
            <a:r>
              <a:rPr lang="en-GB" baseline="30000" dirty="0" smtClean="0">
                <a:solidFill>
                  <a:srgbClr val="FF0000"/>
                </a:solidFill>
              </a:rPr>
              <a:t>nd</a:t>
            </a:r>
            <a:r>
              <a:rPr lang="en-GB" baseline="0" dirty="0" smtClean="0">
                <a:solidFill>
                  <a:srgbClr val="FF0000"/>
                </a:solidFill>
              </a:rPr>
              <a:t> bullet, perhaps highlight need to understand/recognise the complexity of understanding PD schools?</a:t>
            </a:r>
          </a:p>
          <a:p>
            <a:r>
              <a:rPr lang="en-GB" baseline="0" dirty="0" smtClean="0">
                <a:solidFill>
                  <a:srgbClr val="FF0000"/>
                </a:solidFill>
              </a:rPr>
              <a:t>Stress that PD schools may share common characteristics, but are also individual &amp; distinctive – and in particular, are </a:t>
            </a:r>
            <a:r>
              <a:rPr lang="en-GB" i="1" u="sng" baseline="0" dirty="0" smtClean="0">
                <a:solidFill>
                  <a:srgbClr val="FF0000"/>
                </a:solidFill>
              </a:rPr>
              <a:t>dynamic</a:t>
            </a:r>
            <a:r>
              <a:rPr lang="en-GB" baseline="0" dirty="0" smtClean="0">
                <a:solidFill>
                  <a:srgbClr val="FF0000"/>
                </a:solidFill>
              </a:rPr>
              <a:t>.  </a:t>
            </a:r>
          </a:p>
          <a:p>
            <a:endParaRPr lang="en-GB" baseline="0" dirty="0" smtClean="0">
              <a:solidFill>
                <a:srgbClr val="FF0000"/>
              </a:solidFill>
            </a:endParaRPr>
          </a:p>
          <a:p>
            <a:r>
              <a:rPr lang="en-GB" i="1" u="sng" baseline="0" dirty="0" smtClean="0">
                <a:solidFill>
                  <a:srgbClr val="FF0000"/>
                </a:solidFill>
              </a:rPr>
              <a:t>SUP4PCL will therefore need to recognise that as PD schools develop/evolve, the research tools may have to evolve accordingly in the life of the project</a:t>
            </a:r>
            <a:endParaRPr lang="en-GB" i="1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722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Compressed mode of ethnographic study will provide a snapshot of the status of professional development activities that are/or are not taking place in the PD school</a:t>
            </a:r>
            <a:endParaRPr lang="en-GB" dirty="0" smtClean="0"/>
          </a:p>
          <a:p>
            <a:pPr lvl="0"/>
            <a:r>
              <a:rPr lang="en-US" b="1" dirty="0" smtClean="0"/>
              <a:t>Can provide a snapshot of school/teacher needs in CPD; third</a:t>
            </a:r>
            <a:r>
              <a:rPr lang="en-US" b="1" baseline="0" dirty="0" smtClean="0"/>
              <a:t> bullet point-in choosing the kind of ethnographic approach these are important considerations.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CAW – note also that we want to build</a:t>
            </a:r>
            <a:r>
              <a:rPr lang="en-GB" baseline="0" dirty="0" smtClean="0"/>
              <a:t> </a:t>
            </a:r>
            <a:r>
              <a:rPr lang="en-GB" i="1" u="sng" baseline="0" dirty="0" smtClean="0"/>
              <a:t>sustainability</a:t>
            </a:r>
            <a:r>
              <a:rPr lang="en-GB" baseline="0" dirty="0" smtClean="0"/>
              <a:t> into the SUP4PCL research design…..the need for rigorous self-evaluation will outlive the project and we should therefore design a research model that will empower PD schools to continue a ‘research orientation’ to their M&amp;E beyond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39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itchFamily="34" charset="0"/>
              <a:buChar char="•"/>
            </a:pPr>
            <a:r>
              <a:rPr lang="en-US" b="1" baseline="0" dirty="0" smtClean="0"/>
              <a:t>the usual issues in any research project –all or any of these may arise in collecting/recording/</a:t>
            </a:r>
            <a:r>
              <a:rPr lang="en-US" b="1" baseline="0" dirty="0" err="1" smtClean="0"/>
              <a:t>analysing</a:t>
            </a:r>
            <a:r>
              <a:rPr lang="en-US" b="1" baseline="0" dirty="0" smtClean="0"/>
              <a:t> data </a:t>
            </a:r>
            <a:endParaRPr lang="en-US" b="1" dirty="0" smtClean="0"/>
          </a:p>
          <a:p>
            <a:pPr marL="171450" lvl="0" indent="-171450">
              <a:buFont typeface="Arial" pitchFamily="34" charset="0"/>
              <a:buChar char="•"/>
            </a:pPr>
            <a:r>
              <a:rPr lang="en-US" b="1" dirty="0" smtClean="0"/>
              <a:t>may be linked to external factors, Ministry of Education, Faculties of Education</a:t>
            </a:r>
          </a:p>
          <a:p>
            <a:pPr marL="0" lvl="0" indent="0">
              <a:buFont typeface="Arial" pitchFamily="34" charset="0"/>
              <a:buNone/>
            </a:pPr>
            <a:r>
              <a:rPr lang="en-US" b="0" dirty="0" smtClean="0"/>
              <a:t>CAW –</a:t>
            </a:r>
            <a:r>
              <a:rPr lang="en-US" b="0" baseline="0" dirty="0" smtClean="0"/>
              <a:t> perhaps explicitly say at this point in the presentation that we need open and honest dialogue within the SUP4PCL to address these challenges from the outset?</a:t>
            </a:r>
          </a:p>
          <a:p>
            <a:pPr marL="0" lvl="0" indent="0">
              <a:buFont typeface="Arial" pitchFamily="34" charset="0"/>
              <a:buNone/>
            </a:pPr>
            <a:endParaRPr lang="en-GB" b="0" dirty="0" smtClean="0"/>
          </a:p>
          <a:p>
            <a:pPr lvl="0"/>
            <a:r>
              <a:rPr lang="en-US" b="1" dirty="0" smtClean="0"/>
              <a:t>Third bullet points may be linked to the writing up of the narrative and dissemination of material</a:t>
            </a:r>
            <a:endParaRPr lang="en-GB" dirty="0" smtClean="0"/>
          </a:p>
          <a:p>
            <a:r>
              <a:rPr lang="en-GB" dirty="0" smtClean="0"/>
              <a:t>CAW – I agree this issue is important, but also</a:t>
            </a:r>
            <a:r>
              <a:rPr lang="en-GB" baseline="0" dirty="0" smtClean="0"/>
              <a:t> </a:t>
            </a:r>
            <a:r>
              <a:rPr lang="en-GB" dirty="0" smtClean="0"/>
              <a:t>think it </a:t>
            </a:r>
            <a:r>
              <a:rPr lang="en-GB" baseline="0" dirty="0" smtClean="0"/>
              <a:t>might be covered under Monday’s agenda (project overview, detailed discussion of workpackages) – perhaps we can leave this flexible for now?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265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 smtClean="0"/>
              <a:t>with teachers and leaders in the PD schools – will these be recorded?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b="0" dirty="0" smtClean="0"/>
              <a:t>CAW</a:t>
            </a:r>
            <a:r>
              <a:rPr lang="en-US" b="0" baseline="0" dirty="0" smtClean="0"/>
              <a:t> – reiterate our concern with ‘ethics of empowerment’ at this point…we need to work with FoE colleagues in Egypt to build the trust of school-based colleagues and foster a genuinely collaborative culture.  This will include early and explicit negotiation of research instruments with both FoE and school partners</a:t>
            </a:r>
            <a:endParaRPr lang="en-US" b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 smtClean="0"/>
              <a:t>These</a:t>
            </a:r>
            <a:r>
              <a:rPr lang="en-US" b="1" baseline="0" dirty="0" smtClean="0"/>
              <a:t> will provide rich 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b="0" baseline="0" dirty="0" smtClean="0"/>
              <a:t>CAW – clear protocols will be needed for these….working with Egyptian FoE partners we need to support school colleagues to be confident – and share in the data collection process</a:t>
            </a:r>
            <a:endParaRPr lang="en-GB" b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77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 smtClean="0"/>
              <a:t>even though collected over a short period of time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 smtClean="0"/>
              <a:t>so need to </a:t>
            </a:r>
            <a:r>
              <a:rPr lang="en-US" b="1" dirty="0" err="1" smtClean="0"/>
              <a:t>analyse</a:t>
            </a:r>
            <a:r>
              <a:rPr lang="en-US" b="1" dirty="0" smtClean="0"/>
              <a:t> on an individual school basis and then consider if there are issues emerging across all 15 schools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b="0" dirty="0" smtClean="0"/>
              <a:t>CAW –</a:t>
            </a:r>
            <a:r>
              <a:rPr lang="en-US" b="0" baseline="0" dirty="0" smtClean="0"/>
              <a:t> yes, but perhaps note that data analysis will not be </a:t>
            </a:r>
            <a:r>
              <a:rPr lang="en-US" b="0" i="1" baseline="0" dirty="0" smtClean="0"/>
              <a:t>purely</a:t>
            </a:r>
            <a:r>
              <a:rPr lang="en-US" b="0" baseline="0" dirty="0" smtClean="0"/>
              <a:t> inductive – we will be starting with a clear view on what the characteristics of effective, self-sustaining PD schools are (according to international literature).  The inductive element will be about identifying locally-specific characteristics, perhaps?  </a:t>
            </a:r>
            <a:endParaRPr lang="en-US" b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 smtClean="0"/>
              <a:t>by studying the most repeated expressions of need in each PD school</a:t>
            </a:r>
            <a:endParaRPr lang="en-GB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dirty="0" smtClean="0"/>
              <a:t>CAW – final two bullet points – at the risk of labouring</a:t>
            </a:r>
            <a:r>
              <a:rPr lang="en-GB" baseline="0" dirty="0" smtClean="0"/>
              <a:t> the point, return to research ethics at this point!</a:t>
            </a:r>
            <a:endParaRPr lang="en-GB" dirty="0" smtClean="0"/>
          </a:p>
          <a:p>
            <a:pPr marL="171450" indent="-171450"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948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CAW</a:t>
            </a:r>
            <a:r>
              <a:rPr lang="en-GB" baseline="0" dirty="0" smtClean="0"/>
              <a:t> - </a:t>
            </a:r>
            <a:r>
              <a:rPr lang="en-GB" dirty="0" smtClean="0"/>
              <a:t>As with slide 7, perhaps</a:t>
            </a:r>
            <a:r>
              <a:rPr lang="en-GB" baseline="0" dirty="0" smtClean="0"/>
              <a:t> hold back?  UL and MLU are supposed to be covering this in their presentation.  I spoke to Deborah (UL) this morning and don’t think she’ll have presentation completed before we arrive.  I’d suggest ‘hiding’ this slide f</a:t>
            </a:r>
          </a:p>
          <a:p>
            <a:endParaRPr lang="en-GB" baseline="0" dirty="0" smtClean="0"/>
          </a:p>
          <a:p>
            <a:r>
              <a:rPr lang="en-GB" baseline="0" dirty="0" smtClean="0"/>
              <a:t>or now – we can talk to Deborah and Martin on Monday and see whether this is compatible with what they are saying….</a:t>
            </a:r>
          </a:p>
          <a:p>
            <a:endParaRPr lang="en-GB" baseline="0" dirty="0" smtClean="0"/>
          </a:p>
          <a:p>
            <a:r>
              <a:rPr lang="en-GB" baseline="0" dirty="0" smtClean="0"/>
              <a:t>If we are going to use this slide, I’d want to include as key element of PCL (as per literature) that teacher reflection/evaluation is focused on learning rather than teaching approach/strategy/curriculum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92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CAW – I am not sure whether it would be politically wise</a:t>
            </a:r>
            <a:r>
              <a:rPr lang="en-GB" baseline="0" dirty="0" smtClean="0"/>
              <a:t> to mention PAT just yet (last conversation I had with Malak led me to believe that things are not good there….)</a:t>
            </a:r>
          </a:p>
          <a:p>
            <a:r>
              <a:rPr lang="en-GB" baseline="0" dirty="0" smtClean="0"/>
              <a:t>For now, perhaps, focus on what the SUP4PCL partnership can do to support dissemination/sustainability?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40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CAW – </a:t>
            </a:r>
          </a:p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bullet point – reminder</a:t>
            </a:r>
            <a:r>
              <a:rPr lang="en-GB" baseline="0" dirty="0" smtClean="0"/>
              <a:t> of key lessons learned from the CDFE project….we are not starting from scratch here, we need to explicitly refer back to CDFE outcomes (partnership protocols, etc.)</a:t>
            </a:r>
          </a:p>
          <a:p>
            <a:endParaRPr lang="en-GB" baseline="0" dirty="0" smtClean="0"/>
          </a:p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bullet point….emphasise that we need</a:t>
            </a:r>
            <a:r>
              <a:rPr lang="en-GB" baseline="0" dirty="0" smtClean="0"/>
              <a:t> to build sustainability into research design from the outset.</a:t>
            </a:r>
          </a:p>
          <a:p>
            <a:endParaRPr lang="en-GB" baseline="0" dirty="0" smtClean="0"/>
          </a:p>
          <a:p>
            <a:r>
              <a:rPr lang="en-GB" baseline="0" dirty="0" smtClean="0"/>
              <a:t>3</a:t>
            </a:r>
            <a:r>
              <a:rPr lang="en-GB" baseline="30000" dirty="0" smtClean="0"/>
              <a:t>rd</a:t>
            </a:r>
            <a:r>
              <a:rPr lang="en-GB" baseline="0" dirty="0" smtClean="0"/>
              <a:t> bullet point – perhaps this will need to be clarified in Day 1 agenda?  What scope to we have in our project remit for this?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303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CAW</a:t>
            </a:r>
            <a:r>
              <a:rPr lang="en-GB" baseline="0" dirty="0" smtClean="0"/>
              <a:t> – I think perhaps hold this slide back…..the agenda states that Egyptian university partners will cover this in their presentations on Tuesday PM.  Don’t delete – we can always pull up if needed, but I don’t think we should appear to second-guess what they will say!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3D472-936A-47F4-8F77-259DC4FAA5D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504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sz="20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School </a:t>
            </a:r>
            <a:r>
              <a:rPr lang="en-US" sz="2400" b="1" dirty="0">
                <a:solidFill>
                  <a:schemeClr val="bg1"/>
                </a:solidFill>
              </a:rPr>
              <a:t>and University Partnership for 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chemeClr val="bg1"/>
                </a:solidFill>
              </a:rPr>
              <a:t>Peer </a:t>
            </a:r>
            <a:r>
              <a:rPr lang="en-US" sz="2400" b="1" dirty="0">
                <a:solidFill>
                  <a:schemeClr val="bg1"/>
                </a:solidFill>
              </a:rPr>
              <a:t>Communities of </a:t>
            </a:r>
            <a:r>
              <a:rPr lang="en-US" sz="2400" b="1" dirty="0" smtClean="0">
                <a:solidFill>
                  <a:schemeClr val="bg1"/>
                </a:solidFill>
              </a:rPr>
              <a:t>Learners</a:t>
            </a:r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Project </a:t>
            </a:r>
            <a:r>
              <a:rPr lang="en-US" sz="2000" dirty="0">
                <a:solidFill>
                  <a:schemeClr val="bg1"/>
                </a:solidFill>
              </a:rPr>
              <a:t>number: 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573660-EPP-1-2016-1-EG-EPPKA2-CBHE-JP (2016-2516/001-001)</a:t>
            </a: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 </a:t>
            </a: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Disclaimer:</a:t>
            </a: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"This project has been funded with support from the European Commission. This publication [communication] reflects the views only of the author, and the Commission cannot be held responsible for any use which may be made of the information contained therein</a:t>
            </a:r>
            <a:endParaRPr lang="en-GB" sz="2000" dirty="0">
              <a:solidFill>
                <a:schemeClr val="bg1"/>
              </a:solidFill>
            </a:endParaRPr>
          </a:p>
          <a:p>
            <a:endParaRPr lang="en-US" sz="2000" b="1" dirty="0" smtClean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" y="457200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5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</a:t>
            </a:r>
            <a:r>
              <a:rPr lang="en-US" b="1" dirty="0" smtClean="0">
                <a:solidFill>
                  <a:schemeClr val="bg1"/>
                </a:solidFill>
              </a:rPr>
              <a:t>ow </a:t>
            </a:r>
            <a:r>
              <a:rPr lang="en-US" b="1" dirty="0">
                <a:solidFill>
                  <a:schemeClr val="bg1"/>
                </a:solidFill>
              </a:rPr>
              <a:t>will the PD schools share their model of professional development with other schools?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68763"/>
          </a:xfrm>
        </p:spPr>
        <p:txBody>
          <a:bodyPr/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Networking to share model of needs assessment.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 Partnership groups of schools working with </a:t>
            </a:r>
            <a:r>
              <a:rPr lang="en-US" dirty="0" err="1" smtClean="0">
                <a:solidFill>
                  <a:schemeClr val="bg1"/>
                </a:solidFill>
              </a:rPr>
              <a:t>FoE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Will enhance sustainability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and encourage sharing of </a:t>
            </a:r>
            <a:r>
              <a:rPr lang="en-US" dirty="0">
                <a:solidFill>
                  <a:schemeClr val="bg1"/>
                </a:solidFill>
              </a:rPr>
              <a:t>new ideas </a:t>
            </a: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0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Long </a:t>
            </a:r>
            <a:r>
              <a:rPr lang="en-US" b="1" dirty="0">
                <a:solidFill>
                  <a:schemeClr val="bg1"/>
                </a:solidFill>
              </a:rPr>
              <a:t>term sustainability </a:t>
            </a:r>
            <a:r>
              <a:rPr lang="en-GB" b="1" dirty="0">
                <a:solidFill>
                  <a:schemeClr val="bg1"/>
                </a:solidFill>
              </a:rPr>
              <a:t/>
            </a:r>
            <a:br>
              <a:rPr lang="en-GB" b="1" dirty="0">
                <a:solidFill>
                  <a:schemeClr val="bg1"/>
                </a:solidFill>
              </a:rPr>
            </a:b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Partnership between FOE’s and PD </a:t>
            </a:r>
            <a:r>
              <a:rPr lang="en-US" dirty="0" smtClean="0">
                <a:solidFill>
                  <a:schemeClr val="bg1"/>
                </a:solidFill>
              </a:rPr>
              <a:t>schools (Parker, Parsons, </a:t>
            </a:r>
            <a:r>
              <a:rPr lang="en-US" dirty="0" err="1" smtClean="0">
                <a:solidFill>
                  <a:schemeClr val="bg1"/>
                </a:solidFill>
              </a:rPr>
              <a:t>Groth</a:t>
            </a:r>
            <a:r>
              <a:rPr lang="en-US" dirty="0" smtClean="0">
                <a:solidFill>
                  <a:schemeClr val="bg1"/>
                </a:solidFill>
              </a:rPr>
              <a:t> &amp; Brown (2016)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Little research evidence available – provide a self-renewal </a:t>
            </a:r>
            <a:r>
              <a:rPr lang="en-US" dirty="0" smtClean="0">
                <a:solidFill>
                  <a:schemeClr val="bg1"/>
                </a:solidFill>
              </a:rPr>
              <a:t>mechanism?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Draw on CDFE project outcomes and experiences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Leadership succession planning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Spreading improvements beyond individual schools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57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References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Hammersley</a:t>
            </a:r>
            <a:r>
              <a:rPr lang="en-US" sz="2000" dirty="0" smtClean="0">
                <a:solidFill>
                  <a:schemeClr val="bg1"/>
                </a:solidFill>
              </a:rPr>
              <a:t>, M. &amp; Atkinson, P. (2007) </a:t>
            </a:r>
            <a:r>
              <a:rPr lang="en-US" sz="2000" i="1" dirty="0" smtClean="0">
                <a:solidFill>
                  <a:schemeClr val="bg1"/>
                </a:solidFill>
              </a:rPr>
              <a:t>Ethnography: Principles in Practice</a:t>
            </a:r>
            <a:r>
              <a:rPr lang="en-US" sz="2000" dirty="0" smtClean="0">
                <a:solidFill>
                  <a:schemeClr val="bg1"/>
                </a:solidFill>
              </a:rPr>
              <a:t>. Taylor &amp; </a:t>
            </a:r>
            <a:r>
              <a:rPr lang="en-US" sz="2000" dirty="0">
                <a:solidFill>
                  <a:schemeClr val="bg1"/>
                </a:solidFill>
              </a:rPr>
              <a:t>F</a:t>
            </a:r>
            <a:r>
              <a:rPr lang="en-US" sz="2000" dirty="0" smtClean="0">
                <a:solidFill>
                  <a:schemeClr val="bg1"/>
                </a:solidFill>
              </a:rPr>
              <a:t>rancis e-Library.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Jeffrey, B. &amp; </a:t>
            </a:r>
            <a:r>
              <a:rPr lang="en-US" sz="2000" dirty="0" err="1" smtClean="0">
                <a:solidFill>
                  <a:schemeClr val="bg1"/>
                </a:solidFill>
              </a:rPr>
              <a:t>Troman</a:t>
            </a:r>
            <a:r>
              <a:rPr lang="en-US" sz="2000" dirty="0" smtClean="0">
                <a:solidFill>
                  <a:schemeClr val="bg1"/>
                </a:solidFill>
              </a:rPr>
              <a:t>, G. (2004) Time for Ethnography.  </a:t>
            </a:r>
            <a:r>
              <a:rPr lang="en-US" sz="2000" i="1" dirty="0">
                <a:solidFill>
                  <a:schemeClr val="bg1"/>
                </a:solidFill>
              </a:rPr>
              <a:t>B</a:t>
            </a:r>
            <a:r>
              <a:rPr lang="en-US" sz="2000" i="1" dirty="0" smtClean="0">
                <a:solidFill>
                  <a:schemeClr val="bg1"/>
                </a:solidFill>
              </a:rPr>
              <a:t>ritish Educational Research Journal</a:t>
            </a:r>
            <a:r>
              <a:rPr lang="en-US" sz="2000" dirty="0" smtClean="0">
                <a:solidFill>
                  <a:schemeClr val="bg1"/>
                </a:solidFill>
              </a:rPr>
              <a:t>, vol.30, no.4 pp.535-548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Murphy, E. &amp; </a:t>
            </a:r>
            <a:r>
              <a:rPr lang="en-US" sz="2000" dirty="0" err="1" smtClean="0">
                <a:solidFill>
                  <a:schemeClr val="bg1"/>
                </a:solidFill>
              </a:rPr>
              <a:t>Dingwall</a:t>
            </a:r>
            <a:r>
              <a:rPr lang="en-US" sz="2000" dirty="0" smtClean="0">
                <a:solidFill>
                  <a:schemeClr val="bg1"/>
                </a:solidFill>
              </a:rPr>
              <a:t>, R. (2001) the Ethics of Ethnography in Atkinson, P., Coffey, A., </a:t>
            </a:r>
            <a:r>
              <a:rPr lang="en-US" sz="2000" dirty="0" err="1" smtClean="0">
                <a:solidFill>
                  <a:schemeClr val="bg1"/>
                </a:solidFill>
              </a:rPr>
              <a:t>Delamont,S</a:t>
            </a:r>
            <a:r>
              <a:rPr lang="en-US" sz="2000" dirty="0" smtClean="0">
                <a:solidFill>
                  <a:schemeClr val="bg1"/>
                </a:solidFill>
              </a:rPr>
              <a:t>., </a:t>
            </a:r>
            <a:r>
              <a:rPr lang="en-US" sz="2000" dirty="0" err="1" smtClean="0">
                <a:solidFill>
                  <a:schemeClr val="bg1"/>
                </a:solidFill>
              </a:rPr>
              <a:t>Lofland</a:t>
            </a:r>
            <a:r>
              <a:rPr lang="en-US" sz="2000" dirty="0" smtClean="0">
                <a:solidFill>
                  <a:schemeClr val="bg1"/>
                </a:solidFill>
              </a:rPr>
              <a:t>, J., &amp; </a:t>
            </a:r>
            <a:r>
              <a:rPr lang="en-US" sz="2000" dirty="0" err="1" smtClean="0">
                <a:solidFill>
                  <a:schemeClr val="bg1"/>
                </a:solidFill>
              </a:rPr>
              <a:t>Lofland</a:t>
            </a:r>
            <a:r>
              <a:rPr lang="en-US" sz="2000" dirty="0" smtClean="0">
                <a:solidFill>
                  <a:schemeClr val="bg1"/>
                </a:solidFill>
              </a:rPr>
              <a:t>, L. </a:t>
            </a:r>
            <a:r>
              <a:rPr lang="en-US" sz="2000" i="1" dirty="0" smtClean="0">
                <a:solidFill>
                  <a:schemeClr val="bg1"/>
                </a:solidFill>
              </a:rPr>
              <a:t>Handbook of Ethnography </a:t>
            </a:r>
            <a:r>
              <a:rPr lang="en-US" sz="2000" dirty="0" smtClean="0">
                <a:solidFill>
                  <a:schemeClr val="bg1"/>
                </a:solidFill>
              </a:rPr>
              <a:t>London: Sage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Parker, </a:t>
            </a:r>
            <a:r>
              <a:rPr lang="en-US" sz="2000" dirty="0">
                <a:solidFill>
                  <a:schemeClr val="bg1"/>
                </a:solidFill>
              </a:rPr>
              <a:t>A</a:t>
            </a:r>
            <a:r>
              <a:rPr lang="en-US" sz="2000" dirty="0" smtClean="0">
                <a:solidFill>
                  <a:schemeClr val="bg1"/>
                </a:solidFill>
              </a:rPr>
              <a:t>.K., Parsons, S.A., </a:t>
            </a:r>
            <a:r>
              <a:rPr lang="en-US" sz="2000" dirty="0" err="1" smtClean="0">
                <a:solidFill>
                  <a:schemeClr val="bg1"/>
                </a:solidFill>
              </a:rPr>
              <a:t>Groth</a:t>
            </a:r>
            <a:r>
              <a:rPr lang="en-US" sz="2000" dirty="0" smtClean="0">
                <a:solidFill>
                  <a:schemeClr val="bg1"/>
                </a:solidFill>
              </a:rPr>
              <a:t>, L.A. &amp; Brown, E.L. (2016) Pathways to Partnership:  A Developmental Framework for Building PDS Relationships. </a:t>
            </a:r>
            <a:r>
              <a:rPr lang="en-US" sz="2000" i="1" dirty="0" smtClean="0">
                <a:solidFill>
                  <a:schemeClr val="bg1"/>
                </a:solidFill>
              </a:rPr>
              <a:t>School-University Partnerships </a:t>
            </a:r>
            <a:r>
              <a:rPr lang="en-US" sz="2000" dirty="0" smtClean="0">
                <a:solidFill>
                  <a:schemeClr val="bg1"/>
                </a:solidFill>
              </a:rPr>
              <a:t>vol. 9 no. 3 pp. 34-48.</a:t>
            </a:r>
          </a:p>
          <a:p>
            <a:r>
              <a:rPr lang="en-US" sz="2000" dirty="0">
                <a:solidFill>
                  <a:schemeClr val="bg1"/>
                </a:solidFill>
              </a:rPr>
              <a:t>P</a:t>
            </a:r>
            <a:r>
              <a:rPr lang="en-US" sz="2000" dirty="0" smtClean="0">
                <a:solidFill>
                  <a:schemeClr val="bg1"/>
                </a:solidFill>
              </a:rPr>
              <a:t>ink, S. &amp; Morgan, J. (2013) Short-Term Ethnography: Intense Routes to Knowing. </a:t>
            </a:r>
            <a:r>
              <a:rPr lang="en-US" sz="2000" i="1" dirty="0" smtClean="0">
                <a:solidFill>
                  <a:schemeClr val="bg1"/>
                </a:solidFill>
              </a:rPr>
              <a:t>Symbolic Interaction</a:t>
            </a:r>
            <a:r>
              <a:rPr lang="en-US" sz="2000" dirty="0" smtClean="0">
                <a:solidFill>
                  <a:schemeClr val="bg1"/>
                </a:solidFill>
              </a:rPr>
              <a:t>, vol.36, no.3 pp.351-361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Wolcott, H. F. (1999) </a:t>
            </a:r>
            <a:r>
              <a:rPr lang="en-US" sz="2000" i="1" dirty="0" smtClean="0">
                <a:solidFill>
                  <a:schemeClr val="bg1"/>
                </a:solidFill>
              </a:rPr>
              <a:t>Ethnography: a way of seeing</a:t>
            </a:r>
            <a:r>
              <a:rPr lang="en-US" sz="2000" dirty="0" smtClean="0">
                <a:solidFill>
                  <a:schemeClr val="bg1"/>
                </a:solidFill>
              </a:rPr>
              <a:t>. Oxford: </a:t>
            </a:r>
            <a:r>
              <a:rPr lang="en-US" sz="2000" dirty="0" err="1" smtClean="0">
                <a:solidFill>
                  <a:schemeClr val="bg1"/>
                </a:solidFill>
              </a:rPr>
              <a:t>AltaMira</a:t>
            </a:r>
            <a:r>
              <a:rPr lang="en-US" sz="2000" dirty="0" smtClean="0">
                <a:solidFill>
                  <a:schemeClr val="bg1"/>
                </a:solidFill>
              </a:rPr>
              <a:t> Press</a:t>
            </a:r>
          </a:p>
          <a:p>
            <a:r>
              <a:rPr lang="en-US" sz="2000" dirty="0" err="1" smtClean="0">
                <a:solidFill>
                  <a:schemeClr val="bg1"/>
                </a:solidFill>
              </a:rPr>
              <a:t>Zenkov</a:t>
            </a:r>
            <a:r>
              <a:rPr lang="en-US" sz="2000" dirty="0" smtClean="0">
                <a:solidFill>
                  <a:schemeClr val="bg1"/>
                </a:solidFill>
              </a:rPr>
              <a:t>, K., </a:t>
            </a:r>
            <a:r>
              <a:rPr lang="en-US" sz="2000" dirty="0" err="1">
                <a:solidFill>
                  <a:schemeClr val="bg1"/>
                </a:solidFill>
              </a:rPr>
              <a:t>S</a:t>
            </a:r>
            <a:r>
              <a:rPr lang="en-US" sz="2000" dirty="0" err="1" smtClean="0">
                <a:solidFill>
                  <a:schemeClr val="bg1"/>
                </a:solidFill>
              </a:rPr>
              <a:t>hiveley</a:t>
            </a:r>
            <a:r>
              <a:rPr lang="en-US" sz="2000" dirty="0" smtClean="0">
                <a:solidFill>
                  <a:schemeClr val="bg1"/>
                </a:solidFill>
              </a:rPr>
              <a:t>, J. &amp; Clark, E. (2016) Why We Must Answer the Question “What is a Professional Development School?”. </a:t>
            </a:r>
            <a:r>
              <a:rPr lang="en-US" sz="2000" i="1" dirty="0" smtClean="0">
                <a:solidFill>
                  <a:schemeClr val="bg1"/>
                </a:solidFill>
              </a:rPr>
              <a:t>School-University Partnerships</a:t>
            </a:r>
            <a:r>
              <a:rPr lang="en-US" sz="2000" dirty="0" smtClean="0">
                <a:solidFill>
                  <a:schemeClr val="bg1"/>
                </a:solidFill>
              </a:rPr>
              <a:t> vol. 9, no. 3, pp. 1-10.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968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FoE</a:t>
            </a:r>
            <a:r>
              <a:rPr lang="en-US" b="1" dirty="0">
                <a:solidFill>
                  <a:schemeClr val="bg1"/>
                </a:solidFill>
              </a:rPr>
              <a:t> choice of  PD schools- what are we looking for?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 smtClean="0">
                <a:solidFill>
                  <a:schemeClr val="bg1"/>
                </a:solidFill>
              </a:rPr>
              <a:t>Capacity to further </a:t>
            </a:r>
            <a:r>
              <a:rPr lang="en-US" sz="2400" dirty="0">
                <a:solidFill>
                  <a:schemeClr val="bg1"/>
                </a:solidFill>
              </a:rPr>
              <a:t>the </a:t>
            </a:r>
            <a:r>
              <a:rPr lang="en-US" sz="2400" dirty="0" smtClean="0">
                <a:solidFill>
                  <a:schemeClr val="bg1"/>
                </a:solidFill>
              </a:rPr>
              <a:t>profession </a:t>
            </a:r>
            <a:r>
              <a:rPr lang="en-US" sz="2400" dirty="0">
                <a:solidFill>
                  <a:schemeClr val="bg1"/>
                </a:solidFill>
              </a:rPr>
              <a:t>and advance equity </a:t>
            </a:r>
            <a:r>
              <a:rPr lang="en-US" sz="2400" dirty="0" smtClean="0">
                <a:solidFill>
                  <a:schemeClr val="bg1"/>
                </a:solidFill>
              </a:rPr>
              <a:t>through </a:t>
            </a:r>
            <a:r>
              <a:rPr lang="en-US" sz="2400" dirty="0">
                <a:solidFill>
                  <a:schemeClr val="bg1"/>
                </a:solidFill>
              </a:rPr>
              <a:t>becoming a peer community of learners</a:t>
            </a:r>
            <a:endParaRPr lang="en-GB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C</a:t>
            </a:r>
            <a:r>
              <a:rPr lang="en-US" sz="2400" dirty="0" smtClean="0">
                <a:solidFill>
                  <a:schemeClr val="bg1"/>
                </a:solidFill>
              </a:rPr>
              <a:t>ommitted </a:t>
            </a:r>
            <a:r>
              <a:rPr lang="en-US" sz="2400" dirty="0">
                <a:solidFill>
                  <a:schemeClr val="bg1"/>
                </a:solidFill>
              </a:rPr>
              <a:t>to preparation of </a:t>
            </a:r>
            <a:r>
              <a:rPr lang="en-US" sz="2400" dirty="0" smtClean="0">
                <a:solidFill>
                  <a:schemeClr val="bg1"/>
                </a:solidFill>
              </a:rPr>
              <a:t>and ongoing CPD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trainee teachers</a:t>
            </a:r>
          </a:p>
          <a:p>
            <a:pPr lvl="0"/>
            <a:r>
              <a:rPr lang="en-US" sz="2400" dirty="0" smtClean="0">
                <a:solidFill>
                  <a:schemeClr val="bg1"/>
                </a:solidFill>
              </a:rPr>
              <a:t>Willingness </a:t>
            </a:r>
            <a:r>
              <a:rPr lang="en-US" sz="2400" dirty="0">
                <a:solidFill>
                  <a:schemeClr val="bg1"/>
                </a:solidFill>
              </a:rPr>
              <a:t>to be innovative and reflective</a:t>
            </a:r>
            <a:endParaRPr lang="en-GB" sz="24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Agreed roles </a:t>
            </a:r>
            <a:r>
              <a:rPr lang="en-US" sz="2400" dirty="0" smtClean="0">
                <a:solidFill>
                  <a:schemeClr val="bg1"/>
                </a:solidFill>
              </a:rPr>
              <a:t>and responsibility </a:t>
            </a:r>
            <a:r>
              <a:rPr lang="en-US" sz="2400" dirty="0">
                <a:solidFill>
                  <a:schemeClr val="bg1"/>
                </a:solidFill>
              </a:rPr>
              <a:t>for CPD</a:t>
            </a:r>
            <a:endParaRPr lang="en-GB" sz="24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S</a:t>
            </a:r>
            <a:r>
              <a:rPr lang="en-US" sz="2400" dirty="0" smtClean="0">
                <a:solidFill>
                  <a:schemeClr val="bg1"/>
                </a:solidFill>
              </a:rPr>
              <a:t>tructure enabling </a:t>
            </a:r>
            <a:r>
              <a:rPr lang="en-US" sz="2400" dirty="0">
                <a:solidFill>
                  <a:schemeClr val="bg1"/>
                </a:solidFill>
              </a:rPr>
              <a:t>all </a:t>
            </a:r>
            <a:r>
              <a:rPr lang="en-US" sz="2400" dirty="0" smtClean="0">
                <a:solidFill>
                  <a:schemeClr val="bg1"/>
                </a:solidFill>
              </a:rPr>
              <a:t>teachers to </a:t>
            </a:r>
            <a:r>
              <a:rPr lang="en-US" sz="2400" dirty="0">
                <a:solidFill>
                  <a:schemeClr val="bg1"/>
                </a:solidFill>
              </a:rPr>
              <a:t>participate and reflect</a:t>
            </a:r>
            <a:endParaRPr lang="en-GB" sz="24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Willingness to be involved in </a:t>
            </a:r>
            <a:r>
              <a:rPr lang="en-US" sz="2400" dirty="0" smtClean="0">
                <a:solidFill>
                  <a:schemeClr val="bg1"/>
                </a:solidFill>
              </a:rPr>
              <a:t>activities </a:t>
            </a:r>
            <a:r>
              <a:rPr lang="en-US" sz="2400" dirty="0">
                <a:solidFill>
                  <a:schemeClr val="bg1"/>
                </a:solidFill>
              </a:rPr>
              <a:t>between </a:t>
            </a:r>
            <a:r>
              <a:rPr lang="en-US" sz="2400" dirty="0" err="1">
                <a:solidFill>
                  <a:schemeClr val="bg1"/>
                </a:solidFill>
              </a:rPr>
              <a:t>FoE</a:t>
            </a:r>
            <a:r>
              <a:rPr lang="en-US" sz="2400" dirty="0">
                <a:solidFill>
                  <a:schemeClr val="bg1"/>
                </a:solidFill>
              </a:rPr>
              <a:t> and </a:t>
            </a:r>
            <a:r>
              <a:rPr lang="en-US" sz="2400" dirty="0" smtClean="0">
                <a:solidFill>
                  <a:schemeClr val="bg1"/>
                </a:solidFill>
              </a:rPr>
              <a:t>PD </a:t>
            </a:r>
            <a:r>
              <a:rPr lang="en-US" sz="2400" dirty="0">
                <a:solidFill>
                  <a:schemeClr val="bg1"/>
                </a:solidFill>
              </a:rPr>
              <a:t>schools</a:t>
            </a:r>
            <a:endParaRPr lang="en-GB" sz="2400" dirty="0">
              <a:solidFill>
                <a:schemeClr val="bg1"/>
              </a:solidFill>
            </a:endParaRPr>
          </a:p>
          <a:p>
            <a:pPr lvl="0"/>
            <a:r>
              <a:rPr lang="en-US" sz="2400" dirty="0">
                <a:solidFill>
                  <a:schemeClr val="bg1"/>
                </a:solidFill>
              </a:rPr>
              <a:t>R</a:t>
            </a:r>
            <a:r>
              <a:rPr lang="en-US" sz="2400" dirty="0" smtClean="0">
                <a:solidFill>
                  <a:schemeClr val="bg1"/>
                </a:solidFill>
              </a:rPr>
              <a:t>esources </a:t>
            </a:r>
            <a:r>
              <a:rPr lang="en-US" sz="2400" dirty="0">
                <a:solidFill>
                  <a:schemeClr val="bg1"/>
                </a:solidFill>
              </a:rPr>
              <a:t>to </a:t>
            </a:r>
            <a:r>
              <a:rPr lang="en-US" sz="2400" dirty="0" smtClean="0">
                <a:solidFill>
                  <a:schemeClr val="bg1"/>
                </a:solidFill>
              </a:rPr>
              <a:t>support teachers </a:t>
            </a:r>
            <a:r>
              <a:rPr lang="en-US" sz="2400" dirty="0">
                <a:solidFill>
                  <a:schemeClr val="bg1"/>
                </a:solidFill>
              </a:rPr>
              <a:t>and links with </a:t>
            </a:r>
            <a:r>
              <a:rPr lang="en-US" sz="2400" dirty="0" err="1" smtClean="0">
                <a:solidFill>
                  <a:schemeClr val="bg1"/>
                </a:solidFill>
              </a:rPr>
              <a:t>FoE</a:t>
            </a:r>
            <a:endParaRPr lang="en-GB" sz="2400" dirty="0">
              <a:solidFill>
                <a:schemeClr val="bg1"/>
              </a:solidFill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5457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University of Leicester and University of Northampton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US" sz="2000" b="1" dirty="0" smtClean="0"/>
          </a:p>
          <a:p>
            <a:r>
              <a:rPr lang="en-US" sz="2000" b="1" dirty="0"/>
              <a:t> </a:t>
            </a:r>
            <a:endParaRPr lang="en-GB" sz="2000" dirty="0"/>
          </a:p>
          <a:p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99085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School and University Partnership for Peer Communities of Learners </a:t>
            </a:r>
            <a:r>
              <a:rPr lang="en-US" sz="3200" b="1" dirty="0" smtClean="0">
                <a:solidFill>
                  <a:schemeClr val="bg1"/>
                </a:solidFill>
              </a:rPr>
              <a:t>SUP4PCL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 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Guidelines for Ethnographic Studies</a:t>
            </a:r>
            <a:r>
              <a:rPr lang="en-GB" sz="3200" dirty="0">
                <a:solidFill>
                  <a:schemeClr val="bg1"/>
                </a:solidFill>
              </a:rPr>
              <a:t/>
            </a:r>
            <a:br>
              <a:rPr lang="en-GB" sz="3200" dirty="0">
                <a:solidFill>
                  <a:schemeClr val="bg1"/>
                </a:solidFill>
              </a:rPr>
            </a:b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5257800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1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</a:t>
            </a:r>
            <a:r>
              <a:rPr lang="en-US" b="1" dirty="0" smtClean="0">
                <a:solidFill>
                  <a:schemeClr val="bg1"/>
                </a:solidFill>
              </a:rPr>
              <a:t>hat </a:t>
            </a:r>
            <a:r>
              <a:rPr lang="en-US" b="1" dirty="0">
                <a:solidFill>
                  <a:schemeClr val="bg1"/>
                </a:solidFill>
              </a:rPr>
              <a:t>role does ethnography have in this project?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Context for ethnographic study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nderstanding PD </a:t>
            </a:r>
            <a:r>
              <a:rPr lang="en-US" dirty="0">
                <a:solidFill>
                  <a:schemeClr val="bg1"/>
                </a:solidFill>
              </a:rPr>
              <a:t>schools 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Developing </a:t>
            </a:r>
            <a:r>
              <a:rPr lang="en-US" dirty="0">
                <a:solidFill>
                  <a:schemeClr val="bg1"/>
                </a:solidFill>
              </a:rPr>
              <a:t>school and </a:t>
            </a:r>
            <a:r>
              <a:rPr lang="en-US" dirty="0" smtClean="0">
                <a:solidFill>
                  <a:schemeClr val="bg1"/>
                </a:solidFill>
              </a:rPr>
              <a:t>university partnerships; exploring links </a:t>
            </a:r>
            <a:r>
              <a:rPr lang="en-US" dirty="0">
                <a:solidFill>
                  <a:schemeClr val="bg1"/>
                </a:solidFill>
              </a:rPr>
              <a:t>between research and practice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D</a:t>
            </a:r>
            <a:r>
              <a:rPr lang="en-US" dirty="0" smtClean="0">
                <a:solidFill>
                  <a:schemeClr val="bg1"/>
                </a:solidFill>
              </a:rPr>
              <a:t>eveloping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 smtClean="0">
                <a:solidFill>
                  <a:schemeClr val="bg1"/>
                </a:solidFill>
              </a:rPr>
              <a:t>research </a:t>
            </a:r>
            <a:r>
              <a:rPr lang="en-US" dirty="0">
                <a:solidFill>
                  <a:schemeClr val="bg1"/>
                </a:solidFill>
              </a:rPr>
              <a:t>tool </a:t>
            </a:r>
            <a:r>
              <a:rPr lang="en-US" dirty="0" smtClean="0">
                <a:solidFill>
                  <a:schemeClr val="bg1"/>
                </a:solidFill>
              </a:rPr>
              <a:t>to </a:t>
            </a:r>
            <a:r>
              <a:rPr lang="en-US" dirty="0" err="1" smtClean="0">
                <a:solidFill>
                  <a:schemeClr val="bg1"/>
                </a:solidFill>
              </a:rPr>
              <a:t>analyse</a:t>
            </a:r>
            <a:r>
              <a:rPr lang="en-US" dirty="0" smtClean="0">
                <a:solidFill>
                  <a:schemeClr val="bg1"/>
                </a:solidFill>
              </a:rPr>
              <a:t> school needs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ustainability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8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W</a:t>
            </a:r>
            <a:r>
              <a:rPr lang="en-US" sz="4000" b="1" dirty="0" smtClean="0">
                <a:solidFill>
                  <a:schemeClr val="bg1"/>
                </a:solidFill>
              </a:rPr>
              <a:t>hat </a:t>
            </a:r>
            <a:r>
              <a:rPr lang="en-US" sz="4000" b="1" dirty="0">
                <a:solidFill>
                  <a:schemeClr val="bg1"/>
                </a:solidFill>
              </a:rPr>
              <a:t>kind of ethnographic study could be undertaken?</a:t>
            </a:r>
            <a:r>
              <a:rPr lang="en-GB" sz="4000" dirty="0">
                <a:solidFill>
                  <a:schemeClr val="bg1"/>
                </a:solidFill>
              </a:rPr>
              <a:t/>
            </a:r>
            <a:br>
              <a:rPr lang="en-GB" sz="4000" dirty="0">
                <a:solidFill>
                  <a:schemeClr val="bg1"/>
                </a:solidFill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Classic </a:t>
            </a:r>
            <a:r>
              <a:rPr lang="en-US" dirty="0" smtClean="0">
                <a:solidFill>
                  <a:schemeClr val="bg1"/>
                </a:solidFill>
              </a:rPr>
              <a:t>ethnography-long </a:t>
            </a:r>
            <a:r>
              <a:rPr lang="en-US" dirty="0">
                <a:solidFill>
                  <a:schemeClr val="bg1"/>
                </a:solidFill>
              </a:rPr>
              <a:t>term </a:t>
            </a:r>
            <a:r>
              <a:rPr lang="en-US" dirty="0" smtClean="0">
                <a:solidFill>
                  <a:schemeClr val="bg1"/>
                </a:solidFill>
              </a:rPr>
              <a:t>immersion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Other </a:t>
            </a:r>
            <a:r>
              <a:rPr lang="en-US" dirty="0" smtClean="0">
                <a:solidFill>
                  <a:schemeClr val="bg1"/>
                </a:solidFill>
              </a:rPr>
              <a:t>ethnographies e.g</a:t>
            </a:r>
            <a:r>
              <a:rPr lang="en-US" dirty="0">
                <a:solidFill>
                  <a:schemeClr val="bg1"/>
                </a:solidFill>
              </a:rPr>
              <a:t>. compressed time mode; selective intermittent time mode; recurrent time mode (Jeffrey &amp; </a:t>
            </a:r>
            <a:r>
              <a:rPr lang="en-US" dirty="0" err="1">
                <a:solidFill>
                  <a:schemeClr val="bg1"/>
                </a:solidFill>
              </a:rPr>
              <a:t>Troman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2004; Pink &amp; Morgan 2013)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ontext and constraints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PD schools,  participants and project aims/objectives all inform choice of approach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Research design needs to be sustainable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99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</a:t>
            </a:r>
            <a:r>
              <a:rPr lang="en-US" b="1" dirty="0" smtClean="0">
                <a:solidFill>
                  <a:schemeClr val="bg1"/>
                </a:solidFill>
              </a:rPr>
              <a:t>thical </a:t>
            </a:r>
            <a:r>
              <a:rPr lang="en-US" b="1" dirty="0">
                <a:solidFill>
                  <a:schemeClr val="bg1"/>
                </a:solidFill>
              </a:rPr>
              <a:t>issues in ethnographic studies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600" dirty="0">
                <a:solidFill>
                  <a:schemeClr val="bg1"/>
                </a:solidFill>
              </a:rPr>
              <a:t>C</a:t>
            </a:r>
            <a:r>
              <a:rPr lang="en-US" sz="3600" dirty="0" smtClean="0">
                <a:solidFill>
                  <a:schemeClr val="bg1"/>
                </a:solidFill>
              </a:rPr>
              <a:t>onfidentiality</a:t>
            </a:r>
            <a:r>
              <a:rPr lang="en-US" sz="3600" dirty="0">
                <a:solidFill>
                  <a:schemeClr val="bg1"/>
                </a:solidFill>
              </a:rPr>
              <a:t>; vulnerability; minimizing </a:t>
            </a:r>
            <a:r>
              <a:rPr lang="en-US" sz="3600" dirty="0" smtClean="0">
                <a:solidFill>
                  <a:schemeClr val="bg1"/>
                </a:solidFill>
              </a:rPr>
              <a:t>harm, </a:t>
            </a:r>
            <a:r>
              <a:rPr lang="en-US" sz="3600" dirty="0">
                <a:solidFill>
                  <a:schemeClr val="bg1"/>
                </a:solidFill>
              </a:rPr>
              <a:t>maximizing benefit; informed consent; privacy; researcher </a:t>
            </a:r>
            <a:r>
              <a:rPr lang="en-US" sz="3600" dirty="0" smtClean="0">
                <a:solidFill>
                  <a:schemeClr val="bg1"/>
                </a:solidFill>
              </a:rPr>
              <a:t>competence and understanding of context; power relations (Murphy &amp; </a:t>
            </a:r>
            <a:r>
              <a:rPr lang="en-US" sz="3600" dirty="0" err="1" smtClean="0">
                <a:solidFill>
                  <a:schemeClr val="bg1"/>
                </a:solidFill>
              </a:rPr>
              <a:t>Dingwall</a:t>
            </a:r>
            <a:r>
              <a:rPr lang="en-US" sz="3600" dirty="0" smtClean="0">
                <a:solidFill>
                  <a:schemeClr val="bg1"/>
                </a:solidFill>
              </a:rPr>
              <a:t> 2001)</a:t>
            </a:r>
            <a:endParaRPr lang="en-GB" sz="3600" dirty="0">
              <a:solidFill>
                <a:schemeClr val="bg1"/>
              </a:solidFill>
            </a:endParaRPr>
          </a:p>
          <a:p>
            <a:pPr lvl="0"/>
            <a:r>
              <a:rPr lang="en-US" sz="3600" dirty="0">
                <a:solidFill>
                  <a:schemeClr val="bg1"/>
                </a:solidFill>
              </a:rPr>
              <a:t>T</a:t>
            </a:r>
            <a:r>
              <a:rPr lang="en-US" sz="3600" dirty="0" smtClean="0">
                <a:solidFill>
                  <a:schemeClr val="bg1"/>
                </a:solidFill>
              </a:rPr>
              <a:t>ensions </a:t>
            </a:r>
            <a:r>
              <a:rPr lang="en-US" sz="3600" dirty="0">
                <a:solidFill>
                  <a:schemeClr val="bg1"/>
                </a:solidFill>
              </a:rPr>
              <a:t>and dilemmas </a:t>
            </a:r>
            <a:r>
              <a:rPr lang="en-US" sz="3600" dirty="0" smtClean="0">
                <a:solidFill>
                  <a:schemeClr val="bg1"/>
                </a:solidFill>
              </a:rPr>
              <a:t>of participants – need for open and honest dialogue</a:t>
            </a:r>
          </a:p>
          <a:p>
            <a:pPr lvl="0"/>
            <a:r>
              <a:rPr lang="en-US" sz="3600" dirty="0" smtClean="0">
                <a:solidFill>
                  <a:schemeClr val="bg1"/>
                </a:solidFill>
              </a:rPr>
              <a:t>Results and findings</a:t>
            </a:r>
            <a:endParaRPr lang="en-GB" sz="36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8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W</a:t>
            </a:r>
            <a:r>
              <a:rPr lang="en-US" sz="4800" b="1" dirty="0" smtClean="0">
                <a:solidFill>
                  <a:schemeClr val="bg1"/>
                </a:solidFill>
              </a:rPr>
              <a:t>hat </a:t>
            </a:r>
            <a:r>
              <a:rPr lang="en-US" sz="4800" b="1" dirty="0">
                <a:solidFill>
                  <a:schemeClr val="bg1"/>
                </a:solidFill>
              </a:rPr>
              <a:t>skills and tools for data collection will we need?</a:t>
            </a:r>
            <a:r>
              <a:rPr lang="en-GB" sz="4800" dirty="0">
                <a:solidFill>
                  <a:schemeClr val="bg1"/>
                </a:solidFill>
              </a:rPr>
              <a:t/>
            </a:r>
            <a:br>
              <a:rPr lang="en-GB" sz="4800" dirty="0">
                <a:solidFill>
                  <a:schemeClr val="bg1"/>
                </a:solidFill>
              </a:rPr>
            </a:br>
            <a:endParaRPr lang="en-GB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1345"/>
            <a:ext cx="8229600" cy="381085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4000" dirty="0" smtClean="0">
                <a:solidFill>
                  <a:schemeClr val="bg1"/>
                </a:solidFill>
              </a:rPr>
              <a:t>Observation, conversations</a:t>
            </a:r>
            <a:r>
              <a:rPr lang="en-US" sz="4000" dirty="0">
                <a:solidFill>
                  <a:schemeClr val="bg1"/>
                </a:solidFill>
              </a:rPr>
              <a:t>, discussions and </a:t>
            </a:r>
            <a:r>
              <a:rPr lang="en-US" sz="4000" dirty="0" smtClean="0">
                <a:solidFill>
                  <a:schemeClr val="bg1"/>
                </a:solidFill>
              </a:rPr>
              <a:t>interviews; surveys </a:t>
            </a:r>
            <a:r>
              <a:rPr lang="en-US" sz="4000" dirty="0">
                <a:solidFill>
                  <a:schemeClr val="bg1"/>
                </a:solidFill>
              </a:rPr>
              <a:t>on </a:t>
            </a:r>
            <a:r>
              <a:rPr lang="en-US" sz="4000" dirty="0" smtClean="0">
                <a:solidFill>
                  <a:schemeClr val="bg1"/>
                </a:solidFill>
              </a:rPr>
              <a:t>CPD required (</a:t>
            </a:r>
            <a:r>
              <a:rPr lang="en-US" sz="4000" dirty="0" err="1">
                <a:solidFill>
                  <a:schemeClr val="bg1"/>
                </a:solidFill>
              </a:rPr>
              <a:t>H</a:t>
            </a:r>
            <a:r>
              <a:rPr lang="en-US" sz="4000" dirty="0" err="1" smtClean="0">
                <a:solidFill>
                  <a:schemeClr val="bg1"/>
                </a:solidFill>
              </a:rPr>
              <a:t>ammersley</a:t>
            </a:r>
            <a:r>
              <a:rPr lang="en-US" sz="4000" dirty="0" smtClean="0">
                <a:solidFill>
                  <a:schemeClr val="bg1"/>
                </a:solidFill>
              </a:rPr>
              <a:t> &amp; Atkinson 2007)</a:t>
            </a:r>
            <a:endParaRPr lang="en-GB" sz="4000" dirty="0">
              <a:solidFill>
                <a:schemeClr val="bg1"/>
              </a:solidFill>
            </a:endParaRPr>
          </a:p>
          <a:p>
            <a:pPr lvl="0"/>
            <a:r>
              <a:rPr lang="en-US" sz="4000" dirty="0">
                <a:solidFill>
                  <a:schemeClr val="bg1"/>
                </a:solidFill>
              </a:rPr>
              <a:t>Written narratives of observations and </a:t>
            </a:r>
            <a:r>
              <a:rPr lang="en-US" sz="4000" dirty="0" smtClean="0">
                <a:solidFill>
                  <a:schemeClr val="bg1"/>
                </a:solidFill>
              </a:rPr>
              <a:t>descriptions ((Wolcott 1999).</a:t>
            </a:r>
            <a:r>
              <a:rPr lang="en-US" sz="4000" dirty="0">
                <a:solidFill>
                  <a:schemeClr val="bg1"/>
                </a:solidFill>
              </a:rPr>
              <a:t> </a:t>
            </a:r>
            <a:endParaRPr lang="en-US" sz="4000" dirty="0" smtClean="0">
              <a:solidFill>
                <a:schemeClr val="bg1"/>
              </a:solidFill>
            </a:endParaRPr>
          </a:p>
          <a:p>
            <a:pPr lvl="0"/>
            <a:r>
              <a:rPr lang="en-US" sz="4000" dirty="0" smtClean="0">
                <a:solidFill>
                  <a:schemeClr val="bg1"/>
                </a:solidFill>
              </a:rPr>
              <a:t>Need for clear protocols</a:t>
            </a:r>
            <a:endParaRPr lang="en-GB" sz="40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21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H</a:t>
            </a:r>
            <a:r>
              <a:rPr lang="en-US" sz="3200" b="1" dirty="0" smtClean="0">
                <a:solidFill>
                  <a:schemeClr val="bg1"/>
                </a:solidFill>
              </a:rPr>
              <a:t>ow </a:t>
            </a:r>
            <a:r>
              <a:rPr lang="en-US" sz="3200" b="1" dirty="0">
                <a:solidFill>
                  <a:schemeClr val="bg1"/>
                </a:solidFill>
              </a:rPr>
              <a:t>can data analysis help us to understand the professional development needs of the individual PD schools?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Data </a:t>
            </a:r>
            <a:r>
              <a:rPr lang="en-US" dirty="0">
                <a:solidFill>
                  <a:schemeClr val="bg1"/>
                </a:solidFill>
              </a:rPr>
              <a:t>from </a:t>
            </a:r>
            <a:r>
              <a:rPr lang="en-US" dirty="0" smtClean="0">
                <a:solidFill>
                  <a:schemeClr val="bg1"/>
                </a:solidFill>
              </a:rPr>
              <a:t>the schools </a:t>
            </a:r>
            <a:r>
              <a:rPr lang="en-US" dirty="0">
                <a:solidFill>
                  <a:schemeClr val="bg1"/>
                </a:solidFill>
              </a:rPr>
              <a:t>may be quite </a:t>
            </a:r>
            <a:r>
              <a:rPr lang="en-US" dirty="0" smtClean="0">
                <a:solidFill>
                  <a:schemeClr val="bg1"/>
                </a:solidFill>
              </a:rPr>
              <a:t>substantial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Requirements will differ </a:t>
            </a:r>
            <a:r>
              <a:rPr lang="en-US" dirty="0">
                <a:solidFill>
                  <a:schemeClr val="bg1"/>
                </a:solidFill>
              </a:rPr>
              <a:t>for all PD </a:t>
            </a:r>
            <a:r>
              <a:rPr lang="en-US" dirty="0" smtClean="0">
                <a:solidFill>
                  <a:schemeClr val="bg1"/>
                </a:solidFill>
              </a:rPr>
              <a:t>schools (</a:t>
            </a:r>
            <a:r>
              <a:rPr lang="en-US" dirty="0" err="1" smtClean="0">
                <a:solidFill>
                  <a:schemeClr val="bg1"/>
                </a:solidFill>
              </a:rPr>
              <a:t>Zenkov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Shiveley</a:t>
            </a:r>
            <a:r>
              <a:rPr lang="en-US" dirty="0" smtClean="0">
                <a:solidFill>
                  <a:schemeClr val="bg1"/>
                </a:solidFill>
              </a:rPr>
              <a:t> &amp; Clark 2016)</a:t>
            </a:r>
          </a:p>
          <a:p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n </a:t>
            </a:r>
            <a:r>
              <a:rPr lang="en-US" dirty="0">
                <a:solidFill>
                  <a:schemeClr val="bg1"/>
                </a:solidFill>
              </a:rPr>
              <a:t>individual needs assessment for each school can be drawn up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Prioritization needed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Important not to overload schools – another ethical issue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88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will it mean to be part of a peer community of learners?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and strategic vision </a:t>
            </a:r>
            <a:r>
              <a:rPr lang="en-US" dirty="0" smtClean="0">
                <a:solidFill>
                  <a:schemeClr val="bg1"/>
                </a:solidFill>
              </a:rPr>
              <a:t>shared </a:t>
            </a:r>
            <a:r>
              <a:rPr lang="en-US" dirty="0">
                <a:solidFill>
                  <a:schemeClr val="bg1"/>
                </a:solidFill>
              </a:rPr>
              <a:t>by </a:t>
            </a:r>
            <a:r>
              <a:rPr lang="en-US" dirty="0" smtClean="0">
                <a:solidFill>
                  <a:schemeClr val="bg1"/>
                </a:solidFill>
              </a:rPr>
              <a:t>all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Identified impetus </a:t>
            </a:r>
            <a:r>
              <a:rPr lang="en-US" dirty="0">
                <a:solidFill>
                  <a:schemeClr val="bg1"/>
                </a:solidFill>
              </a:rPr>
              <a:t>for change </a:t>
            </a:r>
            <a:r>
              <a:rPr lang="en-US" dirty="0" smtClean="0">
                <a:solidFill>
                  <a:schemeClr val="bg1"/>
                </a:solidFill>
              </a:rPr>
              <a:t>shared </a:t>
            </a:r>
            <a:r>
              <a:rPr lang="en-US" dirty="0">
                <a:solidFill>
                  <a:schemeClr val="bg1"/>
                </a:solidFill>
              </a:rPr>
              <a:t>with the school community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Supportive leadership </a:t>
            </a:r>
            <a:r>
              <a:rPr lang="en-US" dirty="0">
                <a:solidFill>
                  <a:schemeClr val="bg1"/>
                </a:solidFill>
              </a:rPr>
              <a:t>team </a:t>
            </a:r>
            <a:r>
              <a:rPr lang="en-US" dirty="0" smtClean="0">
                <a:solidFill>
                  <a:schemeClr val="bg1"/>
                </a:solidFill>
              </a:rPr>
              <a:t>that encourages CPD initiatives, and teacher reflection/evaluation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coaching and mentoring strategy that encourages collaboration within </a:t>
            </a:r>
            <a:r>
              <a:rPr lang="en-US" dirty="0" smtClean="0">
                <a:solidFill>
                  <a:schemeClr val="bg1"/>
                </a:solidFill>
              </a:rPr>
              <a:t>and amongst schools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tructures </a:t>
            </a:r>
            <a:r>
              <a:rPr lang="en-US" dirty="0">
                <a:solidFill>
                  <a:schemeClr val="bg1"/>
                </a:solidFill>
              </a:rPr>
              <a:t>that allow colleagues to connect e.g. planning sessions; collaborative action research; lesson study; learning groups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460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How might the peer communities of learners in the PD schools sustain and support each other?</a:t>
            </a:r>
            <a:r>
              <a:rPr lang="en-GB" sz="4000" dirty="0">
                <a:solidFill>
                  <a:schemeClr val="bg1"/>
                </a:solidFill>
              </a:rPr>
              <a:t/>
            </a:r>
            <a:br>
              <a:rPr lang="en-GB" sz="4000" dirty="0">
                <a:solidFill>
                  <a:schemeClr val="bg1"/>
                </a:solidFill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2037"/>
            <a:ext cx="8229600" cy="3763963"/>
          </a:xfrm>
        </p:spPr>
        <p:txBody>
          <a:bodyPr>
            <a:normAutofit/>
          </a:bodyPr>
          <a:lstStyle/>
          <a:p>
            <a:pPr lvl="0"/>
            <a:r>
              <a:rPr lang="en-US" sz="4000" dirty="0">
                <a:solidFill>
                  <a:schemeClr val="bg1"/>
                </a:solidFill>
              </a:rPr>
              <a:t>G</a:t>
            </a:r>
            <a:r>
              <a:rPr lang="en-US" sz="4000" dirty="0" smtClean="0">
                <a:solidFill>
                  <a:schemeClr val="bg1"/>
                </a:solidFill>
              </a:rPr>
              <a:t>roup </a:t>
            </a:r>
            <a:r>
              <a:rPr lang="en-US" sz="4000" dirty="0">
                <a:solidFill>
                  <a:schemeClr val="bg1"/>
                </a:solidFill>
              </a:rPr>
              <a:t>dynamics</a:t>
            </a:r>
            <a:endParaRPr lang="en-GB" sz="4000" dirty="0">
              <a:solidFill>
                <a:schemeClr val="bg1"/>
              </a:solidFill>
            </a:endParaRPr>
          </a:p>
          <a:p>
            <a:pPr lvl="0"/>
            <a:r>
              <a:rPr lang="en-US" sz="4000" dirty="0">
                <a:solidFill>
                  <a:schemeClr val="bg1"/>
                </a:solidFill>
              </a:rPr>
              <a:t>S</a:t>
            </a:r>
            <a:r>
              <a:rPr lang="en-US" sz="4000" dirty="0" smtClean="0">
                <a:solidFill>
                  <a:schemeClr val="bg1"/>
                </a:solidFill>
              </a:rPr>
              <a:t>chool context-size</a:t>
            </a:r>
            <a:r>
              <a:rPr lang="en-US" sz="4000" dirty="0">
                <a:solidFill>
                  <a:schemeClr val="bg1"/>
                </a:solidFill>
              </a:rPr>
              <a:t>; phase; location; mix of pupils; history</a:t>
            </a:r>
            <a:endParaRPr lang="en-GB" sz="4000" dirty="0">
              <a:solidFill>
                <a:schemeClr val="bg1"/>
              </a:solidFill>
            </a:endParaRPr>
          </a:p>
          <a:p>
            <a:pPr lvl="0"/>
            <a:r>
              <a:rPr lang="en-US" sz="4000" dirty="0">
                <a:solidFill>
                  <a:schemeClr val="bg1"/>
                </a:solidFill>
              </a:rPr>
              <a:t>E</a:t>
            </a:r>
            <a:r>
              <a:rPr lang="en-US" sz="4000" dirty="0" smtClean="0">
                <a:solidFill>
                  <a:schemeClr val="bg1"/>
                </a:solidFill>
              </a:rPr>
              <a:t>xternal </a:t>
            </a:r>
            <a:r>
              <a:rPr lang="en-US" sz="4000" dirty="0">
                <a:solidFill>
                  <a:schemeClr val="bg1"/>
                </a:solidFill>
              </a:rPr>
              <a:t>influences –community; broader community; policy decisions</a:t>
            </a:r>
            <a:endParaRPr lang="en-GB" sz="4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62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1597</Words>
  <Application>Microsoft Office PowerPoint</Application>
  <PresentationFormat>On-screen Show (4:3)</PresentationFormat>
  <Paragraphs>124</Paragraphs>
  <Slides>13</Slides>
  <Notes>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School and University Partnership for Peer Communities of Learners SUP4PCL    Guidelines for Ethnographic Studies </vt:lpstr>
      <vt:lpstr>What role does ethnography have in this project? </vt:lpstr>
      <vt:lpstr>What kind of ethnographic study could be undertaken? </vt:lpstr>
      <vt:lpstr>Ethical issues in ethnographic studies</vt:lpstr>
      <vt:lpstr>What skills and tools for data collection will we need? </vt:lpstr>
      <vt:lpstr>How can data analysis help us to understand the professional development needs of the individual PD schools?</vt:lpstr>
      <vt:lpstr>What will it mean to be part of a peer community of learners?</vt:lpstr>
      <vt:lpstr>How might the peer communities of learners in the PD schools sustain and support each other? </vt:lpstr>
      <vt:lpstr>How will the PD schools share their model of professional development with other schools? </vt:lpstr>
      <vt:lpstr>Long term sustainability  </vt:lpstr>
      <vt:lpstr>References</vt:lpstr>
      <vt:lpstr>FoE choice of  PD schools- what are we looking for?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PGCTHE supplementary session December 4th 2013</dc:title>
  <dc:creator>Scott Helen</dc:creator>
  <cp:lastModifiedBy>AUC</cp:lastModifiedBy>
  <cp:revision>57</cp:revision>
  <cp:lastPrinted>2017-02-25T18:25:21Z</cp:lastPrinted>
  <dcterms:created xsi:type="dcterms:W3CDTF">2006-08-16T00:00:00Z</dcterms:created>
  <dcterms:modified xsi:type="dcterms:W3CDTF">2017-03-09T15:45:47Z</dcterms:modified>
</cp:coreProperties>
</file>