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63" r:id="rId4"/>
    <p:sldId id="266" r:id="rId5"/>
    <p:sldId id="265" r:id="rId6"/>
    <p:sldId id="267" r:id="rId7"/>
    <p:sldId id="269" r:id="rId8"/>
    <p:sldId id="271" r:id="rId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 autoAdjust="0"/>
    <p:restoredTop sz="94686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41923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8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730339" y="54169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56615">
              <a:defRPr sz="4680"/>
            </a:pPr>
            <a:r>
              <a:rPr lang="en-GB" sz="4000" dirty="0" smtClean="0">
                <a:solidFill>
                  <a:schemeClr val="bg1"/>
                </a:solidFill>
              </a:rPr>
              <a:t>LeadingLearning4All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5" name="Picture 4" descr="mage result for university of northampton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7" y="6052405"/>
            <a:ext cx="927100" cy="62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ge result for erasmus+ log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8" y="6052406"/>
            <a:ext cx="1043354" cy="62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457200" y="533732"/>
            <a:ext cx="8229600" cy="1143001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AU" sz="4000" dirty="0" smtClean="0">
                <a:solidFill>
                  <a:srgbClr val="FFFFFF"/>
                </a:solidFill>
              </a:rPr>
              <a:t>           </a:t>
            </a:r>
            <a:r>
              <a:rPr lang="en-AU" sz="2400" dirty="0" smtClean="0">
                <a:solidFill>
                  <a:srgbClr val="FFFFFF"/>
                </a:solidFill>
              </a:rPr>
              <a:t>Theory to practice </a:t>
            </a:r>
            <a:r>
              <a:rPr lang="en-AU" sz="4000" dirty="0" smtClean="0">
                <a:solidFill>
                  <a:srgbClr val="FFFFFF"/>
                </a:solidFill>
              </a:rPr>
              <a:t/>
            </a:r>
            <a:br>
              <a:rPr lang="en-AU" sz="4000" dirty="0" smtClean="0">
                <a:solidFill>
                  <a:srgbClr val="FFFFFF"/>
                </a:solidFill>
              </a:rPr>
            </a:br>
            <a:endParaRPr sz="4000" dirty="0">
              <a:solidFill>
                <a:srgbClr val="FFFFFF"/>
              </a:solidFill>
            </a:endParaRPr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5638800" y="2565400"/>
            <a:ext cx="3123771" cy="3733800"/>
          </a:xfrm>
          <a:prstGeom prst="rect">
            <a:avLst/>
          </a:prstGeom>
        </p:spPr>
        <p:txBody>
          <a:bodyPr/>
          <a:lstStyle>
            <a:lvl1pPr marL="339470" indent="-339470" defTabSz="452627">
              <a:spcBef>
                <a:spcPts val="500"/>
              </a:spcBef>
              <a:buSzTx/>
              <a:buNone/>
              <a:defRPr sz="2376"/>
            </a:lvl1pPr>
          </a:lstStyle>
          <a:p>
            <a:r>
              <a:rPr dirty="0"/>
              <a:t>	</a:t>
            </a:r>
            <a:r>
              <a:rPr i="1" dirty="0"/>
              <a:t>L</a:t>
            </a:r>
            <a:r>
              <a:rPr sz="2000" i="1" dirty="0"/>
              <a:t>eading Learning 4 All </a:t>
            </a:r>
            <a:r>
              <a:rPr sz="2000" dirty="0"/>
              <a:t>is a </a:t>
            </a:r>
            <a:r>
              <a:rPr lang="en-AU" sz="2000" dirty="0" smtClean="0"/>
              <a:t>web-based </a:t>
            </a:r>
            <a:r>
              <a:rPr sz="2000" dirty="0" smtClean="0"/>
              <a:t>resource </a:t>
            </a:r>
            <a:r>
              <a:rPr sz="2000" dirty="0"/>
              <a:t>designed to support the learning of all students specifically those with disability and additional learning needs in Australian </a:t>
            </a:r>
            <a:r>
              <a:rPr sz="2000" dirty="0" smtClean="0"/>
              <a:t>schools</a:t>
            </a:r>
            <a:endParaRPr sz="2000" dirty="0"/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60" name="image3.jpeg" descr="kenwick2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971" y="2565400"/>
            <a:ext cx="5258230" cy="350329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4175882" y="3249930"/>
            <a:ext cx="538236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4302882" y="3376930"/>
            <a:ext cx="538236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4429882" y="3503930"/>
            <a:ext cx="538236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4556882" y="3630930"/>
            <a:ext cx="538236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105508" y="1861838"/>
            <a:ext cx="8328008" cy="703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indent="-342900">
              <a:spcBef>
                <a:spcPts val="500"/>
              </a:spcBef>
              <a:buFont typeface="Arial"/>
              <a:defRPr sz="2600" i="1"/>
            </a:lvl1pPr>
          </a:lstStyle>
          <a:p>
            <a:r>
              <a:rPr dirty="0"/>
              <a:t>	</a:t>
            </a:r>
            <a:r>
              <a:rPr sz="2400" dirty="0"/>
              <a:t>“… Taking the vision beyond the rhetoric”</a:t>
            </a:r>
          </a:p>
        </p:txBody>
      </p:sp>
      <p:pic>
        <p:nvPicPr>
          <p:cNvPr id="12" name="Picture 11" descr="mage result for university of northampton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8" y="6198218"/>
            <a:ext cx="927100" cy="57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age result for erasmus+ log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53" y="6151130"/>
            <a:ext cx="1043354" cy="621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04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AU" dirty="0">
                <a:solidFill>
                  <a:srgbClr val="FFFFFF"/>
                </a:solidFill>
              </a:rPr>
              <a:t> </a:t>
            </a:r>
            <a:r>
              <a:rPr lang="en-AU" dirty="0" smtClean="0">
                <a:solidFill>
                  <a:srgbClr val="FFFFFF"/>
                </a:solidFill>
              </a:rPr>
              <a:t>          </a:t>
            </a:r>
            <a:r>
              <a:rPr lang="en-AU" sz="2800" dirty="0" smtClean="0">
                <a:solidFill>
                  <a:srgbClr val="FFFFFF"/>
                </a:solidFill>
              </a:rPr>
              <a:t>Rationale</a:t>
            </a: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153" name="Shape 153"/>
          <p:cNvSpPr>
            <a:spLocks noGrp="1"/>
          </p:cNvSpPr>
          <p:nvPr>
            <p:ph type="body" sz="half" idx="1"/>
          </p:nvPr>
        </p:nvSpPr>
        <p:spPr>
          <a:xfrm>
            <a:off x="457200" y="2461846"/>
            <a:ext cx="4114800" cy="404102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lang="en-US" dirty="0" smtClean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sz="2000" dirty="0" smtClean="0"/>
              <a:t>10</a:t>
            </a:r>
            <a:r>
              <a:rPr sz="2000" dirty="0"/>
              <a:t>% of the world’s population live with a disability </a:t>
            </a:r>
            <a:endParaRPr lang="en-GB" sz="2000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sz="2000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sz="2000" dirty="0"/>
              <a:t>Over 300,000 </a:t>
            </a:r>
            <a:r>
              <a:rPr lang="en-AU" sz="2000" dirty="0" smtClean="0"/>
              <a:t>A</a:t>
            </a:r>
            <a:r>
              <a:rPr sz="2000" dirty="0" smtClean="0"/>
              <a:t>ustralian </a:t>
            </a:r>
            <a:r>
              <a:rPr sz="2000" dirty="0"/>
              <a:t>students have a disability </a:t>
            </a:r>
            <a:endParaRPr lang="en-GB" sz="2000" dirty="0" smtClean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sz="2000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sz="2000" dirty="0"/>
              <a:t>66% of students with disability attend general school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900"/>
            </a:pPr>
            <a:r>
              <a:rPr dirty="0"/>
              <a:t> 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" name="Picture 1" descr="APD01711 LL4A Infographic TRIAL COPY PR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18" y="1861446"/>
            <a:ext cx="3400465" cy="481208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539" y="1861446"/>
            <a:ext cx="3495244" cy="47974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195645"/>
            <a:ext cx="77233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Picture 8" descr="mage result for university of northampton log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4" y="6099493"/>
            <a:ext cx="927100" cy="57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age result for erasmus+ log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8" y="6052406"/>
            <a:ext cx="1043354" cy="62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370331">
              <a:defRPr sz="3564"/>
            </a:lvl1pPr>
          </a:lstStyle>
          <a:p>
            <a:pPr algn="l"/>
            <a:r>
              <a:rPr lang="en-AU" sz="2400" dirty="0" smtClean="0">
                <a:solidFill>
                  <a:srgbClr val="FFFFFF"/>
                </a:solidFill>
              </a:rPr>
              <a:t>                     National/International Policy Context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80" name="Shape 180"/>
          <p:cNvSpPr>
            <a:spLocks noGrp="1"/>
          </p:cNvSpPr>
          <p:nvPr>
            <p:ph type="body" sz="half" idx="1"/>
          </p:nvPr>
        </p:nvSpPr>
        <p:spPr>
          <a:xfrm>
            <a:off x="1325351" y="2392593"/>
            <a:ext cx="6939683" cy="384605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9184" indent="-329184" defTabSz="438911">
              <a:lnSpc>
                <a:spcPct val="90000"/>
              </a:lnSpc>
              <a:spcBef>
                <a:spcPts val="600"/>
              </a:spcBef>
              <a:defRPr sz="2592"/>
            </a:pPr>
            <a:endParaRPr lang="en-US" dirty="0" smtClean="0"/>
          </a:p>
          <a:p>
            <a:pPr marL="329184" indent="-329184" defTabSz="438911">
              <a:lnSpc>
                <a:spcPct val="90000"/>
              </a:lnSpc>
              <a:spcBef>
                <a:spcPts val="600"/>
              </a:spcBef>
              <a:defRPr sz="2592"/>
            </a:pPr>
            <a:r>
              <a:rPr lang="en-AU" sz="2000" dirty="0" smtClean="0"/>
              <a:t>Disability Discrimination Act 1992</a:t>
            </a:r>
          </a:p>
          <a:p>
            <a:pPr marL="329184" indent="-329184" defTabSz="438911">
              <a:lnSpc>
                <a:spcPct val="90000"/>
              </a:lnSpc>
              <a:spcBef>
                <a:spcPts val="600"/>
              </a:spcBef>
              <a:defRPr sz="2592"/>
            </a:pPr>
            <a:r>
              <a:rPr lang="en-AU" sz="2000" dirty="0" smtClean="0"/>
              <a:t>Disability Standards in Education 2005</a:t>
            </a:r>
          </a:p>
          <a:p>
            <a:pPr marL="329184" indent="-329184" defTabSz="438911">
              <a:lnSpc>
                <a:spcPct val="90000"/>
              </a:lnSpc>
              <a:spcBef>
                <a:spcPts val="600"/>
              </a:spcBef>
              <a:defRPr sz="2592"/>
            </a:pPr>
            <a:r>
              <a:rPr lang="en-AU" sz="2000" dirty="0" smtClean="0"/>
              <a:t>Melbourne Declaration 2008</a:t>
            </a:r>
          </a:p>
          <a:p>
            <a:pPr marL="329184" indent="-329184" defTabSz="438911">
              <a:lnSpc>
                <a:spcPct val="90000"/>
              </a:lnSpc>
              <a:spcBef>
                <a:spcPts val="600"/>
              </a:spcBef>
              <a:defRPr sz="2592"/>
            </a:pPr>
            <a:r>
              <a:rPr lang="en-AU" sz="2000" dirty="0" smtClean="0"/>
              <a:t>Australian Principal Standard 2017</a:t>
            </a:r>
          </a:p>
          <a:p>
            <a:pPr marL="329184" indent="-329184" defTabSz="438911">
              <a:lnSpc>
                <a:spcPct val="90000"/>
              </a:lnSpc>
              <a:spcBef>
                <a:spcPts val="600"/>
              </a:spcBef>
              <a:defRPr sz="2592"/>
            </a:pPr>
            <a:r>
              <a:rPr lang="en-AU" sz="2000" dirty="0" smtClean="0"/>
              <a:t>Australian Standards for Teachers 2017</a:t>
            </a:r>
          </a:p>
          <a:p>
            <a:pPr marL="329184" indent="-329184" defTabSz="438911">
              <a:lnSpc>
                <a:spcPct val="90000"/>
              </a:lnSpc>
              <a:spcBef>
                <a:spcPts val="600"/>
              </a:spcBef>
              <a:defRPr sz="2592"/>
            </a:pPr>
            <a:r>
              <a:rPr lang="en-US" sz="2000" dirty="0" smtClean="0"/>
              <a:t>UN </a:t>
            </a:r>
            <a:r>
              <a:rPr lang="en-US" sz="2000" dirty="0"/>
              <a:t>Convention on the Rights of the Child </a:t>
            </a:r>
            <a:endParaRPr lang="en-US" sz="2000" dirty="0" smtClean="0"/>
          </a:p>
          <a:p>
            <a:pPr marL="329184" indent="-329184" defTabSz="438911">
              <a:lnSpc>
                <a:spcPct val="90000"/>
              </a:lnSpc>
              <a:spcBef>
                <a:spcPts val="600"/>
              </a:spcBef>
              <a:defRPr sz="2592"/>
            </a:pPr>
            <a:r>
              <a:rPr lang="en-US" sz="2000" dirty="0" smtClean="0"/>
              <a:t>UN </a:t>
            </a:r>
            <a:r>
              <a:rPr lang="en-US" sz="2000" dirty="0"/>
              <a:t>Convention on the Rights of Persons with Disabilities </a:t>
            </a:r>
          </a:p>
          <a:p>
            <a:pPr marL="329184" indent="-329184" defTabSz="438911">
              <a:lnSpc>
                <a:spcPct val="90000"/>
              </a:lnSpc>
              <a:spcBef>
                <a:spcPts val="600"/>
              </a:spcBef>
              <a:defRPr sz="2592"/>
            </a:pPr>
            <a:endParaRPr lang="en-AU" sz="2000" dirty="0" smtClean="0"/>
          </a:p>
          <a:p>
            <a:pPr marL="329184" indent="-329184" defTabSz="438911">
              <a:lnSpc>
                <a:spcPct val="90000"/>
              </a:lnSpc>
              <a:spcBef>
                <a:spcPts val="600"/>
              </a:spcBef>
              <a:defRPr sz="2592"/>
            </a:pPr>
            <a:endParaRPr dirty="0"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5" name="Picture 4" descr="mage result for university of northampton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3" y="6117272"/>
            <a:ext cx="927100" cy="57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ge result for erasmus+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8" y="6052406"/>
            <a:ext cx="1043354" cy="62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roup 169"/>
          <p:cNvGrpSpPr/>
          <p:nvPr/>
        </p:nvGrpSpPr>
        <p:grpSpPr>
          <a:xfrm>
            <a:off x="3986636" y="1866571"/>
            <a:ext cx="3200454" cy="3244986"/>
            <a:chOff x="0" y="0"/>
            <a:chExt cx="2509838" cy="2544762"/>
          </a:xfrm>
        </p:grpSpPr>
        <p:sp>
          <p:nvSpPr>
            <p:cNvPr id="167" name="Shape 167"/>
            <p:cNvSpPr/>
            <p:nvPr/>
          </p:nvSpPr>
          <p:spPr>
            <a:xfrm>
              <a:off x="0" y="0"/>
              <a:ext cx="2509838" cy="2544762"/>
            </a:xfrm>
            <a:prstGeom prst="ellipse">
              <a:avLst/>
            </a:prstGeom>
            <a:solidFill>
              <a:srgbClr val="800080">
                <a:alpha val="72940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 b="1" i="1">
                  <a:solidFill>
                    <a:srgbClr val="404040"/>
                  </a:solidFill>
                </a:defRPr>
              </a:pP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600065" y="616402"/>
              <a:ext cx="1909773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1400" b="1" i="1">
                  <a:solidFill>
                    <a:srgbClr val="404040"/>
                  </a:solidFill>
                </a:defRPr>
              </a:pPr>
              <a:r>
                <a:rPr dirty="0"/>
                <a:t>        </a:t>
              </a:r>
              <a:r>
                <a:rPr sz="2400" dirty="0"/>
                <a:t>Teachers</a:t>
              </a:r>
            </a:p>
            <a:p>
              <a:pPr algn="ctr">
                <a:defRPr sz="2400" b="1" i="1">
                  <a:solidFill>
                    <a:srgbClr val="404040"/>
                  </a:solidFill>
                </a:defRPr>
              </a:pPr>
              <a:r>
                <a:rPr dirty="0"/>
                <a:t>Standards</a:t>
              </a:r>
            </a:p>
          </p:txBody>
        </p:sp>
      </p:grpSp>
      <p:grpSp>
        <p:nvGrpSpPr>
          <p:cNvPr id="172" name="Group 172"/>
          <p:cNvGrpSpPr/>
          <p:nvPr/>
        </p:nvGrpSpPr>
        <p:grpSpPr>
          <a:xfrm>
            <a:off x="2959665" y="3513400"/>
            <a:ext cx="3224745" cy="3109357"/>
            <a:chOff x="0" y="0"/>
            <a:chExt cx="2528888" cy="2438400"/>
          </a:xfrm>
        </p:grpSpPr>
        <p:sp>
          <p:nvSpPr>
            <p:cNvPr id="170" name="Shape 170"/>
            <p:cNvSpPr/>
            <p:nvPr/>
          </p:nvSpPr>
          <p:spPr>
            <a:xfrm>
              <a:off x="0" y="0"/>
              <a:ext cx="2528888" cy="2438400"/>
            </a:xfrm>
            <a:prstGeom prst="ellipse">
              <a:avLst/>
            </a:prstGeom>
            <a:solidFill>
              <a:srgbClr val="EAEAEA">
                <a:alpha val="63921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 b="1">
                  <a:solidFill>
                    <a:srgbClr val="404040"/>
                  </a:solidFill>
                </a:defRPr>
              </a:pPr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>
              <a:off x="468604" y="1173376"/>
              <a:ext cx="1591679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 b="1" i="1">
                  <a:solidFill>
                    <a:srgbClr val="404040"/>
                  </a:solidFill>
                </a:defRPr>
              </a:pPr>
              <a:r>
                <a:rPr dirty="0"/>
                <a:t>Disability</a:t>
              </a:r>
            </a:p>
            <a:p>
              <a:pPr algn="ctr">
                <a:defRPr sz="2400" b="1" i="1">
                  <a:solidFill>
                    <a:srgbClr val="404040"/>
                  </a:solidFill>
                </a:defRPr>
              </a:pPr>
              <a:r>
                <a:rPr dirty="0"/>
                <a:t>Standards</a:t>
              </a:r>
            </a:p>
          </p:txBody>
        </p:sp>
      </p:grpSp>
      <p:grpSp>
        <p:nvGrpSpPr>
          <p:cNvPr id="175" name="Group 175"/>
          <p:cNvGrpSpPr/>
          <p:nvPr/>
        </p:nvGrpSpPr>
        <p:grpSpPr>
          <a:xfrm>
            <a:off x="1809788" y="1866571"/>
            <a:ext cx="3297622" cy="3244986"/>
            <a:chOff x="-1" y="0"/>
            <a:chExt cx="2586040" cy="2544762"/>
          </a:xfrm>
        </p:grpSpPr>
        <p:sp>
          <p:nvSpPr>
            <p:cNvPr id="173" name="Shape 173"/>
            <p:cNvSpPr/>
            <p:nvPr/>
          </p:nvSpPr>
          <p:spPr>
            <a:xfrm>
              <a:off x="-1" y="0"/>
              <a:ext cx="2586040" cy="2544762"/>
            </a:xfrm>
            <a:prstGeom prst="ellipse">
              <a:avLst/>
            </a:prstGeom>
            <a:solidFill>
              <a:schemeClr val="accent1">
                <a:alpha val="87842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 b="1" i="1">
                  <a:solidFill>
                    <a:srgbClr val="404040"/>
                  </a:solidFill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139704" y="755821"/>
              <a:ext cx="1722944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 b="1" i="1">
                  <a:solidFill>
                    <a:srgbClr val="404040"/>
                  </a:solidFill>
                </a:defRPr>
              </a:pPr>
              <a:r>
                <a:rPr dirty="0"/>
                <a:t>Principals </a:t>
              </a:r>
            </a:p>
            <a:p>
              <a:pPr algn="ctr">
                <a:defRPr sz="2400" b="1" i="1">
                  <a:solidFill>
                    <a:srgbClr val="404040"/>
                  </a:solidFill>
                </a:defRPr>
              </a:pPr>
              <a:r>
                <a:rPr dirty="0"/>
                <a:t>Standard</a:t>
              </a:r>
            </a:p>
          </p:txBody>
        </p:sp>
      </p:grpSp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457237" y="251890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4000" dirty="0">
                <a:solidFill>
                  <a:srgbClr val="FFFFFF"/>
                </a:solidFill>
              </a:rPr>
              <a:t>Based on three standards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7" name="Picture 16" descr="mage result for university of northampton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6" y="6117272"/>
            <a:ext cx="927100" cy="57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mage result for erasmus+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8" y="6052406"/>
            <a:ext cx="1043354" cy="62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FFFFFF"/>
                </a:solidFill>
              </a:rPr>
              <a:t>What does </a:t>
            </a:r>
            <a:r>
              <a:rPr dirty="0" smtClean="0">
                <a:solidFill>
                  <a:srgbClr val="FFFFFF"/>
                </a:solidFill>
              </a:rPr>
              <a:t>the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dirty="0" smtClean="0">
                <a:solidFill>
                  <a:srgbClr val="FFFFFF"/>
                </a:solidFill>
              </a:rPr>
              <a:t>website </a:t>
            </a:r>
            <a:r>
              <a:rPr dirty="0">
                <a:solidFill>
                  <a:srgbClr val="FFFFFF"/>
                </a:solidFill>
              </a:rPr>
              <a:t>contain?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idx="1"/>
          </p:nvPr>
        </p:nvSpPr>
        <p:spPr>
          <a:xfrm>
            <a:off x="609600" y="2309446"/>
            <a:ext cx="8229600" cy="3816717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r>
              <a:rPr lang="en-GB" sz="2000" dirty="0"/>
              <a:t>R</a:t>
            </a:r>
            <a:r>
              <a:rPr sz="2000" dirty="0" smtClean="0"/>
              <a:t>eflection </a:t>
            </a:r>
            <a:r>
              <a:rPr sz="2000" dirty="0"/>
              <a:t>exercises for principals and their staff</a:t>
            </a:r>
          </a:p>
          <a:p>
            <a:r>
              <a:rPr lang="en-GB" sz="2000" dirty="0"/>
              <a:t>D</a:t>
            </a:r>
            <a:r>
              <a:rPr sz="2000" dirty="0" smtClean="0"/>
              <a:t>evelopmental </a:t>
            </a:r>
            <a:r>
              <a:rPr sz="2000" dirty="0"/>
              <a:t>process for building a professional learning community</a:t>
            </a:r>
          </a:p>
          <a:p>
            <a:r>
              <a:rPr sz="2000" dirty="0"/>
              <a:t>Support materials and useful links</a:t>
            </a:r>
          </a:p>
          <a:p>
            <a:r>
              <a:rPr sz="2000" dirty="0"/>
              <a:t>‘In </a:t>
            </a:r>
            <a:r>
              <a:rPr lang="en-US" sz="2000" dirty="0" smtClean="0"/>
              <a:t>A</a:t>
            </a:r>
            <a:r>
              <a:rPr sz="2000" dirty="0" smtClean="0"/>
              <a:t>ction</a:t>
            </a:r>
            <a:r>
              <a:rPr sz="2000" dirty="0"/>
              <a:t>’</a:t>
            </a:r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6" name="Picture 5" descr="mage result for university of northampton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6" y="6021704"/>
            <a:ext cx="927100" cy="57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ge result for erasmus+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8" y="6052406"/>
            <a:ext cx="1043354" cy="62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xfrm>
            <a:off x="1260018" y="2826354"/>
            <a:ext cx="7162800" cy="16764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buSzTx/>
              <a:buNone/>
              <a:defRPr sz="5200"/>
            </a:pPr>
            <a:r>
              <a:rPr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Let’s look at the 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  <a:buSzTx/>
              <a:buNone/>
              <a:defRPr sz="5200"/>
            </a:pPr>
            <a:r>
              <a:rPr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website</a:t>
            </a:r>
            <a:endParaRPr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4" name="Picture 3" descr="mage result for university of northampton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7" y="6117272"/>
            <a:ext cx="927100" cy="57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ge result for erasmus+ log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62" y="6117272"/>
            <a:ext cx="1043353" cy="5562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6184" y="134621"/>
            <a:ext cx="389206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endParaRPr lang="en-US" sz="1600" dirty="0"/>
          </a:p>
          <a:p>
            <a:endParaRPr lang="en-US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ROM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723292"/>
            <a:ext cx="9220850" cy="5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89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130</Words>
  <Application>Microsoft Macintosh PowerPoint</Application>
  <PresentationFormat>On-screen Show (4:3)</PresentationFormat>
  <Paragraphs>43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Calibri</vt:lpstr>
      <vt:lpstr>Arial</vt:lpstr>
      <vt:lpstr>Office Theme</vt:lpstr>
      <vt:lpstr>LeadingLearning4All</vt:lpstr>
      <vt:lpstr>           Theory to practice  </vt:lpstr>
      <vt:lpstr>           Rationale</vt:lpstr>
      <vt:lpstr>                     National/International Policy Context</vt:lpstr>
      <vt:lpstr>Based on three standards</vt:lpstr>
      <vt:lpstr>What does the website contain?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 LL4A </dc:title>
  <cp:lastModifiedBy>Philip Garner</cp:lastModifiedBy>
  <cp:revision>32</cp:revision>
  <dcterms:modified xsi:type="dcterms:W3CDTF">2017-06-02T13:25:42Z</dcterms:modified>
</cp:coreProperties>
</file>