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9"/>
  </p:notesMasterIdLst>
  <p:sldIdLst>
    <p:sldId id="322" r:id="rId2"/>
    <p:sldId id="288" r:id="rId3"/>
    <p:sldId id="323" r:id="rId4"/>
    <p:sldId id="324" r:id="rId5"/>
    <p:sldId id="325" r:id="rId6"/>
    <p:sldId id="326" r:id="rId7"/>
    <p:sldId id="285"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095AE91C-817A-4107-84DC-71503BDDBE68}">
          <p14:sldIdLst>
            <p14:sldId id="322"/>
            <p14:sldId id="288"/>
            <p14:sldId id="323"/>
            <p14:sldId id="324"/>
            <p14:sldId id="325"/>
            <p14:sldId id="326"/>
          </p14:sldIdLst>
        </p14:section>
        <p14:section name="Untitled Section" id="{801B09C3-8D55-469E-A217-5168EC433790}">
          <p14:sldIdLst>
            <p14:sldId id="285"/>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DA2"/>
    <a:srgbClr val="003399"/>
    <a:srgbClr val="E7EFEC"/>
    <a:srgbClr val="CCE0D6"/>
    <a:srgbClr val="C3DFD2"/>
    <a:srgbClr val="99CCFF"/>
    <a:srgbClr val="0099CC"/>
    <a:srgbClr val="3366CC"/>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429" autoAdjust="0"/>
    <p:restoredTop sz="90560" autoAdjust="0"/>
  </p:normalViewPr>
  <p:slideViewPr>
    <p:cSldViewPr>
      <p:cViewPr varScale="1">
        <p:scale>
          <a:sx n="82" d="100"/>
          <a:sy n="82" d="100"/>
        </p:scale>
        <p:origin x="1704" y="96"/>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F1DB6E4-AF3F-4783-90B1-ADD75CC30438}" type="datetimeFigureOut">
              <a:rPr lang="en-US" smtClean="0"/>
              <a:t>11/26/2017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0CCBBA4-8F2A-4769-AEFE-251EBE3B2C1E}" type="slidenum">
              <a:rPr lang="en-US" smtClean="0"/>
              <a:t>‹#›</a:t>
            </a:fld>
            <a:endParaRPr lang="en-US"/>
          </a:p>
        </p:txBody>
      </p:sp>
    </p:spTree>
    <p:extLst>
      <p:ext uri="{BB962C8B-B14F-4D97-AF65-F5344CB8AC3E}">
        <p14:creationId xmlns:p14="http://schemas.microsoft.com/office/powerpoint/2010/main" val="16376437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11/26/2017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6201961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11/26/2017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0965256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11/26/2017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8338967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11/26/2017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257513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232400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11/26/2017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6683054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11/26/2017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8461966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D8BD707-D9CF-40AE-B4C6-C98DA3205C09}" type="datetimeFigureOut">
              <a:rPr lang="en-US" smtClean="0"/>
              <a:pPr/>
              <a:t>11/26/2017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228484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11/26/2017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209068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740163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0568387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11/26/2017</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1915036940"/>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2381" y="1447800"/>
            <a:ext cx="8362950" cy="1219200"/>
          </a:xfrm>
        </p:spPr>
        <p:txBody>
          <a:bodyPr>
            <a:noAutofit/>
          </a:bodyPr>
          <a:lstStyle/>
          <a:p>
            <a:pPr algn="ctr"/>
            <a:r>
              <a:rPr lang="en-US" sz="2800" b="1" dirty="0" smtClean="0">
                <a:solidFill>
                  <a:srgbClr val="CC0000"/>
                </a:solidFill>
              </a:rPr>
              <a:t/>
            </a:r>
            <a:br>
              <a:rPr lang="en-US" sz="2800" b="1" dirty="0" smtClean="0">
                <a:solidFill>
                  <a:srgbClr val="CC0000"/>
                </a:solidFill>
              </a:rPr>
            </a:br>
            <a:r>
              <a:rPr lang="en-US" sz="2800" b="1" dirty="0" smtClean="0">
                <a:solidFill>
                  <a:srgbClr val="CC0000"/>
                </a:solidFill>
              </a:rPr>
              <a:t/>
            </a:r>
            <a:br>
              <a:rPr lang="en-US" sz="2800" b="1" dirty="0" smtClean="0">
                <a:solidFill>
                  <a:srgbClr val="CC0000"/>
                </a:solidFill>
              </a:rPr>
            </a:br>
            <a:r>
              <a:rPr lang="en-US" sz="2800" b="1" dirty="0" smtClean="0">
                <a:solidFill>
                  <a:srgbClr val="CC0000"/>
                </a:solidFill>
              </a:rPr>
              <a:t>School and University Partnership for Peer Communities of Learners </a:t>
            </a:r>
            <a:br>
              <a:rPr lang="en-US" sz="2800" b="1" dirty="0" smtClean="0">
                <a:solidFill>
                  <a:srgbClr val="CC0000"/>
                </a:solidFill>
              </a:rPr>
            </a:br>
            <a:r>
              <a:rPr lang="en-US" sz="2800" b="1" dirty="0" smtClean="0">
                <a:solidFill>
                  <a:srgbClr val="CC0000"/>
                </a:solidFill>
              </a:rPr>
              <a:t>(SUP4PCL)</a:t>
            </a:r>
            <a:br>
              <a:rPr lang="en-US" sz="2800" b="1" dirty="0" smtClean="0">
                <a:solidFill>
                  <a:srgbClr val="CC0000"/>
                </a:solidFill>
              </a:rPr>
            </a:br>
            <a:r>
              <a:rPr lang="en-US" sz="2800" b="1" dirty="0" smtClean="0">
                <a:solidFill>
                  <a:srgbClr val="CC0000"/>
                </a:solidFill>
              </a:rPr>
              <a:t/>
            </a:r>
            <a:br>
              <a:rPr lang="en-US" sz="2800" b="1" dirty="0" smtClean="0">
                <a:solidFill>
                  <a:srgbClr val="CC0000"/>
                </a:solidFill>
              </a:rPr>
            </a:br>
            <a:r>
              <a:rPr lang="en-US" sz="2800" b="1" dirty="0" smtClean="0">
                <a:solidFill>
                  <a:srgbClr val="003399"/>
                </a:solidFill>
              </a:rPr>
              <a:t/>
            </a:r>
            <a:br>
              <a:rPr lang="en-US" sz="2800" b="1" dirty="0" smtClean="0">
                <a:solidFill>
                  <a:srgbClr val="003399"/>
                </a:solidFill>
              </a:rPr>
            </a:br>
            <a:endParaRPr lang="en-US" sz="2800" b="1" i="1" dirty="0"/>
          </a:p>
        </p:txBody>
      </p:sp>
      <p:sp>
        <p:nvSpPr>
          <p:cNvPr id="3" name="Content Placeholder 2"/>
          <p:cNvSpPr>
            <a:spLocks noGrp="1"/>
          </p:cNvSpPr>
          <p:nvPr>
            <p:ph idx="1"/>
          </p:nvPr>
        </p:nvSpPr>
        <p:spPr>
          <a:xfrm>
            <a:off x="1143000" y="2362200"/>
            <a:ext cx="7010400" cy="3352800"/>
          </a:xfrm>
        </p:spPr>
        <p:txBody>
          <a:bodyPr>
            <a:noAutofit/>
          </a:bodyPr>
          <a:lstStyle/>
          <a:p>
            <a:pPr marL="0" indent="0" algn="ctr">
              <a:buNone/>
            </a:pPr>
            <a:endParaRPr lang="en-US" sz="2400" b="1" dirty="0" smtClean="0">
              <a:solidFill>
                <a:srgbClr val="003399"/>
              </a:solidFill>
            </a:endParaRPr>
          </a:p>
          <a:p>
            <a:pPr marL="0" indent="0" algn="ctr">
              <a:buNone/>
            </a:pPr>
            <a:r>
              <a:rPr lang="en-US" sz="2400" dirty="0">
                <a:solidFill>
                  <a:srgbClr val="003399"/>
                </a:solidFill>
              </a:rPr>
              <a:t>Project number: </a:t>
            </a:r>
            <a:endParaRPr lang="en-US" sz="2400" dirty="0" smtClean="0">
              <a:solidFill>
                <a:srgbClr val="003399"/>
              </a:solidFill>
            </a:endParaRPr>
          </a:p>
          <a:p>
            <a:pPr marL="0" indent="0" algn="ctr">
              <a:buNone/>
            </a:pPr>
            <a:r>
              <a:rPr lang="en-US" sz="2400" b="1" dirty="0" smtClean="0">
                <a:solidFill>
                  <a:srgbClr val="003399"/>
                </a:solidFill>
              </a:rPr>
              <a:t> </a:t>
            </a:r>
            <a:r>
              <a:rPr lang="en-US" sz="2000" b="1" dirty="0" smtClean="0">
                <a:solidFill>
                  <a:srgbClr val="003399"/>
                </a:solidFill>
              </a:rPr>
              <a:t>573660-EPP-1-2016-1-EG-EPPKA2-CBHE-JP (2016-2516/001-001)</a:t>
            </a:r>
            <a:endParaRPr lang="ar-EG" sz="2000" b="1" dirty="0" smtClean="0">
              <a:solidFill>
                <a:srgbClr val="003399"/>
              </a:solidFill>
            </a:endParaRPr>
          </a:p>
          <a:p>
            <a:pPr marL="0" indent="0" algn="ctr">
              <a:buNone/>
            </a:pPr>
            <a:endParaRPr lang="en-US" sz="2400" b="1" dirty="0">
              <a:solidFill>
                <a:srgbClr val="003399"/>
              </a:solidFill>
            </a:endParaRPr>
          </a:p>
          <a:p>
            <a:pPr marL="0" indent="0" algn="ctr">
              <a:buNone/>
            </a:pPr>
            <a:r>
              <a:rPr lang="ar-EG" sz="2400" b="1" dirty="0" smtClean="0">
                <a:solidFill>
                  <a:srgbClr val="003399"/>
                </a:solidFill>
              </a:rPr>
              <a:t>تأملات فى أهمية مشروع الشراكة بين المدارس و الجامعات من أجل مجتمعات التعلم</a:t>
            </a:r>
          </a:p>
          <a:p>
            <a:pPr marL="0" indent="0" algn="ctr">
              <a:buNone/>
            </a:pPr>
            <a:endParaRPr lang="ar-EG" sz="2400" b="1" dirty="0">
              <a:solidFill>
                <a:srgbClr val="003399"/>
              </a:solidFill>
            </a:endParaRPr>
          </a:p>
          <a:p>
            <a:pPr marL="0" indent="0" algn="ctr">
              <a:buNone/>
            </a:pPr>
            <a:r>
              <a:rPr lang="ar-EG" sz="2400" b="1" dirty="0" smtClean="0">
                <a:solidFill>
                  <a:srgbClr val="003399"/>
                </a:solidFill>
              </a:rPr>
              <a:t>أ.د. ملك زعلوك </a:t>
            </a:r>
            <a:endParaRPr lang="en-US" sz="2400" dirty="0"/>
          </a:p>
        </p:txBody>
      </p:sp>
      <p:sp>
        <p:nvSpPr>
          <p:cNvPr id="4" name="Title 1"/>
          <p:cNvSpPr txBox="1">
            <a:spLocks/>
          </p:cNvSpPr>
          <p:nvPr/>
        </p:nvSpPr>
        <p:spPr>
          <a:xfrm>
            <a:off x="0" y="1"/>
            <a:ext cx="9144000" cy="75745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2976056" y="304800"/>
            <a:ext cx="2895600" cy="685800"/>
          </a:xfrm>
          <a:prstGeom prst="rect">
            <a:avLst/>
          </a:prstGeom>
        </p:spPr>
      </p:pic>
      <p:sp>
        <p:nvSpPr>
          <p:cNvPr id="6" name="Rectangle 5"/>
          <p:cNvSpPr/>
          <p:nvPr/>
        </p:nvSpPr>
        <p:spPr>
          <a:xfrm>
            <a:off x="15910" y="6119336"/>
            <a:ext cx="9067800" cy="738664"/>
          </a:xfrm>
          <a:prstGeom prst="rect">
            <a:avLst/>
          </a:prstGeom>
        </p:spPr>
        <p:txBody>
          <a:bodyPr wrap="square">
            <a:spAutoFit/>
          </a:bodyPr>
          <a:lstStyle/>
          <a:p>
            <a:r>
              <a:rPr lang="en-US" sz="1200" i="1" dirty="0">
                <a:solidFill>
                  <a:srgbClr val="003399"/>
                </a:solidFill>
              </a:rPr>
              <a:t>"This project has been funded with support from the European Commission. This presentation reflects the views only of the author, and the Commission cannot be held responsible for any use which may be made of the information contained therein</a:t>
            </a:r>
            <a:r>
              <a:rPr lang="en-US" sz="3600" dirty="0"/>
              <a:t/>
            </a:r>
            <a:br>
              <a:rPr lang="en-US" sz="3600" dirty="0"/>
            </a:br>
            <a:endParaRPr lang="en-US" dirty="0"/>
          </a:p>
        </p:txBody>
      </p:sp>
    </p:spTree>
    <p:extLst>
      <p:ext uri="{BB962C8B-B14F-4D97-AF65-F5344CB8AC3E}">
        <p14:creationId xmlns:p14="http://schemas.microsoft.com/office/powerpoint/2010/main" val="205837847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2381" y="1219200"/>
            <a:ext cx="8362950" cy="829113"/>
          </a:xfrm>
        </p:spPr>
        <p:txBody>
          <a:bodyPr>
            <a:noAutofit/>
          </a:bodyPr>
          <a:lstStyle/>
          <a:p>
            <a:pPr lvl="0" algn="ctr"/>
            <a:endParaRPr lang="en-US" sz="2800" b="1" dirty="0">
              <a:latin typeface="+mn-lt"/>
            </a:endParaRPr>
          </a:p>
        </p:txBody>
      </p:sp>
      <p:sp>
        <p:nvSpPr>
          <p:cNvPr id="3" name="Content Placeholder 2"/>
          <p:cNvSpPr>
            <a:spLocks noGrp="1"/>
          </p:cNvSpPr>
          <p:nvPr>
            <p:ph idx="1"/>
          </p:nvPr>
        </p:nvSpPr>
        <p:spPr>
          <a:xfrm>
            <a:off x="609600" y="1905000"/>
            <a:ext cx="8134350" cy="4572000"/>
          </a:xfrm>
        </p:spPr>
        <p:txBody>
          <a:bodyPr>
            <a:noAutofit/>
          </a:bodyPr>
          <a:lstStyle/>
          <a:p>
            <a:pPr marL="0" lvl="0" indent="0">
              <a:buNone/>
            </a:pPr>
            <a:endParaRPr lang="en-US" sz="3200" dirty="0" smtClean="0"/>
          </a:p>
          <a:p>
            <a:pPr lvl="0" algn="r" rtl="1"/>
            <a:r>
              <a:rPr lang="ar-EG" sz="3200" dirty="0" smtClean="0"/>
              <a:t>يهدف هذا المشروع إلى خلق ثقافة مغايرة و بناء حركة مجتمعية واسعة نحو الإصلاح التربوى الشامل.</a:t>
            </a:r>
          </a:p>
          <a:p>
            <a:pPr lvl="0" algn="r" rtl="1"/>
            <a:r>
              <a:rPr lang="ar-EG" sz="3200" dirty="0" smtClean="0"/>
              <a:t>يهدف المشروع إلى الإسهام فى دفع حركة إصلاح مزدوجة</a:t>
            </a:r>
          </a:p>
          <a:p>
            <a:pPr marL="0" lvl="0" indent="0" algn="r" rtl="1">
              <a:buNone/>
            </a:pPr>
            <a:r>
              <a:rPr lang="ar-EG" sz="3200" dirty="0"/>
              <a:t>ت</a:t>
            </a:r>
            <a:r>
              <a:rPr lang="ar-EG" sz="3200" dirty="0" smtClean="0"/>
              <a:t>مس كليات التربية و المدارس النظامية فى أن واحد. و تحرك الإصلاح حول إعداد المعلمين و كذلك التنمية المهنية المستدامة.</a:t>
            </a:r>
            <a:endParaRPr lang="en-US" sz="3200" dirty="0" smtClean="0"/>
          </a:p>
          <a:p>
            <a:pPr marL="0" lvl="0" indent="0">
              <a:buNone/>
            </a:pPr>
            <a:endParaRPr lang="en-US" sz="3200" dirty="0"/>
          </a:p>
          <a:p>
            <a:pPr marL="0" lvl="0" indent="0">
              <a:buNone/>
            </a:pPr>
            <a:endParaRPr lang="en-US" sz="3200" dirty="0"/>
          </a:p>
          <a:p>
            <a:pPr marL="0" lvl="0" indent="0">
              <a:buNone/>
            </a:pPr>
            <a:endParaRPr lang="en-US" sz="3200" dirty="0"/>
          </a:p>
          <a:p>
            <a:pPr marL="0" lvl="0" indent="0">
              <a:buNone/>
            </a:pPr>
            <a:endParaRPr lang="en-US" sz="3200" dirty="0"/>
          </a:p>
          <a:p>
            <a:pPr marL="0" indent="0">
              <a:buNone/>
            </a:pPr>
            <a:endParaRPr lang="en-US" sz="3200" dirty="0"/>
          </a:p>
        </p:txBody>
      </p:sp>
      <p:sp>
        <p:nvSpPr>
          <p:cNvPr id="4" name="Title 1"/>
          <p:cNvSpPr txBox="1">
            <a:spLocks/>
          </p:cNvSpPr>
          <p:nvPr/>
        </p:nvSpPr>
        <p:spPr>
          <a:xfrm>
            <a:off x="0" y="1"/>
            <a:ext cx="9144000" cy="75745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2976056" y="304800"/>
            <a:ext cx="2895600" cy="685800"/>
          </a:xfrm>
          <a:prstGeom prst="rect">
            <a:avLst/>
          </a:prstGeom>
        </p:spPr>
      </p:pic>
    </p:spTree>
    <p:extLst>
      <p:ext uri="{BB962C8B-B14F-4D97-AF65-F5344CB8AC3E}">
        <p14:creationId xmlns:p14="http://schemas.microsoft.com/office/powerpoint/2010/main" val="196276087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6681" y="1447800"/>
            <a:ext cx="8134350" cy="5029200"/>
          </a:xfrm>
        </p:spPr>
        <p:txBody>
          <a:bodyPr>
            <a:noAutofit/>
          </a:bodyPr>
          <a:lstStyle/>
          <a:p>
            <a:pPr marL="0" lvl="0" indent="0">
              <a:buNone/>
            </a:pPr>
            <a:endParaRPr lang="en-US" sz="2400" dirty="0" smtClean="0"/>
          </a:p>
          <a:p>
            <a:pPr lvl="0" algn="r" rtl="1">
              <a:buFont typeface="Courier New" panose="02070309020205020404" pitchFamily="49" charset="0"/>
              <a:buChar char="o"/>
            </a:pPr>
            <a:r>
              <a:rPr lang="ar-EG" sz="2400" dirty="0" smtClean="0"/>
              <a:t>هذا المشروع يقدم حلولا إستراتيجية نافذة للإصلاح التربوى الحقيقى من خلال المدرسة المهنية </a:t>
            </a:r>
            <a:r>
              <a:rPr lang="en-US" sz="2400" dirty="0" smtClean="0"/>
              <a:t>PDS</a:t>
            </a:r>
            <a:r>
              <a:rPr lang="ar-EG" sz="2400" dirty="0" smtClean="0"/>
              <a:t> و من خلال تطوير الكلية نحو خدمة المدارس الملحقة بها و الإعتراف بأن الهدف الرئيسي لوجودها هو تطوير الأداء ورفع كفاءة المعلمين و الممارسين حتى يكتسب المتعلمين تلك القيم و المهارات والمعارف التى تعظم من إنسانيتهم و من فاعليتهم داخل المجتمع المصرى و العربى.</a:t>
            </a:r>
          </a:p>
          <a:p>
            <a:pPr lvl="0" algn="r" rtl="1">
              <a:buFont typeface="Courier New" panose="02070309020205020404" pitchFamily="49" charset="0"/>
              <a:buChar char="o"/>
            </a:pPr>
            <a:r>
              <a:rPr lang="ar-EG" sz="2400" dirty="0" smtClean="0"/>
              <a:t>تحدث هذه الحركة المجتمعية فارق جوهرى وواضح فى مدخل الإصلاح و الذى يرتكز على حركة ثقافية مجتمعية واسعة مقابل الإصلاح المرتكز على المشروع.</a:t>
            </a:r>
          </a:p>
          <a:p>
            <a:pPr lvl="0" algn="r" rtl="1">
              <a:buFont typeface="Courier New" panose="02070309020205020404" pitchFamily="49" charset="0"/>
              <a:buChar char="o"/>
            </a:pPr>
            <a:r>
              <a:rPr lang="ar-EG" sz="2400" dirty="0" smtClean="0"/>
              <a:t>ينتج عن النموذج الأول «تحولات» جذرية فى المفاهيم و القيم و العلاقات الإنسانية و كذلك البنية المؤسسية فى حين يؤثر النموذج الثانى فى المؤشرات الكمية مثل زيادة الإتاحة و المدارس.</a:t>
            </a:r>
            <a:endParaRPr lang="en-US" sz="2400" dirty="0" smtClean="0"/>
          </a:p>
          <a:p>
            <a:pPr marL="0" lvl="0" indent="0">
              <a:buNone/>
            </a:pPr>
            <a:endParaRPr lang="en-US" sz="2400" dirty="0"/>
          </a:p>
          <a:p>
            <a:pPr marL="0" lvl="0" indent="0">
              <a:buNone/>
            </a:pPr>
            <a:endParaRPr lang="en-US" sz="2400" dirty="0"/>
          </a:p>
          <a:p>
            <a:pPr marL="0" lvl="0" indent="0">
              <a:buNone/>
            </a:pPr>
            <a:endParaRPr lang="en-US" sz="2400" dirty="0"/>
          </a:p>
          <a:p>
            <a:pPr marL="0" lvl="0" indent="0">
              <a:buNone/>
            </a:pPr>
            <a:endParaRPr lang="en-US" sz="2400" dirty="0"/>
          </a:p>
          <a:p>
            <a:pPr marL="0" indent="0">
              <a:buNone/>
            </a:pPr>
            <a:endParaRPr lang="en-US" sz="2400" dirty="0"/>
          </a:p>
        </p:txBody>
      </p:sp>
      <p:sp>
        <p:nvSpPr>
          <p:cNvPr id="4" name="Title 1"/>
          <p:cNvSpPr txBox="1">
            <a:spLocks/>
          </p:cNvSpPr>
          <p:nvPr/>
        </p:nvSpPr>
        <p:spPr>
          <a:xfrm>
            <a:off x="0" y="1"/>
            <a:ext cx="9144000" cy="75745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2976056" y="304800"/>
            <a:ext cx="2895600" cy="685800"/>
          </a:xfrm>
          <a:prstGeom prst="rect">
            <a:avLst/>
          </a:prstGeom>
        </p:spPr>
      </p:pic>
    </p:spTree>
    <p:extLst>
      <p:ext uri="{BB962C8B-B14F-4D97-AF65-F5344CB8AC3E}">
        <p14:creationId xmlns:p14="http://schemas.microsoft.com/office/powerpoint/2010/main" val="218956267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6681" y="1447800"/>
            <a:ext cx="8134350" cy="5029200"/>
          </a:xfrm>
        </p:spPr>
        <p:txBody>
          <a:bodyPr>
            <a:noAutofit/>
          </a:bodyPr>
          <a:lstStyle/>
          <a:p>
            <a:pPr marL="0" lvl="0" indent="0">
              <a:buNone/>
            </a:pPr>
            <a:endParaRPr lang="en-US" sz="2400" dirty="0" smtClean="0"/>
          </a:p>
          <a:p>
            <a:pPr lvl="0" algn="r" rtl="1">
              <a:buFont typeface="Courier New" panose="02070309020205020404" pitchFamily="49" charset="0"/>
              <a:buChar char="o"/>
            </a:pPr>
            <a:r>
              <a:rPr lang="ar-EG" sz="2400" dirty="0" smtClean="0"/>
              <a:t>يرتكز مشروعنا على عدد غير محدود من التحولات المفاهيمية و كذا المؤسسية و السلوكية و الفردية، و من أهم أمثلة ذلك:</a:t>
            </a:r>
          </a:p>
          <a:p>
            <a:pPr lvl="0" algn="r" rtl="1">
              <a:buFont typeface="Wingdings" panose="05000000000000000000" pitchFamily="2" charset="2"/>
              <a:buChar char="Ø"/>
            </a:pPr>
            <a:r>
              <a:rPr lang="ar-EG" sz="2400" u="sng" dirty="0" smtClean="0"/>
              <a:t>البحث العلمى التربوى </a:t>
            </a:r>
            <a:r>
              <a:rPr lang="ar-EG" sz="2400" dirty="0" smtClean="0"/>
              <a:t>و أهمية البحوث الكيفية و خاصة البحوث الإثنوجرافية و التى تكشف النقاب عن الظواهر العميقة مثل العادات و التقاليد و الثقافة المؤسسية و أنواع القيادات و طبيعتها و كذلك بحوث الفعل و التى ينتج عنها إصلاح و فعل و حل للمشكلات.</a:t>
            </a:r>
          </a:p>
          <a:p>
            <a:pPr lvl="0" algn="r" rtl="1">
              <a:buFont typeface="Wingdings" panose="05000000000000000000" pitchFamily="2" charset="2"/>
              <a:buChar char="Ø"/>
            </a:pPr>
            <a:r>
              <a:rPr lang="ar-EG" sz="2400" u="sng" dirty="0" smtClean="0"/>
              <a:t>العمل الجماعى </a:t>
            </a:r>
            <a:r>
              <a:rPr lang="ar-EG" sz="2400" dirty="0" smtClean="0"/>
              <a:t>و بناء الفريق و القدرة على خلق مناخ من التعاون و الثقة فى الأخر يؤديان إلى إنشاء جماعات التعلم </a:t>
            </a:r>
            <a:r>
              <a:rPr lang="en-US" sz="2400" dirty="0" smtClean="0"/>
              <a:t>PCL</a:t>
            </a:r>
            <a:r>
              <a:rPr lang="ar-EG" sz="2400" dirty="0" smtClean="0"/>
              <a:t> و تبادل الخبرات بين الممارسين و بعضهم و كذلك بين الأكاديميين و بعضهم و أخيراً بين الممارسين و الأكاديميين.</a:t>
            </a:r>
          </a:p>
          <a:p>
            <a:pPr lvl="0" algn="r" rtl="1">
              <a:buFont typeface="Wingdings" panose="05000000000000000000" pitchFamily="2" charset="2"/>
              <a:buChar char="Ø"/>
            </a:pPr>
            <a:r>
              <a:rPr lang="ar-EG" sz="2400" u="sng" dirty="0" smtClean="0"/>
              <a:t>التنمية المهنية المستدامة </a:t>
            </a:r>
            <a:r>
              <a:rPr lang="ar-EG" sz="2400" dirty="0" smtClean="0"/>
              <a:t>و المرتكزة على المدرسة من خلال وحدات ضمان الجودة و التدريب. </a:t>
            </a:r>
            <a:endParaRPr lang="en-US" sz="2400" dirty="0"/>
          </a:p>
          <a:p>
            <a:pPr marL="0" lvl="0" indent="0">
              <a:buNone/>
            </a:pPr>
            <a:endParaRPr lang="en-US" sz="2400" dirty="0"/>
          </a:p>
          <a:p>
            <a:pPr marL="0" lvl="0" indent="0">
              <a:buNone/>
            </a:pPr>
            <a:endParaRPr lang="en-US" sz="2400" dirty="0"/>
          </a:p>
          <a:p>
            <a:pPr marL="0" lvl="0" indent="0">
              <a:buNone/>
            </a:pPr>
            <a:endParaRPr lang="en-US" sz="2400" dirty="0"/>
          </a:p>
          <a:p>
            <a:pPr marL="0" lvl="0" indent="0">
              <a:buNone/>
            </a:pPr>
            <a:endParaRPr lang="en-US" sz="2400" dirty="0"/>
          </a:p>
          <a:p>
            <a:pPr marL="0" indent="0">
              <a:buNone/>
            </a:pPr>
            <a:endParaRPr lang="en-US" sz="2400" dirty="0"/>
          </a:p>
        </p:txBody>
      </p:sp>
      <p:sp>
        <p:nvSpPr>
          <p:cNvPr id="4" name="Title 1"/>
          <p:cNvSpPr txBox="1">
            <a:spLocks/>
          </p:cNvSpPr>
          <p:nvPr/>
        </p:nvSpPr>
        <p:spPr>
          <a:xfrm>
            <a:off x="0" y="1"/>
            <a:ext cx="9144000" cy="75745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2976056" y="304800"/>
            <a:ext cx="2895600" cy="685800"/>
          </a:xfrm>
          <a:prstGeom prst="rect">
            <a:avLst/>
          </a:prstGeom>
        </p:spPr>
      </p:pic>
    </p:spTree>
    <p:extLst>
      <p:ext uri="{BB962C8B-B14F-4D97-AF65-F5344CB8AC3E}">
        <p14:creationId xmlns:p14="http://schemas.microsoft.com/office/powerpoint/2010/main" val="323125374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6681" y="1447800"/>
            <a:ext cx="8134350" cy="5029200"/>
          </a:xfrm>
        </p:spPr>
        <p:txBody>
          <a:bodyPr>
            <a:noAutofit/>
          </a:bodyPr>
          <a:lstStyle/>
          <a:p>
            <a:pPr marL="0" lvl="0" indent="0">
              <a:buNone/>
            </a:pPr>
            <a:endParaRPr lang="en-US" sz="2400" dirty="0" smtClean="0"/>
          </a:p>
          <a:p>
            <a:pPr lvl="0" algn="r" rtl="1">
              <a:buFont typeface="Wingdings" panose="05000000000000000000" pitchFamily="2" charset="2"/>
              <a:buChar char="Ø"/>
            </a:pPr>
            <a:r>
              <a:rPr lang="ar-EG" sz="2400" u="sng" dirty="0" smtClean="0"/>
              <a:t>تفعيل وحدات ضمان الجودة و التدريب </a:t>
            </a:r>
            <a:r>
              <a:rPr lang="ar-EG" sz="2400" dirty="0" smtClean="0"/>
              <a:t>و الإرتقاء بدورها داخل المدرسة إنعكاسا للامركزية و تماشيا مع الفكر المستحدث فى الإرشاد و الريادة التربوية.</a:t>
            </a:r>
          </a:p>
          <a:p>
            <a:pPr lvl="0" algn="r" rtl="1">
              <a:buFont typeface="Wingdings" panose="05000000000000000000" pitchFamily="2" charset="2"/>
              <a:buChar char="Ø"/>
            </a:pPr>
            <a:r>
              <a:rPr lang="ar-EG" sz="2400" u="sng" dirty="0" smtClean="0"/>
              <a:t>الإرشاد و المساندة التربوية </a:t>
            </a:r>
            <a:r>
              <a:rPr lang="ar-EG" sz="2400" dirty="0" smtClean="0"/>
              <a:t>و الفارق بين المرشد التربوى </a:t>
            </a:r>
            <a:r>
              <a:rPr lang="en-US" sz="2400" dirty="0" smtClean="0"/>
              <a:t>Mentor</a:t>
            </a:r>
            <a:r>
              <a:rPr lang="ar-EG" sz="2400" dirty="0" smtClean="0"/>
              <a:t> و المدرب </a:t>
            </a:r>
            <a:r>
              <a:rPr lang="en-US" sz="2400" dirty="0" smtClean="0"/>
              <a:t>Coach</a:t>
            </a:r>
            <a:r>
              <a:rPr lang="ar-EG" sz="2400" dirty="0" smtClean="0"/>
              <a:t>.</a:t>
            </a:r>
          </a:p>
          <a:p>
            <a:pPr lvl="0" algn="r" rtl="1">
              <a:buFont typeface="Wingdings" panose="05000000000000000000" pitchFamily="2" charset="2"/>
              <a:buChar char="Ø"/>
            </a:pPr>
            <a:r>
              <a:rPr lang="ar-EG" sz="2400" u="sng" dirty="0" smtClean="0"/>
              <a:t>التعامل مع المقاومة للتغيير </a:t>
            </a:r>
            <a:r>
              <a:rPr lang="ar-EG" sz="2400" dirty="0" smtClean="0"/>
              <a:t>و تعبئة جماعات و كتل حرجة من الممارسين ممن لديهم الرغبة فى التجريب و التحديث.</a:t>
            </a:r>
          </a:p>
          <a:p>
            <a:pPr lvl="0" algn="r" rtl="1">
              <a:buFont typeface="Wingdings" panose="05000000000000000000" pitchFamily="2" charset="2"/>
              <a:buChar char="Ø"/>
            </a:pPr>
            <a:r>
              <a:rPr lang="ar-EG" sz="2400" u="sng" dirty="0" smtClean="0"/>
              <a:t>التحفيز الداخلى </a:t>
            </a:r>
            <a:r>
              <a:rPr lang="ar-EG" sz="2400" dirty="0" smtClean="0"/>
              <a:t>و الإرتباط بأهداف ذات علاقة بالفضائل الإنسانية و الصالح العام.</a:t>
            </a:r>
          </a:p>
          <a:p>
            <a:pPr lvl="0" algn="r" rtl="1">
              <a:buFont typeface="Wingdings" panose="05000000000000000000" pitchFamily="2" charset="2"/>
              <a:buChar char="Ø"/>
            </a:pPr>
            <a:r>
              <a:rPr lang="ar-EG" sz="2400" u="sng" dirty="0" smtClean="0"/>
              <a:t>القدرة على التعلم مدى الحياة </a:t>
            </a:r>
            <a:r>
              <a:rPr lang="ar-EG" sz="2400" dirty="0" smtClean="0"/>
              <a:t>و التأمل فى الخبرات و التعلم منها و كذلك القدرة على القدوة و نمذجة ما نريد أن نقنع الأخرين به. بل أن نكون فى حالة يقظة </a:t>
            </a:r>
            <a:r>
              <a:rPr lang="en-US" sz="2400" dirty="0" smtClean="0"/>
              <a:t>Wide Awakening</a:t>
            </a:r>
            <a:r>
              <a:rPr lang="ar-EG" sz="2400" dirty="0" smtClean="0"/>
              <a:t> دائمة تمكننا من تعديل مساراتنا عند الضرورة و التواصل الجيد مع الأخر فى إطار من الثقة و الإحترام.</a:t>
            </a:r>
            <a:endParaRPr lang="ar-EG" sz="2400" u="sng" dirty="0" smtClean="0"/>
          </a:p>
          <a:p>
            <a:pPr marL="0" lvl="0" indent="0">
              <a:buNone/>
            </a:pPr>
            <a:endParaRPr lang="en-US" sz="2400" dirty="0"/>
          </a:p>
          <a:p>
            <a:pPr marL="0" lvl="0" indent="0">
              <a:buNone/>
            </a:pPr>
            <a:endParaRPr lang="en-US" sz="2400" dirty="0"/>
          </a:p>
          <a:p>
            <a:pPr marL="0" lvl="0" indent="0">
              <a:buNone/>
            </a:pPr>
            <a:endParaRPr lang="en-US" sz="2400" dirty="0"/>
          </a:p>
          <a:p>
            <a:pPr marL="0" lvl="0" indent="0">
              <a:buNone/>
            </a:pPr>
            <a:endParaRPr lang="en-US" sz="2400" dirty="0"/>
          </a:p>
          <a:p>
            <a:pPr marL="0" indent="0">
              <a:buNone/>
            </a:pPr>
            <a:endParaRPr lang="en-US" sz="2400" dirty="0"/>
          </a:p>
        </p:txBody>
      </p:sp>
      <p:sp>
        <p:nvSpPr>
          <p:cNvPr id="4" name="Title 1"/>
          <p:cNvSpPr txBox="1">
            <a:spLocks/>
          </p:cNvSpPr>
          <p:nvPr/>
        </p:nvSpPr>
        <p:spPr>
          <a:xfrm>
            <a:off x="0" y="1"/>
            <a:ext cx="9144000" cy="75745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2976056" y="304800"/>
            <a:ext cx="2895600" cy="685800"/>
          </a:xfrm>
          <a:prstGeom prst="rect">
            <a:avLst/>
          </a:prstGeom>
        </p:spPr>
      </p:pic>
    </p:spTree>
    <p:extLst>
      <p:ext uri="{BB962C8B-B14F-4D97-AF65-F5344CB8AC3E}">
        <p14:creationId xmlns:p14="http://schemas.microsoft.com/office/powerpoint/2010/main" val="168581830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6680" y="1447800"/>
            <a:ext cx="8253919" cy="5029200"/>
          </a:xfrm>
        </p:spPr>
        <p:txBody>
          <a:bodyPr>
            <a:noAutofit/>
          </a:bodyPr>
          <a:lstStyle/>
          <a:p>
            <a:pPr marL="0" lvl="0" indent="0">
              <a:buNone/>
            </a:pPr>
            <a:endParaRPr lang="en-US" sz="2400" dirty="0" smtClean="0"/>
          </a:p>
          <a:p>
            <a:pPr lvl="0" algn="r" rtl="1">
              <a:buFont typeface="Wingdings" panose="05000000000000000000" pitchFamily="2" charset="2"/>
              <a:buChar char="Ø"/>
            </a:pPr>
            <a:r>
              <a:rPr lang="ar-EG" sz="2400" u="sng" dirty="0" smtClean="0"/>
              <a:t>توكيد العواطف الإيجابية </a:t>
            </a:r>
            <a:r>
              <a:rPr lang="ar-EG" sz="2400" dirty="0" smtClean="0"/>
              <a:t> أثناء رحلة التعلم.</a:t>
            </a:r>
          </a:p>
          <a:p>
            <a:pPr lvl="0" algn="r" rtl="1">
              <a:buFont typeface="Wingdings" panose="05000000000000000000" pitchFamily="2" charset="2"/>
              <a:buChar char="Ø"/>
            </a:pPr>
            <a:r>
              <a:rPr lang="ar-EG" sz="2400" u="sng" dirty="0" smtClean="0"/>
              <a:t>مشاركة الدارس و الفعالية الذاتية </a:t>
            </a:r>
            <a:r>
              <a:rPr lang="en-US" sz="2400" u="sng" dirty="0" smtClean="0"/>
              <a:t>Self Efficacy</a:t>
            </a:r>
            <a:r>
              <a:rPr lang="ar-EG" sz="2400" u="sng" dirty="0" smtClean="0"/>
              <a:t> و التمكين </a:t>
            </a:r>
            <a:r>
              <a:rPr lang="en-US" sz="2400" u="sng" dirty="0" smtClean="0"/>
              <a:t>Empowerment</a:t>
            </a:r>
            <a:r>
              <a:rPr lang="ar-EG" sz="2400" dirty="0" smtClean="0"/>
              <a:t> للمتعلمين سواء كانوا أساتذة فى الجامعات أو معلمين فى المدارس أو دارسين فى أى من المؤسستين.</a:t>
            </a:r>
          </a:p>
          <a:p>
            <a:pPr marL="0" lvl="0" indent="0">
              <a:buNone/>
            </a:pPr>
            <a:endParaRPr lang="en-US" sz="2400" dirty="0"/>
          </a:p>
          <a:p>
            <a:pPr marL="0" lvl="0" indent="0">
              <a:buNone/>
            </a:pPr>
            <a:endParaRPr lang="en-US" sz="2400" dirty="0"/>
          </a:p>
          <a:p>
            <a:pPr marL="0" lvl="0" indent="0">
              <a:buNone/>
            </a:pPr>
            <a:endParaRPr lang="en-US" sz="2400" dirty="0"/>
          </a:p>
          <a:p>
            <a:pPr marL="0" lvl="0" indent="0">
              <a:buNone/>
            </a:pPr>
            <a:endParaRPr lang="en-US" sz="2400" dirty="0"/>
          </a:p>
          <a:p>
            <a:pPr marL="0" indent="0">
              <a:buNone/>
            </a:pPr>
            <a:endParaRPr lang="en-US" sz="2400" dirty="0"/>
          </a:p>
        </p:txBody>
      </p:sp>
      <p:sp>
        <p:nvSpPr>
          <p:cNvPr id="4" name="Title 1"/>
          <p:cNvSpPr txBox="1">
            <a:spLocks/>
          </p:cNvSpPr>
          <p:nvPr/>
        </p:nvSpPr>
        <p:spPr>
          <a:xfrm>
            <a:off x="0" y="1"/>
            <a:ext cx="9144000" cy="75745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2976056" y="304800"/>
            <a:ext cx="2895600" cy="685800"/>
          </a:xfrm>
          <a:prstGeom prst="rect">
            <a:avLst/>
          </a:prstGeom>
        </p:spPr>
      </p:pic>
    </p:spTree>
    <p:extLst>
      <p:ext uri="{BB962C8B-B14F-4D97-AF65-F5344CB8AC3E}">
        <p14:creationId xmlns:p14="http://schemas.microsoft.com/office/powerpoint/2010/main" val="42153796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137160" indent="0" algn="ctr">
              <a:buNone/>
            </a:pPr>
            <a:endParaRPr lang="en-US" sz="8800" dirty="0" smtClean="0"/>
          </a:p>
          <a:p>
            <a:pPr marL="137160" indent="0" algn="ctr">
              <a:buNone/>
            </a:pPr>
            <a:r>
              <a:rPr lang="ar-EG" sz="14000" dirty="0" smtClean="0">
                <a:solidFill>
                  <a:srgbClr val="003399"/>
                </a:solidFill>
              </a:rPr>
              <a:t>شكراً</a:t>
            </a:r>
            <a:endParaRPr lang="en-US" sz="14000" dirty="0" smtClean="0">
              <a:solidFill>
                <a:srgbClr val="003399"/>
              </a:solidFill>
            </a:endParaRPr>
          </a:p>
          <a:p>
            <a:pPr marL="137160" indent="0" algn="ctr">
              <a:buNone/>
            </a:pPr>
            <a:endParaRPr lang="ar-EG" sz="8800" dirty="0"/>
          </a:p>
        </p:txBody>
      </p:sp>
      <p:sp>
        <p:nvSpPr>
          <p:cNvPr id="4" name="Title 1"/>
          <p:cNvSpPr txBox="1">
            <a:spLocks/>
          </p:cNvSpPr>
          <p:nvPr/>
        </p:nvSpPr>
        <p:spPr>
          <a:xfrm>
            <a:off x="-27710" y="0"/>
            <a:ext cx="9171709" cy="1219200"/>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3000375" y="829113"/>
            <a:ext cx="2895600" cy="685800"/>
          </a:xfrm>
          <a:prstGeom prst="rect">
            <a:avLst/>
          </a:prstGeom>
        </p:spPr>
      </p:pic>
    </p:spTree>
    <p:extLst>
      <p:ext uri="{BB962C8B-B14F-4D97-AF65-F5344CB8AC3E}">
        <p14:creationId xmlns:p14="http://schemas.microsoft.com/office/powerpoint/2010/main" val="4588741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2383</TotalTime>
  <Words>515</Words>
  <Application>Microsoft Office PowerPoint</Application>
  <PresentationFormat>On-screen Show (4:3)</PresentationFormat>
  <Paragraphs>48</Paragraphs>
  <Slides>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Calibri</vt:lpstr>
      <vt:lpstr>Calibri Light</vt:lpstr>
      <vt:lpstr>Courier New</vt:lpstr>
      <vt:lpstr>Wingdings</vt:lpstr>
      <vt:lpstr>Office Theme</vt:lpstr>
      <vt:lpstr>  School and University Partnership for Peer Communities of Learners  (SUP4PCL)   </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AUC</dc:creator>
  <cp:lastModifiedBy>AUC</cp:lastModifiedBy>
  <cp:revision>256</cp:revision>
  <cp:lastPrinted>2017-11-19T08:28:01Z</cp:lastPrinted>
  <dcterms:created xsi:type="dcterms:W3CDTF">2006-08-16T00:00:00Z</dcterms:created>
  <dcterms:modified xsi:type="dcterms:W3CDTF">2017-11-26T12:53:24Z</dcterms:modified>
</cp:coreProperties>
</file>