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34" r:id="rId2"/>
  </p:sldMasterIdLst>
  <p:notesMasterIdLst>
    <p:notesMasterId r:id="rId62"/>
  </p:notesMasterIdLst>
  <p:handoutMasterIdLst>
    <p:handoutMasterId r:id="rId63"/>
  </p:handoutMasterIdLst>
  <p:sldIdLst>
    <p:sldId id="422" r:id="rId3"/>
    <p:sldId id="428" r:id="rId4"/>
    <p:sldId id="429" r:id="rId5"/>
    <p:sldId id="430" r:id="rId6"/>
    <p:sldId id="455" r:id="rId7"/>
    <p:sldId id="431" r:id="rId8"/>
    <p:sldId id="395" r:id="rId9"/>
    <p:sldId id="369" r:id="rId10"/>
    <p:sldId id="432" r:id="rId11"/>
    <p:sldId id="374" r:id="rId12"/>
    <p:sldId id="375" r:id="rId13"/>
    <p:sldId id="378" r:id="rId14"/>
    <p:sldId id="380" r:id="rId15"/>
    <p:sldId id="381" r:id="rId16"/>
    <p:sldId id="391" r:id="rId17"/>
    <p:sldId id="392" r:id="rId18"/>
    <p:sldId id="396" r:id="rId19"/>
    <p:sldId id="433" r:id="rId20"/>
    <p:sldId id="398" r:id="rId21"/>
    <p:sldId id="434" r:id="rId22"/>
    <p:sldId id="412" r:id="rId23"/>
    <p:sldId id="410" r:id="rId24"/>
    <p:sldId id="435" r:id="rId25"/>
    <p:sldId id="437" r:id="rId26"/>
    <p:sldId id="436" r:id="rId27"/>
    <p:sldId id="458" r:id="rId28"/>
    <p:sldId id="438" r:id="rId29"/>
    <p:sldId id="417" r:id="rId30"/>
    <p:sldId id="439" r:id="rId31"/>
    <p:sldId id="440" r:id="rId32"/>
    <p:sldId id="441" r:id="rId33"/>
    <p:sldId id="442" r:id="rId34"/>
    <p:sldId id="443" r:id="rId35"/>
    <p:sldId id="444" r:id="rId36"/>
    <p:sldId id="445" r:id="rId37"/>
    <p:sldId id="446" r:id="rId38"/>
    <p:sldId id="447" r:id="rId39"/>
    <p:sldId id="450" r:id="rId40"/>
    <p:sldId id="451" r:id="rId41"/>
    <p:sldId id="448" r:id="rId42"/>
    <p:sldId id="449" r:id="rId43"/>
    <p:sldId id="459" r:id="rId44"/>
    <p:sldId id="460" r:id="rId45"/>
    <p:sldId id="426" r:id="rId46"/>
    <p:sldId id="415" r:id="rId47"/>
    <p:sldId id="416" r:id="rId48"/>
    <p:sldId id="456" r:id="rId49"/>
    <p:sldId id="427" r:id="rId50"/>
    <p:sldId id="299" r:id="rId51"/>
    <p:sldId id="303" r:id="rId52"/>
    <p:sldId id="304" r:id="rId53"/>
    <p:sldId id="305" r:id="rId54"/>
    <p:sldId id="306" r:id="rId55"/>
    <p:sldId id="453" r:id="rId56"/>
    <p:sldId id="454" r:id="rId57"/>
    <p:sldId id="457" r:id="rId58"/>
    <p:sldId id="452" r:id="rId59"/>
    <p:sldId id="461" r:id="rId60"/>
    <p:sldId id="274" r:id="rId6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3333FF"/>
    <a:srgbClr val="FFFFCC"/>
    <a:srgbClr val="66CC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7" d="100"/>
          <a:sy n="87" d="100"/>
        </p:scale>
        <p:origin x="528" y="72"/>
      </p:cViewPr>
      <p:guideLst>
        <p:guide pos="3840"/>
        <p:guide orient="horz" pos="2160"/>
      </p:guideLst>
    </p:cSldViewPr>
  </p:slideViewPr>
  <p:notesTextViewPr>
    <p:cViewPr>
      <p:scale>
        <a:sx n="1" d="1"/>
        <a:sy n="1" d="1"/>
      </p:scale>
      <p:origin x="0" y="0"/>
    </p:cViewPr>
  </p:notesTextViewPr>
  <p:sorterViewPr>
    <p:cViewPr varScale="1">
      <p:scale>
        <a:sx n="100" d="100"/>
        <a:sy n="100" d="100"/>
      </p:scale>
      <p:origin x="0" y="-4752"/>
    </p:cViewPr>
  </p:sorterViewPr>
  <p:notesViewPr>
    <p:cSldViewPr snapToGrid="0" showGuides="1">
      <p:cViewPr varScale="1">
        <p:scale>
          <a:sx n="63" d="100"/>
          <a:sy n="63" d="100"/>
        </p:scale>
        <p:origin x="2838"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9BCE0C-CD74-4A59-802C-6D2F8C15331A}" type="datetimeFigureOut">
              <a:rPr lang="en-US" smtClean="0"/>
              <a:pPr/>
              <a:t>10/10/2018</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798501B-77B5-4365-9881-C6E19A3C1E42}" type="slidenum">
              <a:rPr lang="en-US" smtClean="0"/>
              <a:pPr/>
              <a:t>‹#›</a:t>
            </a:fld>
            <a:endParaRPr lang="en-US" dirty="0"/>
          </a:p>
        </p:txBody>
      </p:sp>
    </p:spTree>
    <p:extLst>
      <p:ext uri="{BB962C8B-B14F-4D97-AF65-F5344CB8AC3E}">
        <p14:creationId xmlns:p14="http://schemas.microsoft.com/office/powerpoint/2010/main" val="2851456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4FDEA8-CBB8-46CC-9562-028963DBC55A}" type="datetimeFigureOut">
              <a:rPr lang="en-US" smtClean="0"/>
              <a:pPr/>
              <a:t>10/10/2018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8BD8E7-1312-41F3-99C4-6DA5AF891969}" type="slidenum">
              <a:rPr lang="en-US" smtClean="0"/>
              <a:pPr/>
              <a:t>‹#›</a:t>
            </a:fld>
            <a:endParaRPr lang="en-US" dirty="0"/>
          </a:p>
        </p:txBody>
      </p:sp>
    </p:spTree>
    <p:extLst>
      <p:ext uri="{BB962C8B-B14F-4D97-AF65-F5344CB8AC3E}">
        <p14:creationId xmlns:p14="http://schemas.microsoft.com/office/powerpoint/2010/main" val="2892084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61BEF0D-F0BB-DE4B-95CE-6DB70DBA9567}" type="datetimeFigureOut">
              <a:rPr lang="en-US" smtClean="0"/>
              <a:pPr/>
              <a:t>10/10/2018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3" name="Straight Connector 12"/>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CC360358-FA3A-47F8-BD28-84FB87CB9303}"/>
              </a:ext>
            </a:extLst>
          </p:cNvPr>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881574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CC0096-1860-4642-9CD2-0079EA5E7CD1}" type="datetimeFigureOut">
              <a:rPr lang="en-US" smtClean="0"/>
              <a:pPr/>
              <a:t>10/10/2018</a:t>
            </a:fld>
            <a:endParaRPr lang="en-US" dirty="0"/>
          </a:p>
        </p:txBody>
      </p:sp>
      <p:sp>
        <p:nvSpPr>
          <p:cNvPr id="5" name="Footer Placeholder 4"/>
          <p:cNvSpPr>
            <a:spLocks noGrp="1"/>
          </p:cNvSpPr>
          <p:nvPr>
            <p:ph type="ftr" sz="quarter" idx="11"/>
          </p:nvPr>
        </p:nvSpPr>
        <p:spPr/>
        <p:txBody>
          <a:bodyPr/>
          <a:lstStyle/>
          <a:p>
            <a:r>
              <a:rPr lang="en-US" dirty="0"/>
              <a:t>Dr. Hany Yousef</a:t>
            </a:r>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32256986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CC0096-1860-4642-9CD2-0079EA5E7CD1}" type="datetimeFigureOut">
              <a:rPr lang="en-US" smtClean="0"/>
              <a:pPr/>
              <a:t>10/10/2018</a:t>
            </a:fld>
            <a:endParaRPr lang="en-US" dirty="0"/>
          </a:p>
        </p:txBody>
      </p:sp>
      <p:sp>
        <p:nvSpPr>
          <p:cNvPr id="5" name="Footer Placeholder 4"/>
          <p:cNvSpPr>
            <a:spLocks noGrp="1"/>
          </p:cNvSpPr>
          <p:nvPr>
            <p:ph type="ftr" sz="quarter" idx="11"/>
          </p:nvPr>
        </p:nvSpPr>
        <p:spPr/>
        <p:txBody>
          <a:bodyPr/>
          <a:lstStyle/>
          <a:p>
            <a:r>
              <a:rPr lang="en-US" dirty="0"/>
              <a:t>Dr. Hany Yousef</a:t>
            </a:r>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dirty="0"/>
          </a:p>
        </p:txBody>
      </p:sp>
      <p:cxnSp>
        <p:nvCxnSpPr>
          <p:cNvPr id="8" name="Straight Connector 7"/>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39296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solidFill>
          <a:schemeClr val="accent1"/>
        </a:solidFill>
        <a:effectLst/>
      </p:bgPr>
    </p:bg>
    <p:spTree>
      <p:nvGrpSpPr>
        <p:cNvPr id="1" name=""/>
        <p:cNvGrpSpPr/>
        <p:nvPr/>
      </p:nvGrpSpPr>
      <p:grpSpPr>
        <a:xfrm>
          <a:off x="0" y="0"/>
          <a:ext cx="0" cy="0"/>
          <a:chOff x="0" y="0"/>
          <a:chExt cx="0" cy="0"/>
        </a:xfrm>
      </p:grpSpPr>
      <p:sp>
        <p:nvSpPr>
          <p:cNvPr id="7" name="Rectangle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1850" y="2514600"/>
            <a:ext cx="10515600" cy="2743200"/>
          </a:xfrm>
        </p:spPr>
        <p:txBody>
          <a:bodyPr anchor="b">
            <a:normAutofit/>
          </a:bodyPr>
          <a:lstStyle>
            <a:lvl1pPr algn="ctr">
              <a:defRPr sz="4400" spc="-50"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31850" y="5257800"/>
            <a:ext cx="10515600" cy="914400"/>
          </a:xfrm>
        </p:spPr>
        <p:txBody>
          <a:bodyPr>
            <a:normAutofit/>
          </a:bodyPr>
          <a:lstStyle>
            <a:lvl1pPr marL="0" indent="0" algn="ctr">
              <a:spcBef>
                <a:spcPts val="0"/>
              </a:spcBef>
              <a:buNone/>
              <a:defRPr sz="2000" cap="all" spc="50" baseline="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35067780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51812" y="1714498"/>
            <a:ext cx="3506788" cy="2880360"/>
          </a:xfrm>
        </p:spPr>
        <p:txBody>
          <a:bodyPr anchor="b">
            <a:normAutofit/>
          </a:bodyPr>
          <a:lstStyle>
            <a:lvl1pPr>
              <a:defRPr sz="3000"/>
            </a:lvl1pPr>
          </a:lstStyle>
          <a:p>
            <a:r>
              <a:rPr lang="en-US"/>
              <a:t>Click to edit Master title style</a:t>
            </a:r>
            <a:endParaRPr lang="en-US" dirty="0"/>
          </a:p>
        </p:txBody>
      </p:sp>
      <p:sp>
        <p:nvSpPr>
          <p:cNvPr id="3" name="Content Placeholder 2"/>
          <p:cNvSpPr>
            <a:spLocks noGrp="1"/>
          </p:cNvSpPr>
          <p:nvPr>
            <p:ph idx="1"/>
          </p:nvPr>
        </p:nvSpPr>
        <p:spPr>
          <a:xfrm>
            <a:off x="530352" y="457200"/>
            <a:ext cx="7242111" cy="5715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51812" y="4590288"/>
            <a:ext cx="3514564" cy="1581912"/>
          </a:xfrm>
        </p:spPr>
        <p:txBody>
          <a:bodyPr/>
          <a:lstStyle>
            <a:lvl1pPr marL="0" indent="0">
              <a:spcBef>
                <a:spcPts val="8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CC0096-1860-4642-9CD2-0079EA5E7CD1}" type="datetimeFigureOut">
              <a:rPr lang="en-US" smtClean="0"/>
              <a:pPr/>
              <a:t>10/10/2018</a:t>
            </a:fld>
            <a:endParaRPr lang="en-US" dirty="0"/>
          </a:p>
        </p:txBody>
      </p:sp>
      <p:sp>
        <p:nvSpPr>
          <p:cNvPr id="6" name="Footer Placeholder 5"/>
          <p:cNvSpPr>
            <a:spLocks noGrp="1"/>
          </p:cNvSpPr>
          <p:nvPr>
            <p:ph type="ftr" sz="quarter" idx="11"/>
          </p:nvPr>
        </p:nvSpPr>
        <p:spPr/>
        <p:txBody>
          <a:bodyPr/>
          <a:lstStyle/>
          <a:p>
            <a:r>
              <a:rPr lang="en-US" dirty="0"/>
              <a:t>Dr. Hany Yousef</a:t>
            </a:r>
          </a:p>
        </p:txBody>
      </p:sp>
      <p:sp>
        <p:nvSpPr>
          <p:cNvPr id="7" name="Slide Number Placeholder 6"/>
          <p:cNvSpPr>
            <a:spLocks noGrp="1"/>
          </p:cNvSpPr>
          <p:nvPr>
            <p:ph type="sldNum" sz="quarter" idx="12"/>
          </p:nvPr>
        </p:nvSpPr>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spTree>
      <p:nvGrpSpPr>
        <p:cNvPr id="1" name=""/>
        <p:cNvGrpSpPr/>
        <p:nvPr/>
      </p:nvGrpSpPr>
      <p:grpSpPr>
        <a:xfrm>
          <a:off x="0" y="0"/>
          <a:ext cx="0" cy="0"/>
          <a:chOff x="0" y="0"/>
          <a:chExt cx="0" cy="0"/>
        </a:xfrm>
      </p:grpSpPr>
      <p:sp>
        <p:nvSpPr>
          <p:cNvPr id="8" name="Rectangle 7"/>
          <p:cNvSpPr/>
          <p:nvPr userDrawn="1"/>
        </p:nvSpPr>
        <p:spPr>
          <a:xfrm>
            <a:off x="8153400" y="0"/>
            <a:ext cx="40386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half" idx="2"/>
          </p:nvPr>
        </p:nvSpPr>
        <p:spPr>
          <a:xfrm>
            <a:off x="8532813" y="4591761"/>
            <a:ext cx="3125787" cy="1580440"/>
          </a:xfrm>
        </p:spPr>
        <p:txBody>
          <a:bodyPr/>
          <a:lstStyle>
            <a:lvl1pPr marL="0" indent="0">
              <a:spcBef>
                <a:spcPts val="8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2" name="Title 1"/>
          <p:cNvSpPr>
            <a:spLocks noGrp="1"/>
          </p:cNvSpPr>
          <p:nvPr>
            <p:ph type="title"/>
          </p:nvPr>
        </p:nvSpPr>
        <p:spPr>
          <a:xfrm>
            <a:off x="8532813" y="1714500"/>
            <a:ext cx="3125787" cy="2877260"/>
          </a:xfrm>
        </p:spPr>
        <p:txBody>
          <a:bodyPr anchor="b">
            <a:normAutofit/>
          </a:bodyPr>
          <a:lstStyle>
            <a:lvl1pPr>
              <a:defRPr sz="3000">
                <a:solidFill>
                  <a:schemeClr val="bg1"/>
                </a:solidFill>
              </a:defRPr>
            </a:lvl1pPr>
          </a:lstStyle>
          <a:p>
            <a:r>
              <a:rPr lang="en-US"/>
              <a:t>Click to edit Master title style</a:t>
            </a:r>
          </a:p>
        </p:txBody>
      </p:sp>
      <p:sp>
        <p:nvSpPr>
          <p:cNvPr id="6" name="Picture Placeholder 2"/>
          <p:cNvSpPr>
            <a:spLocks noGrp="1"/>
          </p:cNvSpPr>
          <p:nvPr>
            <p:ph type="pic" idx="1"/>
          </p:nvPr>
        </p:nvSpPr>
        <p:spPr>
          <a:xfrm>
            <a:off x="0" y="0"/>
            <a:ext cx="8101584" cy="6857999"/>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Picture with Caption">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8153400" y="0"/>
            <a:ext cx="40386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321755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Title Slide with Pictures">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5609230"/>
            <a:ext cx="12192000" cy="12487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547048" y="5702510"/>
            <a:ext cx="11125200" cy="914400"/>
          </a:xfrm>
        </p:spPr>
        <p:txBody>
          <a:bodyPr anchor="b">
            <a:normAutofit/>
          </a:bodyPr>
          <a:lstStyle>
            <a:lvl1pPr algn="ctr">
              <a:defRPr sz="4400" spc="-50" baseline="0">
                <a:solidFill>
                  <a:schemeClr val="bg1"/>
                </a:solidFill>
              </a:defRPr>
            </a:lvl1pPr>
          </a:lstStyle>
          <a:p>
            <a:r>
              <a:rPr lang="en-US"/>
              <a:t>Click to edit Master title style</a:t>
            </a:r>
          </a:p>
        </p:txBody>
      </p:sp>
    </p:spTree>
    <p:extLst>
      <p:ext uri="{BB962C8B-B14F-4D97-AF65-F5344CB8AC3E}">
        <p14:creationId xmlns:p14="http://schemas.microsoft.com/office/powerpoint/2010/main" val="10867754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Title Slide with Pictures">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6632812"/>
            <a:ext cx="12192000" cy="225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610171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5_Title Slide with Pictures">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6632812"/>
            <a:ext cx="12192000" cy="225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userDrawn="1"/>
        </p:nvSpPr>
        <p:spPr>
          <a:xfrm>
            <a:off x="0" y="0"/>
            <a:ext cx="12192000" cy="225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453996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3_Title Slide with Pictures">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6632812"/>
            <a:ext cx="12192000" cy="225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userDrawn="1"/>
        </p:nvSpPr>
        <p:spPr>
          <a:xfrm>
            <a:off x="0" y="0"/>
            <a:ext cx="12192000" cy="11191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147672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CC0096-1860-4642-9CD2-0079EA5E7CD1}" type="datetimeFigureOut">
              <a:rPr lang="en-US" smtClean="0"/>
              <a:pPr/>
              <a:t>10/10/2018</a:t>
            </a:fld>
            <a:endParaRPr lang="en-US" dirty="0"/>
          </a:p>
        </p:txBody>
      </p:sp>
      <p:sp>
        <p:nvSpPr>
          <p:cNvPr id="5" name="Footer Placeholder 4"/>
          <p:cNvSpPr>
            <a:spLocks noGrp="1"/>
          </p:cNvSpPr>
          <p:nvPr>
            <p:ph type="ftr" sz="quarter" idx="11"/>
          </p:nvPr>
        </p:nvSpPr>
        <p:spPr/>
        <p:txBody>
          <a:bodyPr/>
          <a:lstStyle/>
          <a:p>
            <a:r>
              <a:rPr lang="en-US" dirty="0"/>
              <a:t>Dr. Hany Yousef</a:t>
            </a:r>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26388429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4_Title Slide with Pictures">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0"/>
            <a:ext cx="12192000" cy="11191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userDrawn="1"/>
        </p:nvSpPr>
        <p:spPr>
          <a:xfrm>
            <a:off x="0" y="5738884"/>
            <a:ext cx="12192000" cy="11191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243553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6_Title Slide with Pictures">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0"/>
            <a:ext cx="12192000" cy="111911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userDrawn="1"/>
        </p:nvSpPr>
        <p:spPr>
          <a:xfrm>
            <a:off x="0" y="5738884"/>
            <a:ext cx="12192000" cy="111911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243553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7_Title Slide with Pictures">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0"/>
            <a:ext cx="12192000" cy="111911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userDrawn="1"/>
        </p:nvSpPr>
        <p:spPr>
          <a:xfrm>
            <a:off x="0" y="5738884"/>
            <a:ext cx="12192000" cy="111911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close up of a logo&#10;&#10;Description generated with very high confidence">
            <a:extLst>
              <a:ext uri="{FF2B5EF4-FFF2-40B4-BE49-F238E27FC236}">
                <a16:creationId xmlns:a16="http://schemas.microsoft.com/office/drawing/2014/main" id="{21F3B83F-FED5-4F6D-A8CD-64E56E305E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45504" y="31011"/>
            <a:ext cx="1054341" cy="1047161"/>
          </a:xfrm>
          <a:prstGeom prst="rect">
            <a:avLst/>
          </a:prstGeom>
        </p:spPr>
      </p:pic>
      <p:pic>
        <p:nvPicPr>
          <p:cNvPr id="7" name="Picture 6">
            <a:extLst>
              <a:ext uri="{FF2B5EF4-FFF2-40B4-BE49-F238E27FC236}">
                <a16:creationId xmlns:a16="http://schemas.microsoft.com/office/drawing/2014/main" id="{D66D284F-E55F-4714-BA23-AF3FE85F1A1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92" y="0"/>
            <a:ext cx="3055890" cy="1047161"/>
          </a:xfrm>
          <a:prstGeom prst="rect">
            <a:avLst/>
          </a:prstGeom>
        </p:spPr>
      </p:pic>
      <p:pic>
        <p:nvPicPr>
          <p:cNvPr id="11" name="Picture 10" descr="A close up of a logo&#10;&#10;Description generated with very high confidence">
            <a:extLst>
              <a:ext uri="{FF2B5EF4-FFF2-40B4-BE49-F238E27FC236}">
                <a16:creationId xmlns:a16="http://schemas.microsoft.com/office/drawing/2014/main" id="{1DCF8894-DEF8-4B2C-8C7B-A05FABB827E4}"/>
              </a:ext>
            </a:extLst>
          </p:cNvPr>
          <p:cNvPicPr>
            <a:picLocks noChangeAspect="1"/>
          </p:cNvPicPr>
          <p:nvPr userDrawn="1"/>
        </p:nvPicPr>
        <p:blipFill>
          <a:blip r:embed="rId4" cstate="print">
            <a:clrChange>
              <a:clrFrom>
                <a:srgbClr val="CEE5F6"/>
              </a:clrFrom>
              <a:clrTo>
                <a:srgbClr val="CEE5F6">
                  <a:alpha val="0"/>
                </a:srgbClr>
              </a:clrTo>
            </a:clrChange>
            <a:duotone>
              <a:schemeClr val="bg2">
                <a:shade val="45000"/>
                <a:satMod val="135000"/>
              </a:schemeClr>
              <a:prstClr val="white"/>
            </a:duotone>
            <a:extLst>
              <a:ext uri="{BEBA8EAE-BF5A-486C-A8C5-ECC9F3942E4B}">
                <a14:imgProps xmlns:a14="http://schemas.microsoft.com/office/drawing/2010/main">
                  <a14:imgLayer r:embed="rId5">
                    <a14:imgEffect>
                      <a14:artisticPhotocopy/>
                    </a14:imgEffect>
                    <a14:imgEffect>
                      <a14:colorTemperature colorTemp="47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879361" y="1227455"/>
            <a:ext cx="4433278" cy="4403090"/>
          </a:xfrm>
          <a:prstGeom prst="rect">
            <a:avLst/>
          </a:prstGeom>
        </p:spPr>
      </p:pic>
    </p:spTree>
    <p:extLst>
      <p:ext uri="{BB962C8B-B14F-4D97-AF65-F5344CB8AC3E}">
        <p14:creationId xmlns:p14="http://schemas.microsoft.com/office/powerpoint/2010/main" val="13243553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ar-EG"/>
          </a:p>
        </p:txBody>
      </p:sp>
      <p:sp>
        <p:nvSpPr>
          <p:cNvPr id="3" name="Table Placeholder 2"/>
          <p:cNvSpPr>
            <a:spLocks noGrp="1"/>
          </p:cNvSpPr>
          <p:nvPr>
            <p:ph type="tbl" idx="1"/>
          </p:nvPr>
        </p:nvSpPr>
        <p:spPr>
          <a:xfrm>
            <a:off x="609600" y="1600201"/>
            <a:ext cx="10972800" cy="4525963"/>
          </a:xfrm>
        </p:spPr>
        <p:txBody>
          <a:bodyPr/>
          <a:lstStyle/>
          <a:p>
            <a:endParaRPr lang="ar-EG"/>
          </a:p>
        </p:txBody>
      </p:sp>
      <p:sp>
        <p:nvSpPr>
          <p:cNvPr id="4" name="Date Placeholder 3"/>
          <p:cNvSpPr>
            <a:spLocks noGrp="1"/>
          </p:cNvSpPr>
          <p:nvPr>
            <p:ph type="dt" sz="half" idx="10"/>
          </p:nvPr>
        </p:nvSpPr>
        <p:spPr>
          <a:xfrm>
            <a:off x="8737600" y="6356351"/>
            <a:ext cx="2844800" cy="365125"/>
          </a:xfrm>
        </p:spPr>
        <p:txBody>
          <a:bodyPr/>
          <a:lstStyle>
            <a:lvl1pPr>
              <a:defRPr smtClean="0"/>
            </a:lvl1pPr>
          </a:lstStyle>
          <a:p>
            <a:pPr>
              <a:defRPr/>
            </a:pPr>
            <a:fld id="{17F820D9-18EA-4374-97E2-9192E7531252}" type="datetimeFigureOut">
              <a:rPr lang="ar-EG"/>
              <a:pPr>
                <a:defRPr/>
              </a:pPr>
              <a:t>30/01/1440</a:t>
            </a:fld>
            <a:endParaRPr lang="ar-EG"/>
          </a:p>
        </p:txBody>
      </p:sp>
      <p:sp>
        <p:nvSpPr>
          <p:cNvPr id="5" name="Footer Placeholder 4"/>
          <p:cNvSpPr>
            <a:spLocks noGrp="1"/>
          </p:cNvSpPr>
          <p:nvPr>
            <p:ph type="ftr" sz="quarter" idx="11"/>
          </p:nvPr>
        </p:nvSpPr>
        <p:spPr>
          <a:xfrm>
            <a:off x="4165600" y="6356351"/>
            <a:ext cx="3860800" cy="365125"/>
          </a:xfrm>
        </p:spPr>
        <p:txBody>
          <a:bodyPr/>
          <a:lstStyle>
            <a:lvl1pPr>
              <a:defRPr/>
            </a:lvl1pPr>
          </a:lstStyle>
          <a:p>
            <a:pPr>
              <a:defRPr/>
            </a:pPr>
            <a:endParaRPr lang="ar-EG"/>
          </a:p>
        </p:txBody>
      </p:sp>
      <p:sp>
        <p:nvSpPr>
          <p:cNvPr id="6" name="Slide Number Placeholder 5"/>
          <p:cNvSpPr>
            <a:spLocks noGrp="1"/>
          </p:cNvSpPr>
          <p:nvPr>
            <p:ph type="sldNum" sz="quarter" idx="12"/>
          </p:nvPr>
        </p:nvSpPr>
        <p:spPr>
          <a:xfrm>
            <a:off x="609600" y="6356351"/>
            <a:ext cx="2844800" cy="365125"/>
          </a:xfrm>
        </p:spPr>
        <p:txBody>
          <a:bodyPr/>
          <a:lstStyle>
            <a:lvl1pPr>
              <a:defRPr smtClean="0"/>
            </a:lvl1pPr>
          </a:lstStyle>
          <a:p>
            <a:pPr>
              <a:defRPr/>
            </a:pPr>
            <a:fld id="{9404E9E9-5CAB-4F54-9E7B-88CC6C43A7EF}" type="slidenum">
              <a:rPr lang="ar-EG"/>
              <a:pPr>
                <a:defRPr/>
              </a:pPr>
              <a:t>‹#›</a:t>
            </a:fld>
            <a:endParaRPr lang="ar-EG"/>
          </a:p>
        </p:txBody>
      </p:sp>
    </p:spTree>
  </p:cSld>
  <p:clrMapOvr>
    <a:masterClrMapping/>
  </p:clrMapOvr>
  <p:transition spd="slow">
    <p:randomBar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Title Slide with Pictures">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4800600"/>
            <a:ext cx="12192000" cy="2057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533400" y="5115656"/>
            <a:ext cx="11125200" cy="914400"/>
          </a:xfrm>
        </p:spPr>
        <p:txBody>
          <a:bodyPr anchor="b">
            <a:normAutofit/>
          </a:bodyPr>
          <a:lstStyle>
            <a:lvl1pPr algn="ctr">
              <a:defRPr sz="4400" spc="-50" baseline="0">
                <a:solidFill>
                  <a:schemeClr val="bg1"/>
                </a:solidFill>
              </a:defRPr>
            </a:lvl1pPr>
          </a:lstStyle>
          <a:p>
            <a:r>
              <a:rPr lang="en-US"/>
              <a:t>Click to edit Master title style</a:t>
            </a:r>
          </a:p>
        </p:txBody>
      </p:sp>
      <p:sp>
        <p:nvSpPr>
          <p:cNvPr id="3" name="Subtitle 2"/>
          <p:cNvSpPr>
            <a:spLocks noGrp="1"/>
          </p:cNvSpPr>
          <p:nvPr>
            <p:ph type="subTitle" idx="1"/>
          </p:nvPr>
        </p:nvSpPr>
        <p:spPr>
          <a:xfrm>
            <a:off x="533400" y="6043123"/>
            <a:ext cx="11125200" cy="571500"/>
          </a:xfrm>
        </p:spPr>
        <p:txBody>
          <a:bodyPr>
            <a:normAutofit/>
          </a:bodyPr>
          <a:lstStyle>
            <a:lvl1pPr marL="0" indent="0" algn="ctr">
              <a:spcBef>
                <a:spcPts val="0"/>
              </a:spcBef>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Picture Placeholder 2"/>
          <p:cNvSpPr>
            <a:spLocks noGrp="1"/>
          </p:cNvSpPr>
          <p:nvPr>
            <p:ph type="pic" idx="10"/>
          </p:nvPr>
        </p:nvSpPr>
        <p:spPr>
          <a:xfrm>
            <a:off x="1"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3" name="Picture Placeholder 2"/>
          <p:cNvSpPr>
            <a:spLocks noGrp="1"/>
          </p:cNvSpPr>
          <p:nvPr>
            <p:ph type="pic" idx="11"/>
          </p:nvPr>
        </p:nvSpPr>
        <p:spPr>
          <a:xfrm>
            <a:off x="4084320"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4" name="Picture Placeholder 2"/>
          <p:cNvSpPr>
            <a:spLocks noGrp="1"/>
          </p:cNvSpPr>
          <p:nvPr>
            <p:ph type="pic" idx="12"/>
          </p:nvPr>
        </p:nvSpPr>
        <p:spPr>
          <a:xfrm>
            <a:off x="8168640"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3663799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A649F281-5D3E-42EE-99B3-17BD4891BFC6}"/>
              </a:ext>
            </a:extLst>
          </p:cNvPr>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383885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CC0096-1860-4642-9CD2-0079EA5E7CD1}" type="datetimeFigureOut">
              <a:rPr lang="en-US" smtClean="0"/>
              <a:pPr/>
              <a:t>10/10/2018</a:t>
            </a:fld>
            <a:endParaRPr lang="en-US" dirty="0"/>
          </a:p>
        </p:txBody>
      </p:sp>
      <p:sp>
        <p:nvSpPr>
          <p:cNvPr id="6" name="Footer Placeholder 5"/>
          <p:cNvSpPr>
            <a:spLocks noGrp="1"/>
          </p:cNvSpPr>
          <p:nvPr>
            <p:ph type="ftr" sz="quarter" idx="11"/>
          </p:nvPr>
        </p:nvSpPr>
        <p:spPr/>
        <p:txBody>
          <a:bodyPr/>
          <a:lstStyle/>
          <a:p>
            <a:r>
              <a:rPr lang="en-US" dirty="0"/>
              <a:t>Dr. Hany Yousef</a:t>
            </a:r>
          </a:p>
        </p:txBody>
      </p:sp>
      <p:sp>
        <p:nvSpPr>
          <p:cNvPr id="7" name="Slide Number Placeholder 6"/>
          <p:cNvSpPr>
            <a:spLocks noGrp="1"/>
          </p:cNvSpPr>
          <p:nvPr>
            <p:ph type="sldNum" sz="quarter" idx="12"/>
          </p:nvPr>
        </p:nvSpPr>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6159560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CC0096-1860-4642-9CD2-0079EA5E7CD1}" type="datetimeFigureOut">
              <a:rPr lang="en-US" smtClean="0"/>
              <a:pPr/>
              <a:t>10/10/2018</a:t>
            </a:fld>
            <a:endParaRPr lang="en-US" dirty="0"/>
          </a:p>
        </p:txBody>
      </p:sp>
      <p:sp>
        <p:nvSpPr>
          <p:cNvPr id="8" name="Footer Placeholder 7"/>
          <p:cNvSpPr>
            <a:spLocks noGrp="1"/>
          </p:cNvSpPr>
          <p:nvPr>
            <p:ph type="ftr" sz="quarter" idx="11"/>
          </p:nvPr>
        </p:nvSpPr>
        <p:spPr/>
        <p:txBody>
          <a:bodyPr/>
          <a:lstStyle/>
          <a:p>
            <a:r>
              <a:rPr lang="en-US" dirty="0"/>
              <a:t>Dr. Hany Yousef</a:t>
            </a:r>
          </a:p>
        </p:txBody>
      </p:sp>
      <p:sp>
        <p:nvSpPr>
          <p:cNvPr id="9" name="Slide Number Placeholder 8"/>
          <p:cNvSpPr>
            <a:spLocks noGrp="1"/>
          </p:cNvSpPr>
          <p:nvPr>
            <p:ph type="sldNum" sz="quarter" idx="12"/>
          </p:nvPr>
        </p:nvSpPr>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6958570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7CC0096-1860-4642-9CD2-0079EA5E7CD1}" type="datetimeFigureOut">
              <a:rPr lang="en-US" smtClean="0"/>
              <a:pPr/>
              <a:t>10/10/2018</a:t>
            </a:fld>
            <a:endParaRPr lang="en-US" dirty="0"/>
          </a:p>
        </p:txBody>
      </p:sp>
      <p:sp>
        <p:nvSpPr>
          <p:cNvPr id="4" name="Footer Placeholder 3"/>
          <p:cNvSpPr>
            <a:spLocks noGrp="1"/>
          </p:cNvSpPr>
          <p:nvPr>
            <p:ph type="ftr" sz="quarter" idx="11"/>
          </p:nvPr>
        </p:nvSpPr>
        <p:spPr/>
        <p:txBody>
          <a:bodyPr/>
          <a:lstStyle/>
          <a:p>
            <a:r>
              <a:rPr lang="en-US" dirty="0"/>
              <a:t>Dr. Hany Yousef</a:t>
            </a:r>
          </a:p>
        </p:txBody>
      </p:sp>
      <p:sp>
        <p:nvSpPr>
          <p:cNvPr id="5" name="Slide Number Placeholder 4"/>
          <p:cNvSpPr>
            <a:spLocks noGrp="1"/>
          </p:cNvSpPr>
          <p:nvPr>
            <p:ph type="sldNum" sz="quarter" idx="12"/>
          </p:nvPr>
        </p:nvSpPr>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2536077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10/10/2018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851258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7CC0096-1860-4642-9CD2-0079EA5E7CD1}" type="datetimeFigureOut">
              <a:rPr lang="en-US" smtClean="0"/>
              <a:pPr/>
              <a:t>10/10/2018</a:t>
            </a:fld>
            <a:endParaRPr lang="en-US" dirty="0"/>
          </a:p>
        </p:txBody>
      </p:sp>
      <p:sp>
        <p:nvSpPr>
          <p:cNvPr id="6" name="Footer Placeholder 5"/>
          <p:cNvSpPr>
            <a:spLocks noGrp="1"/>
          </p:cNvSpPr>
          <p:nvPr>
            <p:ph type="ftr" sz="quarter" idx="11"/>
          </p:nvPr>
        </p:nvSpPr>
        <p:spPr/>
        <p:txBody>
          <a:bodyPr/>
          <a:lstStyle/>
          <a:p>
            <a:r>
              <a:rPr lang="en-US" dirty="0"/>
              <a:t>Dr. Hany Yousef</a:t>
            </a:r>
          </a:p>
        </p:txBody>
      </p:sp>
      <p:sp>
        <p:nvSpPr>
          <p:cNvPr id="7" name="Slide Number Placeholder 6"/>
          <p:cNvSpPr>
            <a:spLocks noGrp="1"/>
          </p:cNvSpPr>
          <p:nvPr>
            <p:ph type="sldNum" sz="quarter" idx="12"/>
          </p:nvPr>
        </p:nvSpPr>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35164698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B5D5F2BC-48D0-404E-B271-BD52C2B05B9E}"/>
              </a:ext>
            </a:extLst>
          </p:cNvPr>
          <p:cNvSpPr/>
          <p:nvPr userDrawn="1"/>
        </p:nvSpPr>
        <p:spPr>
          <a:xfrm>
            <a:off x="8153400" y="0"/>
            <a:ext cx="40386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802215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7CC0096-1860-4642-9CD2-0079EA5E7CD1}" type="datetimeFigureOut">
              <a:rPr lang="en-US" smtClean="0"/>
              <a:pPr/>
              <a:t>10/10/2018</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dirty="0"/>
              <a:t>Dr. Hany Yousef</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31375A4-56A4-47D6-9801-1991572033F7}" type="slidenum">
              <a:rPr lang="en-US" smtClean="0"/>
              <a:pPr/>
              <a:t>‹#›</a:t>
            </a:fld>
            <a:endParaRPr lang="en-US" dirty="0"/>
          </a:p>
        </p:txBody>
      </p:sp>
      <p:cxnSp>
        <p:nvCxnSpPr>
          <p:cNvPr id="8" name="Straight Connector 7"/>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3EC4082D-6BC5-4D27-817F-76CB37CEEE29}"/>
              </a:ext>
            </a:extLst>
          </p:cNvPr>
          <p:cNvSpPr/>
          <p:nvPr userDrawn="1"/>
        </p:nvSpPr>
        <p:spPr>
          <a:xfrm>
            <a:off x="0" y="6583680"/>
            <a:ext cx="12192000" cy="274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t>    Dr. Hany Yousef</a:t>
            </a:r>
          </a:p>
        </p:txBody>
      </p:sp>
    </p:spTree>
    <p:extLst>
      <p:ext uri="{BB962C8B-B14F-4D97-AF65-F5344CB8AC3E}">
        <p14:creationId xmlns:p14="http://schemas.microsoft.com/office/powerpoint/2010/main" val="4105885075"/>
      </p:ext>
    </p:extLst>
  </p:cSld>
  <p:clrMap bg1="dk1" tx1="lt1" bg2="dk2" tx2="lt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651" r:id="rId12"/>
    <p:sldLayoutId id="2147483656" r:id="rId13"/>
    <p:sldLayoutId id="2147483657" r:id="rId14"/>
    <p:sldLayoutId id="2147483755" r:id="rId15"/>
    <p:sldLayoutId id="2147483733" r:id="rId16"/>
    <p:sldLayoutId id="2147483747" r:id="rId17"/>
    <p:sldLayoutId id="2147483750" r:id="rId18"/>
    <p:sldLayoutId id="2147483748" r:id="rId19"/>
    <p:sldLayoutId id="2147483749" r:id="rId20"/>
    <p:sldLayoutId id="2147483752" r:id="rId21"/>
    <p:sldLayoutId id="2147483753" r:id="rId22"/>
    <p:sldLayoutId id="2147483751" r:id="rId23"/>
    <p:sldLayoutId id="2147483754" r:id="rId24"/>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xStyles>
    <p:titleStyle>
      <a:lvl1pPr algn="l" defTabSz="914400" rtl="1"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r" defTabSz="914400" rtl="1"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r" defTabSz="914400" rtl="1"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r" defTabSz="914400" rtl="1"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r" defTabSz="914400" rtl="1"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r" defTabSz="914400" rtl="1"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r" defTabSz="914400" rtl="1"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r" defTabSz="914400" rtl="1"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r" defTabSz="914400" rtl="1"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r" defTabSz="914400" rtl="1"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5.xml"/><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5.xml"/><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5.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5.xml"/><Relationship Id="rId5" Type="http://schemas.openxmlformats.org/officeDocument/2006/relationships/image" Target="../media/image28.jpeg"/><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5.xml"/><Relationship Id="rId5" Type="http://schemas.openxmlformats.org/officeDocument/2006/relationships/image" Target="../media/image32.jpeg"/><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5.xml"/><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5.xml"/><Relationship Id="rId4" Type="http://schemas.openxmlformats.org/officeDocument/2006/relationships/image" Target="../media/image43.jpeg"/></Relationships>
</file>

<file path=ppt/slides/_rels/slide2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5.xml"/><Relationship Id="rId4" Type="http://schemas.openxmlformats.org/officeDocument/2006/relationships/image" Target="../media/image46.jpeg"/></Relationships>
</file>

<file path=ppt/slides/_rels/slide2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5.xml"/><Relationship Id="rId4" Type="http://schemas.openxmlformats.org/officeDocument/2006/relationships/image" Target="../media/image49.jpeg"/></Relationships>
</file>

<file path=ppt/slides/_rels/slide2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Article-1.pdf" TargetMode="External"/><Relationship Id="rId1" Type="http://schemas.openxmlformats.org/officeDocument/2006/relationships/slideLayout" Target="../slideLayouts/slideLayout15.xml"/><Relationship Id="rId6" Type="http://schemas.openxmlformats.org/officeDocument/2006/relationships/image" Target="../media/image54.jpeg"/><Relationship Id="rId5" Type="http://schemas.openxmlformats.org/officeDocument/2006/relationships/image" Target="../media/image53.png"/><Relationship Id="rId4" Type="http://schemas.openxmlformats.org/officeDocument/2006/relationships/hyperlink" Target="Article-2.pdf"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15.xml"/><Relationship Id="rId4" Type="http://schemas.openxmlformats.org/officeDocument/2006/relationships/image" Target="../media/image5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15.xml"/><Relationship Id="rId5" Type="http://schemas.openxmlformats.org/officeDocument/2006/relationships/image" Target="../media/image65.jpeg"/><Relationship Id="rId4" Type="http://schemas.openxmlformats.org/officeDocument/2006/relationships/image" Target="../media/image64.jpeg"/></Relationships>
</file>

<file path=ppt/slides/_rels/slide32.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15.xml"/><Relationship Id="rId5" Type="http://schemas.openxmlformats.org/officeDocument/2006/relationships/image" Target="../media/image69.jpeg"/><Relationship Id="rId4" Type="http://schemas.openxmlformats.org/officeDocument/2006/relationships/image" Target="../media/image68.jpeg"/></Relationships>
</file>

<file path=ppt/slides/_rels/slide33.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70.JPG"/><Relationship Id="rId1" Type="http://schemas.openxmlformats.org/officeDocument/2006/relationships/slideLayout" Target="../slideLayouts/slideLayout15.xml"/><Relationship Id="rId4" Type="http://schemas.openxmlformats.org/officeDocument/2006/relationships/image" Target="../media/image72.JPG"/></Relationships>
</file>

<file path=ppt/slides/_rels/slide34.xml.rels><?xml version="1.0" encoding="UTF-8" standalone="yes"?>
<Relationships xmlns="http://schemas.openxmlformats.org/package/2006/relationships"><Relationship Id="rId2" Type="http://schemas.openxmlformats.org/officeDocument/2006/relationships/image" Target="../media/image73.jpg"/><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74.JPG"/><Relationship Id="rId1" Type="http://schemas.openxmlformats.org/officeDocument/2006/relationships/slideLayout" Target="../slideLayouts/slideLayout16.xml"/><Relationship Id="rId5" Type="http://schemas.openxmlformats.org/officeDocument/2006/relationships/image" Target="../media/image77.JPG"/><Relationship Id="rId4" Type="http://schemas.openxmlformats.org/officeDocument/2006/relationships/image" Target="../media/image76.JPG"/></Relationships>
</file>

<file path=ppt/slides/_rels/slide3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80.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image" Target="../media/image8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image" Target="../media/image85.jpg"/><Relationship Id="rId7" Type="http://schemas.openxmlformats.org/officeDocument/2006/relationships/image" Target="../media/image89.jpg"/><Relationship Id="rId2" Type="http://schemas.openxmlformats.org/officeDocument/2006/relationships/image" Target="../media/image84.jpg"/><Relationship Id="rId1" Type="http://schemas.openxmlformats.org/officeDocument/2006/relationships/slideLayout" Target="../slideLayouts/slideLayout16.xml"/><Relationship Id="rId6" Type="http://schemas.openxmlformats.org/officeDocument/2006/relationships/image" Target="../media/image88.jpg"/><Relationship Id="rId5" Type="http://schemas.openxmlformats.org/officeDocument/2006/relationships/image" Target="../media/image87.jpg"/><Relationship Id="rId4" Type="http://schemas.openxmlformats.org/officeDocument/2006/relationships/image" Target="../media/image8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image" Target="../media/image90.jpg"/><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2" Type="http://schemas.openxmlformats.org/officeDocument/2006/relationships/image" Target="../media/image91.JP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4.jpe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96.gif"/><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98.jpeg"/><Relationship Id="rId1" Type="http://schemas.openxmlformats.org/officeDocument/2006/relationships/slideLayout" Target="../slideLayouts/slideLayout19.xml"/><Relationship Id="rId4" Type="http://schemas.openxmlformats.org/officeDocument/2006/relationships/image" Target="../media/image100.jpeg"/></Relationships>
</file>

<file path=ppt/slides/_rels/slide46.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image" Target="../media/image101.jpeg"/><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2" Type="http://schemas.openxmlformats.org/officeDocument/2006/relationships/image" Target="../media/image105.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106.JP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image" Target="../media/image107.JPG"/><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image" Target="../media/image108.JPG"/><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image" Target="../media/image109.JPG"/><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96.gif"/><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2" Type="http://schemas.openxmlformats.org/officeDocument/2006/relationships/image" Target="../media/image110.jpeg"/><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96.gif"/><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2" Type="http://schemas.openxmlformats.org/officeDocument/2006/relationships/image" Target="../media/image111.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6"/>
          <p:cNvPicPr>
            <a:picLocks noGrp="1" noChangeAspect="1"/>
          </p:cNvPicPr>
          <p:nvPr>
            <p:ph type="pic" idx="4294967295"/>
          </p:nvPr>
        </p:nvPicPr>
        <p:blipFill>
          <a:blip r:embed="rId2">
            <a:extLst>
              <a:ext uri="{28A0092B-C50C-407E-A947-70E740481C1C}">
                <a14:useLocalDpi xmlns:a14="http://schemas.microsoft.com/office/drawing/2010/main"/>
              </a:ext>
            </a:extLst>
          </a:blip>
          <a:stretch>
            <a:fillRect/>
          </a:stretch>
        </p:blipFill>
        <p:spPr>
          <a:xfrm>
            <a:off x="488126" y="451531"/>
            <a:ext cx="4242288" cy="1338970"/>
          </a:xfrm>
          <a:prstGeom prst="rect">
            <a:avLst/>
          </a:prstGeom>
        </p:spPr>
      </p:pic>
      <p:cxnSp>
        <p:nvCxnSpPr>
          <p:cNvPr id="8" name="Straight Connector 7"/>
          <p:cNvCxnSpPr/>
          <p:nvPr/>
        </p:nvCxnSpPr>
        <p:spPr>
          <a:xfrm>
            <a:off x="454005" y="1900437"/>
            <a:ext cx="1122165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Rectangle 10">
            <a:extLst>
              <a:ext uri="{FF2B5EF4-FFF2-40B4-BE49-F238E27FC236}">
                <a16:creationId xmlns:a16="http://schemas.microsoft.com/office/drawing/2014/main" id="{B70B3E4E-9F79-431A-A8A0-575EB980E17C}"/>
              </a:ext>
            </a:extLst>
          </p:cNvPr>
          <p:cNvSpPr>
            <a:spLocks noChangeArrowheads="1"/>
          </p:cNvSpPr>
          <p:nvPr/>
        </p:nvSpPr>
        <p:spPr bwMode="auto">
          <a:xfrm>
            <a:off x="488126" y="5994766"/>
            <a:ext cx="11153413" cy="4678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Light" panose="020F0302020204030204" pitchFamily="34" charset="0"/>
                <a:cs typeface="Calibri Light" panose="020F0302020204030204" pitchFamily="34" charset="0"/>
              </a:defRPr>
            </a:lvl1pPr>
            <a:lvl2pPr marL="742950" indent="-285750">
              <a:defRPr>
                <a:solidFill>
                  <a:schemeClr val="tx1"/>
                </a:solidFill>
                <a:latin typeface="Calibri Light" panose="020F0302020204030204" pitchFamily="34" charset="0"/>
                <a:cs typeface="Calibri Light" panose="020F0302020204030204" pitchFamily="34" charset="0"/>
              </a:defRPr>
            </a:lvl2pPr>
            <a:lvl3pPr marL="1143000" indent="-228600">
              <a:defRPr>
                <a:solidFill>
                  <a:schemeClr val="tx1"/>
                </a:solidFill>
                <a:latin typeface="Calibri Light" panose="020F0302020204030204" pitchFamily="34" charset="0"/>
                <a:cs typeface="Calibri Light" panose="020F0302020204030204" pitchFamily="34" charset="0"/>
              </a:defRPr>
            </a:lvl3pPr>
            <a:lvl4pPr marL="1600200" indent="-228600">
              <a:defRPr>
                <a:solidFill>
                  <a:schemeClr val="tx1"/>
                </a:solidFill>
                <a:latin typeface="Calibri Light" panose="020F0302020204030204" pitchFamily="34" charset="0"/>
                <a:cs typeface="Calibri Light" panose="020F0302020204030204" pitchFamily="34" charset="0"/>
              </a:defRPr>
            </a:lvl4pPr>
            <a:lvl5pPr marL="2057400" indent="-228600">
              <a:defRPr>
                <a:solidFill>
                  <a:schemeClr val="tx1"/>
                </a:solidFill>
                <a:latin typeface="Calibri Light" panose="020F0302020204030204" pitchFamily="34" charset="0"/>
                <a:cs typeface="Calibri Light" panose="020F0302020204030204" pitchFamily="34" charset="0"/>
              </a:defRPr>
            </a:lvl5pPr>
            <a:lvl6pPr marL="25146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6pPr>
            <a:lvl7pPr marL="29718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7pPr>
            <a:lvl8pPr marL="34290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8pPr>
            <a:lvl9pPr marL="38862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9pPr>
          </a:lstStyle>
          <a:p>
            <a:pPr algn="ctr" rtl="1">
              <a:lnSpc>
                <a:spcPct val="115000"/>
              </a:lnSpc>
              <a:spcAft>
                <a:spcPts val="750"/>
              </a:spcAft>
            </a:pPr>
            <a:r>
              <a:rPr lang="en-US" altLang="en-US" sz="1200" b="1" i="1" dirty="0">
                <a:solidFill>
                  <a:srgbClr val="002060"/>
                </a:solidFill>
                <a:latin typeface="Calibri" panose="020F0502020204030204" pitchFamily="34" charset="0"/>
                <a:cs typeface="Calibri" panose="020F0502020204030204" pitchFamily="34" charset="0"/>
              </a:rPr>
              <a:t>This project has been funded with support from the European Commission. This publication [communication] reflects the views only of the author, and the Commission cannot be held responsible for any use which may be made of the information contained therein</a:t>
            </a:r>
          </a:p>
        </p:txBody>
      </p:sp>
      <p:cxnSp>
        <p:nvCxnSpPr>
          <p:cNvPr id="25" name="Straight Connector 24"/>
          <p:cNvCxnSpPr/>
          <p:nvPr/>
        </p:nvCxnSpPr>
        <p:spPr>
          <a:xfrm>
            <a:off x="488126" y="5994766"/>
            <a:ext cx="1122165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Rectangle 9">
            <a:extLst>
              <a:ext uri="{FF2B5EF4-FFF2-40B4-BE49-F238E27FC236}">
                <a16:creationId xmlns:a16="http://schemas.microsoft.com/office/drawing/2014/main" id="{6ABB741B-6602-4069-8EFA-42F0981CDF54}"/>
              </a:ext>
            </a:extLst>
          </p:cNvPr>
          <p:cNvSpPr>
            <a:spLocks noChangeArrowheads="1"/>
          </p:cNvSpPr>
          <p:nvPr/>
        </p:nvSpPr>
        <p:spPr bwMode="auto">
          <a:xfrm>
            <a:off x="288877" y="2062380"/>
            <a:ext cx="11614245" cy="13937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Light" panose="020F0302020204030204" pitchFamily="34" charset="0"/>
                <a:cs typeface="Calibri Light" panose="020F0302020204030204" pitchFamily="34" charset="0"/>
              </a:defRPr>
            </a:lvl1pPr>
            <a:lvl2pPr marL="742950" indent="-285750">
              <a:defRPr>
                <a:solidFill>
                  <a:schemeClr val="tx1"/>
                </a:solidFill>
                <a:latin typeface="Calibri Light" panose="020F0302020204030204" pitchFamily="34" charset="0"/>
                <a:cs typeface="Calibri Light" panose="020F0302020204030204" pitchFamily="34" charset="0"/>
              </a:defRPr>
            </a:lvl2pPr>
            <a:lvl3pPr marL="1143000" indent="-228600">
              <a:defRPr>
                <a:solidFill>
                  <a:schemeClr val="tx1"/>
                </a:solidFill>
                <a:latin typeface="Calibri Light" panose="020F0302020204030204" pitchFamily="34" charset="0"/>
                <a:cs typeface="Calibri Light" panose="020F0302020204030204" pitchFamily="34" charset="0"/>
              </a:defRPr>
            </a:lvl3pPr>
            <a:lvl4pPr marL="1600200" indent="-228600">
              <a:defRPr>
                <a:solidFill>
                  <a:schemeClr val="tx1"/>
                </a:solidFill>
                <a:latin typeface="Calibri Light" panose="020F0302020204030204" pitchFamily="34" charset="0"/>
                <a:cs typeface="Calibri Light" panose="020F0302020204030204" pitchFamily="34" charset="0"/>
              </a:defRPr>
            </a:lvl4pPr>
            <a:lvl5pPr marL="2057400" indent="-228600">
              <a:defRPr>
                <a:solidFill>
                  <a:schemeClr val="tx1"/>
                </a:solidFill>
                <a:latin typeface="Calibri Light" panose="020F0302020204030204" pitchFamily="34" charset="0"/>
                <a:cs typeface="Calibri Light" panose="020F0302020204030204" pitchFamily="34" charset="0"/>
              </a:defRPr>
            </a:lvl5pPr>
            <a:lvl6pPr marL="25146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6pPr>
            <a:lvl7pPr marL="29718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7pPr>
            <a:lvl8pPr marL="34290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8pPr>
            <a:lvl9pPr marL="3886200" indent="-228600" eaLnBrk="0" fontAlgn="base" hangingPunct="0">
              <a:spcBef>
                <a:spcPct val="0"/>
              </a:spcBef>
              <a:spcAft>
                <a:spcPct val="0"/>
              </a:spcAft>
              <a:defRPr>
                <a:solidFill>
                  <a:schemeClr val="tx1"/>
                </a:solidFill>
                <a:latin typeface="Calibri Light" panose="020F0302020204030204" pitchFamily="34" charset="0"/>
                <a:cs typeface="Calibri Light" panose="020F0302020204030204" pitchFamily="34" charset="0"/>
              </a:defRPr>
            </a:lvl9pPr>
          </a:lstStyle>
          <a:p>
            <a:pPr algn="ctr" rtl="1" eaLnBrk="1" hangingPunct="1">
              <a:lnSpc>
                <a:spcPts val="3000"/>
              </a:lnSpc>
            </a:pPr>
            <a:r>
              <a:rPr lang="en-US" altLang="en-US" sz="3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cs typeface="Calibri" panose="020F0502020204030204" pitchFamily="34" charset="0"/>
              </a:rPr>
              <a:t>Project Name:</a:t>
            </a:r>
          </a:p>
          <a:p>
            <a:pPr algn="ctr" rtl="1" eaLnBrk="1" hangingPunct="1">
              <a:lnSpc>
                <a:spcPts val="3000"/>
              </a:lnSpc>
            </a:pPr>
            <a:r>
              <a:rPr lang="en-US" altLang="en-US" sz="3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cs typeface="Calibri" panose="020F0502020204030204" pitchFamily="34" charset="0"/>
              </a:rPr>
              <a:t>School and University Partnership for Peer Communities of Learners</a:t>
            </a:r>
          </a:p>
          <a:p>
            <a:pPr algn="ctr" rtl="1" eaLnBrk="1" hangingPunct="1">
              <a:lnSpc>
                <a:spcPts val="3000"/>
              </a:lnSpc>
            </a:pPr>
            <a:r>
              <a:rPr lang="en-US" altLang="en-US" sz="3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cs typeface="Calibri" panose="020F0502020204030204" pitchFamily="34" charset="0"/>
              </a:rPr>
              <a:t>(SUP4PCL)</a:t>
            </a:r>
          </a:p>
          <a:p>
            <a:pPr algn="ctr" rtl="1" eaLnBrk="1" hangingPunct="1"/>
            <a:endParaRPr lang="en-US" altLang="en-US" sz="3000" dirty="0">
              <a:solidFill>
                <a:srgbClr val="0070C0"/>
              </a:solidFill>
              <a:latin typeface="Times New Roman" panose="02020603050405020304" pitchFamily="18" charset="0"/>
              <a:cs typeface="Times New Roman" panose="02020603050405020304" pitchFamily="18" charset="0"/>
            </a:endParaRPr>
          </a:p>
        </p:txBody>
      </p:sp>
      <p:sp>
        <p:nvSpPr>
          <p:cNvPr id="28" name="Subtitle 2">
            <a:extLst>
              <a:ext uri="{FF2B5EF4-FFF2-40B4-BE49-F238E27FC236}">
                <a16:creationId xmlns:a16="http://schemas.microsoft.com/office/drawing/2014/main" id="{F0136BFC-8CF7-4C22-8C80-E52D6D4A8259}"/>
              </a:ext>
            </a:extLst>
          </p:cNvPr>
          <p:cNvSpPr txBox="1">
            <a:spLocks noChangeArrowheads="1"/>
          </p:cNvSpPr>
          <p:nvPr/>
        </p:nvSpPr>
        <p:spPr>
          <a:xfrm>
            <a:off x="1509623" y="3629890"/>
            <a:ext cx="8670781" cy="782267"/>
          </a:xfrm>
          <a:prstGeom prst="rect">
            <a:avLst/>
          </a:prstGeom>
        </p:spPr>
        <p:txBody>
          <a:bodyPr vert="horz" lIns="91440" tIns="45720" rIns="91440" bIns="45720" rtlCol="0">
            <a:noAutofit/>
          </a:bodyPr>
          <a:lstStyle>
            <a:lvl1pPr marL="228600" indent="-228600" algn="r" defTabSz="914400" rtl="1"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r" defTabSz="914400" rtl="1"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r" defTabSz="914400" rtl="1"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r" defTabSz="914400" rtl="1"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r" defTabSz="914400" rtl="1" eaLnBrk="1" latinLnBrk="0" hangingPunct="1">
              <a:spcBef>
                <a:spcPct val="20000"/>
              </a:spcBef>
              <a:buFont typeface="Wingdings 2" pitchFamily="18" charset="2"/>
              <a:buChar char=""/>
              <a:defRPr sz="1800" kern="1200">
                <a:solidFill>
                  <a:schemeClr val="tx1"/>
                </a:solidFill>
                <a:latin typeface="+mn-lt"/>
                <a:ea typeface="+mn-ea"/>
                <a:cs typeface="+mn-cs"/>
              </a:defRPr>
            </a:lvl9pPr>
          </a:lstStyle>
          <a:p>
            <a:pPr marL="0" indent="0" algn="ctr" rtl="0">
              <a:buNone/>
            </a:pPr>
            <a:r>
              <a:rPr lang="en-US" b="1" dirty="0">
                <a:solidFill>
                  <a:srgbClr val="002060"/>
                </a:solidFill>
                <a:latin typeface="Calibri" panose="020F0502020204030204" pitchFamily="34" charset="0"/>
              </a:rPr>
              <a:t>Fourth International Management Meeting </a:t>
            </a:r>
          </a:p>
          <a:p>
            <a:pPr marL="0" indent="0" algn="ctr" rtl="0">
              <a:buNone/>
            </a:pPr>
            <a:r>
              <a:rPr lang="en-US" b="1" dirty="0">
                <a:solidFill>
                  <a:srgbClr val="002060"/>
                </a:solidFill>
                <a:latin typeface="Calibri" panose="020F0502020204030204" pitchFamily="34" charset="0"/>
              </a:rPr>
              <a:t>Wednesday 10</a:t>
            </a:r>
            <a:r>
              <a:rPr lang="en-US" b="1" baseline="30000" dirty="0">
                <a:solidFill>
                  <a:srgbClr val="002060"/>
                </a:solidFill>
              </a:rPr>
              <a:t>th</a:t>
            </a:r>
            <a:r>
              <a:rPr lang="en-US" b="1" dirty="0">
                <a:solidFill>
                  <a:srgbClr val="002060"/>
                </a:solidFill>
                <a:latin typeface="Calibri" panose="020F0502020204030204" pitchFamily="34" charset="0"/>
              </a:rPr>
              <a:t> until Friday 12</a:t>
            </a:r>
            <a:r>
              <a:rPr lang="en-US" b="1" baseline="30000" dirty="0">
                <a:solidFill>
                  <a:srgbClr val="002060"/>
                </a:solidFill>
              </a:rPr>
              <a:t>th</a:t>
            </a:r>
            <a:r>
              <a:rPr lang="en-US" b="1" dirty="0">
                <a:solidFill>
                  <a:srgbClr val="002060"/>
                </a:solidFill>
                <a:latin typeface="Calibri" panose="020F0502020204030204" pitchFamily="34" charset="0"/>
              </a:rPr>
              <a:t> of October, 2018</a:t>
            </a:r>
          </a:p>
          <a:p>
            <a:pPr marL="0" indent="0" algn="ctr" rtl="0">
              <a:buNone/>
            </a:pPr>
            <a:endParaRPr lang="en-US" sz="200" b="1" dirty="0">
              <a:ln w="10160">
                <a:solidFill>
                  <a:schemeClr val="accent5"/>
                </a:solidFill>
                <a:prstDash val="solid"/>
              </a:ln>
              <a:solidFill>
                <a:srgbClr val="C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Rectangle 1"/>
          <p:cNvSpPr/>
          <p:nvPr/>
        </p:nvSpPr>
        <p:spPr>
          <a:xfrm>
            <a:off x="3016831" y="4715607"/>
            <a:ext cx="6096000" cy="646331"/>
          </a:xfrm>
          <a:prstGeom prst="rect">
            <a:avLst/>
          </a:prstGeom>
        </p:spPr>
        <p:txBody>
          <a:bodyPr>
            <a:spAutoFit/>
          </a:bodyPr>
          <a:lstStyle/>
          <a:p>
            <a:pPr algn="ctr"/>
            <a:r>
              <a:rPr lang="en-US" b="1" dirty="0">
                <a:solidFill>
                  <a:srgbClr val="002060"/>
                </a:solidFill>
                <a:latin typeface="Calibri" panose="020F0502020204030204" pitchFamily="34" charset="0"/>
                <a:cs typeface="Calibri" panose="020F0502020204030204" pitchFamily="34" charset="0"/>
              </a:rPr>
              <a:t>Organized by The American University in Cairo (AUC)</a:t>
            </a:r>
          </a:p>
          <a:p>
            <a:pPr algn="ctr"/>
            <a:r>
              <a:rPr lang="en-US" b="1" dirty="0">
                <a:solidFill>
                  <a:srgbClr val="002060"/>
                </a:solidFill>
                <a:latin typeface="Calibri" panose="020F0502020204030204" pitchFamily="34" charset="0"/>
                <a:cs typeface="Calibri" panose="020F0502020204030204" pitchFamily="34" charset="0"/>
              </a:rPr>
              <a:t>University of Limerick, Ireland</a:t>
            </a:r>
          </a:p>
        </p:txBody>
      </p:sp>
      <p:pic>
        <p:nvPicPr>
          <p:cNvPr id="12" name="Picture Placeholder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28004" y="395423"/>
            <a:ext cx="1461135" cy="1451186"/>
          </a:xfrm>
          <a:prstGeom prst="rect">
            <a:avLst/>
          </a:prstGeom>
        </p:spPr>
      </p:pic>
    </p:spTree>
    <p:extLst>
      <p:ext uri="{BB962C8B-B14F-4D97-AF65-F5344CB8AC3E}">
        <p14:creationId xmlns:p14="http://schemas.microsoft.com/office/powerpoint/2010/main" val="32063756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xfrm>
            <a:off x="9066213" y="1714500"/>
            <a:ext cx="3125787" cy="2876550"/>
          </a:xfrm>
        </p:spPr>
        <p:txBody>
          <a:bodyPr/>
          <a:lstStyle/>
          <a:p>
            <a:pPr rtl="0" eaLnBrk="1" hangingPunct="1"/>
            <a:r>
              <a:rPr lang="en-US" sz="3600" b="1">
                <a:solidFill>
                  <a:srgbClr val="FF0000"/>
                </a:solidFill>
                <a:cs typeface="Times New Roman" pitchFamily="18" charset="0"/>
              </a:rPr>
              <a:t> </a:t>
            </a:r>
            <a:endParaRPr lang="ar-EG" sz="3600" b="1">
              <a:solidFill>
                <a:srgbClr val="FF0000"/>
              </a:solidFill>
            </a:endParaRPr>
          </a:p>
        </p:txBody>
      </p:sp>
      <p:pic>
        <p:nvPicPr>
          <p:cNvPr id="11270" name="Picture 6" descr="FB_IMG_153233417663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7668" y="3322064"/>
            <a:ext cx="3853561" cy="275965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271" name="Picture 7" descr="FB_IMG_153233499295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7669" y="272185"/>
            <a:ext cx="3853561" cy="288463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272" name="Rectangle 8"/>
          <p:cNvSpPr>
            <a:spLocks/>
          </p:cNvSpPr>
          <p:nvPr/>
        </p:nvSpPr>
        <p:spPr bwMode="auto">
          <a:xfrm>
            <a:off x="8362805" y="1986111"/>
            <a:ext cx="3729313" cy="2671906"/>
          </a:xfrm>
          <a:prstGeom prst="rect">
            <a:avLst/>
          </a:prstGeom>
          <a:noFill/>
          <a:ln w="9525">
            <a:noFill/>
            <a:miter lim="800000"/>
            <a:headEnd/>
            <a:tailEnd/>
          </a:ln>
        </p:spPr>
        <p:txBody>
          <a:bodyPr anchor="ctr"/>
          <a:lstStyle/>
          <a:p>
            <a:pPr algn="ctr" defTabSz="914400" rtl="1">
              <a:lnSpc>
                <a:spcPct val="80000"/>
              </a:lnSpc>
              <a:spcBef>
                <a:spcPct val="0"/>
              </a:spcBef>
            </a:pPr>
            <a:r>
              <a:rPr lang="en-US" sz="2800" spc="100" dirty="0">
                <a:solidFill>
                  <a:srgbClr val="C00000"/>
                </a:solidFill>
                <a:latin typeface="+mj-lt"/>
                <a:ea typeface="+mj-ea"/>
                <a:cs typeface="Times New Roman" pitchFamily="18" charset="0"/>
              </a:rPr>
              <a:t>Ex1: </a:t>
            </a:r>
            <a:r>
              <a:rPr lang="en-US" sz="2800" dirty="0">
                <a:solidFill>
                  <a:schemeClr val="bg1"/>
                </a:solidFill>
                <a:cs typeface="Arial" pitchFamily="34" charset="0"/>
              </a:rPr>
              <a:t>learning primary one students the reading and writing Arabic through students in secondary stage from their school (sustainable development) </a:t>
            </a:r>
          </a:p>
        </p:txBody>
      </p:sp>
      <p:pic>
        <p:nvPicPr>
          <p:cNvPr id="11274" name="Picture 10" descr="FB_IMG_153233507654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47279" y="3335915"/>
            <a:ext cx="3853561" cy="275965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275" name="Picture 11" descr="FB_IMG_153233508964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147279" y="272185"/>
            <a:ext cx="3853562" cy="288463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641569710"/>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p:cNvSpPr>
          <p:nvPr>
            <p:ph type="body" sz="half" idx="4294967295"/>
          </p:nvPr>
        </p:nvSpPr>
        <p:spPr>
          <a:xfrm>
            <a:off x="8368147" y="2416319"/>
            <a:ext cx="3560618" cy="2025361"/>
          </a:xfrm>
        </p:spPr>
        <p:txBody>
          <a:bodyPr>
            <a:noAutofit/>
          </a:bodyPr>
          <a:lstStyle/>
          <a:p>
            <a:pPr marL="0" algn="ctr">
              <a:lnSpc>
                <a:spcPct val="80000"/>
              </a:lnSpc>
              <a:spcBef>
                <a:spcPct val="0"/>
              </a:spcBef>
              <a:buFont typeface="Arial" pitchFamily="34" charset="0"/>
              <a:buNone/>
            </a:pPr>
            <a:r>
              <a:rPr lang="en-US" sz="2800" spc="100" dirty="0">
                <a:solidFill>
                  <a:srgbClr val="C00000"/>
                </a:solidFill>
                <a:cs typeface="Times New Roman" pitchFamily="18" charset="0"/>
              </a:rPr>
              <a:t>Ex2:</a:t>
            </a:r>
            <a:r>
              <a:rPr lang="en-US" sz="2800" spc="100" dirty="0">
                <a:solidFill>
                  <a:schemeClr val="bg1"/>
                </a:solidFill>
                <a:latin typeface="+mj-lt"/>
                <a:ea typeface="+mj-ea"/>
                <a:cs typeface="Times New Roman" pitchFamily="18" charset="0"/>
              </a:rPr>
              <a:t> Designing this painting with students to illustrate that they are a citizen in class , they are equal , and they have the rights and duties in their class.  </a:t>
            </a:r>
          </a:p>
        </p:txBody>
      </p:sp>
      <p:pic>
        <p:nvPicPr>
          <p:cNvPr id="65541" name="Picture 5" descr="IMG-20180718-WA001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9277" y="623454"/>
            <a:ext cx="7047312" cy="580505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44146498"/>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p:cNvSpPr>
          <p:nvPr>
            <p:ph type="title" idx="4294967295"/>
          </p:nvPr>
        </p:nvSpPr>
        <p:spPr>
          <a:xfrm>
            <a:off x="8912418" y="2341418"/>
            <a:ext cx="2586270" cy="1823505"/>
          </a:xfrm>
        </p:spPr>
        <p:txBody>
          <a:bodyPr>
            <a:noAutofit/>
          </a:bodyPr>
          <a:lstStyle/>
          <a:p>
            <a:pPr indent="-91440" algn="ctr">
              <a:spcAft>
                <a:spcPts val="200"/>
              </a:spcAft>
              <a:buClr>
                <a:schemeClr val="accent2"/>
              </a:buClr>
              <a:buSzPct val="100000"/>
            </a:pPr>
            <a:r>
              <a:rPr lang="en-US" sz="2800" dirty="0">
                <a:solidFill>
                  <a:srgbClr val="C00000"/>
                </a:solidFill>
                <a:cs typeface="Times New Roman" pitchFamily="18" charset="0"/>
              </a:rPr>
              <a:t>Ex3:</a:t>
            </a:r>
            <a:r>
              <a:rPr lang="en-US" sz="2800" dirty="0">
                <a:solidFill>
                  <a:schemeClr val="bg1"/>
                </a:solidFill>
                <a:cs typeface="Times New Roman" pitchFamily="18" charset="0"/>
              </a:rPr>
              <a:t> </a:t>
            </a:r>
            <a:r>
              <a:rPr lang="en-US" sz="2800" cap="none" dirty="0">
                <a:solidFill>
                  <a:schemeClr val="bg1"/>
                </a:solidFill>
                <a:cs typeface="Times New Roman" pitchFamily="18" charset="0"/>
              </a:rPr>
              <a:t>Role play about the role of police</a:t>
            </a:r>
            <a:endParaRPr lang="en-US" sz="2800" dirty="0">
              <a:solidFill>
                <a:schemeClr val="bg1"/>
              </a:solidFill>
              <a:cs typeface="Times New Roman" pitchFamily="18" charset="0"/>
            </a:endParaRPr>
          </a:p>
        </p:txBody>
      </p:sp>
      <p:pic>
        <p:nvPicPr>
          <p:cNvPr id="69636" name="Picture 4" descr="IMG-20180718-WA001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192059" y="392148"/>
            <a:ext cx="3807882" cy="270163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9637" name="Picture 5" descr="IMG-20180718-WA002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242" y="392148"/>
            <a:ext cx="3990970" cy="270163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9638" name="Picture 6" descr="IMG-20180718-WA002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11589" y="3253170"/>
            <a:ext cx="3768822" cy="254230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9639" name="Picture 7" descr="IMG-20180718-WA0039"/>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0242" y="3253170"/>
            <a:ext cx="3920728" cy="254230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379486944"/>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p:cNvSpPr>
          <p:nvPr>
            <p:ph type="title" idx="4294967295"/>
          </p:nvPr>
        </p:nvSpPr>
        <p:spPr>
          <a:xfrm>
            <a:off x="8810147" y="2752925"/>
            <a:ext cx="2744544" cy="788988"/>
          </a:xfrm>
        </p:spPr>
        <p:txBody>
          <a:bodyPr/>
          <a:lstStyle/>
          <a:p>
            <a:pPr indent="-91440" algn="ctr">
              <a:spcAft>
                <a:spcPts val="200"/>
              </a:spcAft>
              <a:buClr>
                <a:schemeClr val="accent2"/>
              </a:buClr>
              <a:buSzPct val="100000"/>
            </a:pPr>
            <a:r>
              <a:rPr lang="en-US" sz="2800" dirty="0">
                <a:solidFill>
                  <a:srgbClr val="C00000"/>
                </a:solidFill>
                <a:cs typeface="Times New Roman" pitchFamily="18" charset="0"/>
              </a:rPr>
              <a:t>Ex4:</a:t>
            </a:r>
            <a:r>
              <a:rPr lang="en-US" sz="2800" dirty="0">
                <a:solidFill>
                  <a:schemeClr val="bg1"/>
                </a:solidFill>
                <a:cs typeface="Times New Roman" pitchFamily="18" charset="0"/>
              </a:rPr>
              <a:t> </a:t>
            </a:r>
            <a:r>
              <a:rPr lang="en-US" sz="2800" cap="none" dirty="0">
                <a:solidFill>
                  <a:schemeClr val="bg1"/>
                </a:solidFill>
                <a:cs typeface="Times New Roman" pitchFamily="18" charset="0"/>
              </a:rPr>
              <a:t>English club </a:t>
            </a:r>
            <a:endParaRPr lang="en-US" sz="2800" dirty="0">
              <a:solidFill>
                <a:schemeClr val="bg1"/>
              </a:solidFill>
              <a:cs typeface="Times New Roman" pitchFamily="18" charset="0"/>
            </a:endParaRPr>
          </a:p>
        </p:txBody>
      </p:sp>
      <p:pic>
        <p:nvPicPr>
          <p:cNvPr id="71685" name="Picture 5" descr="IMG-20180718-WA001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979" y="1760613"/>
            <a:ext cx="5339388" cy="27736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1686" name="Picture 6" descr="IMG-20180718-WA000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27673" y="3840794"/>
            <a:ext cx="5339388" cy="292022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1687" name="Picture 7" descr="IMG-20180718-WA002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36755" y="96982"/>
            <a:ext cx="4730306" cy="27736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494598673"/>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p:cNvSpPr>
          <p:nvPr>
            <p:ph type="title" idx="4294967295"/>
          </p:nvPr>
        </p:nvSpPr>
        <p:spPr>
          <a:xfrm>
            <a:off x="8453252" y="2349645"/>
            <a:ext cx="3454683" cy="1662545"/>
          </a:xfrm>
        </p:spPr>
        <p:txBody>
          <a:bodyPr>
            <a:normAutofit/>
          </a:bodyPr>
          <a:lstStyle/>
          <a:p>
            <a:pPr algn="ctr" rtl="0"/>
            <a:r>
              <a:rPr lang="en-US" sz="2800" dirty="0">
                <a:solidFill>
                  <a:srgbClr val="C00000"/>
                </a:solidFill>
                <a:cs typeface="Times New Roman" pitchFamily="18" charset="0"/>
              </a:rPr>
              <a:t>Ex5:</a:t>
            </a:r>
            <a:r>
              <a:rPr lang="en-US" sz="2800" dirty="0">
                <a:solidFill>
                  <a:schemeClr val="bg1"/>
                </a:solidFill>
                <a:cs typeface="Times New Roman" pitchFamily="18" charset="0"/>
              </a:rPr>
              <a:t> </a:t>
            </a:r>
            <a:r>
              <a:rPr lang="en-US" sz="2800" cap="none" dirty="0">
                <a:solidFill>
                  <a:schemeClr val="bg1"/>
                </a:solidFill>
                <a:cs typeface="Times New Roman" pitchFamily="18" charset="0"/>
              </a:rPr>
              <a:t>Activities through teaching social studies</a:t>
            </a:r>
          </a:p>
        </p:txBody>
      </p:sp>
      <p:pic>
        <p:nvPicPr>
          <p:cNvPr id="72708" name="Picture 4" descr="FB_IMG_153235120769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087092" y="594590"/>
            <a:ext cx="3803070" cy="258632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2709" name="Picture 5" descr="FB_IMG_153235112241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4066" y="520844"/>
            <a:ext cx="3644009" cy="269600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2710" name="Picture 6" descr="FB_IMG_1532351111907"/>
          <p:cNvPicPr>
            <a:picLocks noChangeAspect="1" noChangeArrowheads="1"/>
          </p:cNvPicPr>
          <p:nvPr/>
        </p:nvPicPr>
        <p:blipFill>
          <a:blip r:embed="rId4"/>
          <a:srcRect/>
          <a:stretch>
            <a:fillRect/>
          </a:stretch>
        </p:blipFill>
        <p:spPr bwMode="auto">
          <a:xfrm>
            <a:off x="4150737" y="3429000"/>
            <a:ext cx="3739425" cy="288578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2711" name="Picture 7" descr="FB_IMG_153235118235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88650" y="3429000"/>
            <a:ext cx="3739425" cy="289401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920718199"/>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p:cNvSpPr>
          <p:nvPr>
            <p:ph type="title" idx="4294967295"/>
          </p:nvPr>
        </p:nvSpPr>
        <p:spPr>
          <a:xfrm>
            <a:off x="8659091" y="3195637"/>
            <a:ext cx="3033713" cy="466725"/>
          </a:xfrm>
        </p:spPr>
        <p:txBody>
          <a:bodyPr>
            <a:noAutofit/>
          </a:bodyPr>
          <a:lstStyle/>
          <a:p>
            <a:pPr algn="ctr"/>
            <a:r>
              <a:rPr lang="en-US" sz="2800" dirty="0">
                <a:solidFill>
                  <a:srgbClr val="C00000"/>
                </a:solidFill>
                <a:cs typeface="Times New Roman" pitchFamily="18" charset="0"/>
              </a:rPr>
              <a:t>Ex6: </a:t>
            </a:r>
            <a:r>
              <a:rPr lang="en-US" sz="2800" cap="none" dirty="0">
                <a:solidFill>
                  <a:schemeClr val="bg1"/>
                </a:solidFill>
                <a:cs typeface="Times New Roman" pitchFamily="18" charset="0"/>
              </a:rPr>
              <a:t>KWL activity </a:t>
            </a:r>
          </a:p>
        </p:txBody>
      </p:sp>
      <p:pic>
        <p:nvPicPr>
          <p:cNvPr id="82948" name="Picture 4" descr="IMG-20180718-WA001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80717" y="328841"/>
            <a:ext cx="3782629" cy="27495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2949" name="Picture 5" descr="IMG-20180718-WA000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382021"/>
            <a:ext cx="3823853" cy="2696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2950" name="Picture 6" descr="IMG-20180718-WA0009"/>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80717" y="3241965"/>
            <a:ext cx="3782629" cy="288343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2951" name="Picture 7" descr="IMG-20180718-WA0037"/>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4801" y="3241964"/>
            <a:ext cx="3823853" cy="288343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154668535"/>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p:cNvSpPr>
          <p:nvPr>
            <p:ph type="title" idx="4294967295"/>
          </p:nvPr>
        </p:nvSpPr>
        <p:spPr>
          <a:xfrm>
            <a:off x="8797637" y="2445326"/>
            <a:ext cx="2840180" cy="1766455"/>
          </a:xfrm>
        </p:spPr>
        <p:txBody>
          <a:bodyPr>
            <a:normAutofit/>
          </a:bodyPr>
          <a:lstStyle/>
          <a:p>
            <a:pPr algn="ctr"/>
            <a:r>
              <a:rPr lang="en-US" sz="2800" dirty="0">
                <a:solidFill>
                  <a:srgbClr val="C00000"/>
                </a:solidFill>
                <a:cs typeface="Times New Roman" pitchFamily="18" charset="0"/>
              </a:rPr>
              <a:t>Ex7: </a:t>
            </a:r>
            <a:r>
              <a:rPr lang="en-US" sz="2800" cap="none" dirty="0">
                <a:solidFill>
                  <a:schemeClr val="bg1"/>
                </a:solidFill>
                <a:cs typeface="Times New Roman" pitchFamily="18" charset="0"/>
              </a:rPr>
              <a:t>Knowledge tree and thinking wall</a:t>
            </a:r>
          </a:p>
        </p:txBody>
      </p:sp>
      <p:pic>
        <p:nvPicPr>
          <p:cNvPr id="83976" name="Picture 8" descr="٢٠١٧١٢١٢_٠٨٥٤٥١"/>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2727" y="3429000"/>
            <a:ext cx="6497782" cy="319254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3977" name="Picture 9" descr="IMG-20180718-WA003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2727" y="49420"/>
            <a:ext cx="6497782" cy="319254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488861955"/>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93964" y="5115656"/>
            <a:ext cx="11998036" cy="914400"/>
          </a:xfrm>
        </p:spPr>
        <p:txBody>
          <a:bodyPr>
            <a:normAutofit fontScale="90000"/>
          </a:bodyPr>
          <a:lstStyle/>
          <a:p>
            <a:pPr lvl="0"/>
            <a:r>
              <a:rPr lang="en-US" b="1" dirty="0">
                <a:solidFill>
                  <a:srgbClr val="C00000"/>
                </a:solidFill>
                <a:cs typeface="Times New Roman" pitchFamily="18" charset="0"/>
              </a:rPr>
              <a:t>Example-2</a:t>
            </a:r>
            <a:r>
              <a:rPr lang="en-US" b="1" dirty="0">
                <a:solidFill>
                  <a:srgbClr val="002060"/>
                </a:solidFill>
                <a:cs typeface="Times New Roman" pitchFamily="18" charset="0"/>
              </a:rPr>
              <a:t>: </a:t>
            </a:r>
            <a:r>
              <a:rPr lang="en-US" b="1" dirty="0">
                <a:solidFill>
                  <a:srgbClr val="002060"/>
                </a:solidFill>
              </a:rPr>
              <a:t>Helmyet El Zaytoun secondary school for girls</a:t>
            </a:r>
            <a:endParaRPr lang="ar-EG" dirty="0">
              <a:solidFill>
                <a:srgbClr val="002060"/>
              </a:solidFill>
            </a:endParaRPr>
          </a:p>
        </p:txBody>
      </p:sp>
      <p:pic>
        <p:nvPicPr>
          <p:cNvPr id="5" name="Picture 12"/>
          <p:cNvPicPr>
            <a:picLocks noChangeAspect="1" noChangeArrowheads="1"/>
          </p:cNvPicPr>
          <p:nvPr/>
        </p:nvPicPr>
        <p:blipFill>
          <a:blip r:embed="rId2"/>
          <a:stretch>
            <a:fillRect/>
          </a:stretch>
        </p:blipFill>
        <p:spPr bwMode="auto">
          <a:xfrm>
            <a:off x="2064327" y="581893"/>
            <a:ext cx="8174182" cy="347749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32130216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p:cNvSpPr>
          <p:nvPr>
            <p:ph type="body" sz="half" idx="4294967295"/>
          </p:nvPr>
        </p:nvSpPr>
        <p:spPr>
          <a:xfrm>
            <a:off x="290946" y="1431998"/>
            <a:ext cx="6331528" cy="4534331"/>
          </a:xfrm>
        </p:spPr>
        <p:txBody>
          <a:bodyPr>
            <a:normAutofit/>
          </a:bodyPr>
          <a:lstStyle/>
          <a:p>
            <a:pPr algn="l" rtl="0">
              <a:buFont typeface="Wingdings" pitchFamily="2" charset="2"/>
              <a:buChar char="Ø"/>
            </a:pPr>
            <a:r>
              <a:rPr lang="en-US" sz="2800" b="1" dirty="0">
                <a:cs typeface="Arial" pitchFamily="34" charset="0"/>
              </a:rPr>
              <a:t>Building communities of learning with their colleagues within the school.</a:t>
            </a:r>
          </a:p>
          <a:p>
            <a:pPr algn="l" rtl="0">
              <a:buFont typeface="Wingdings" pitchFamily="2" charset="2"/>
              <a:buChar char="Ø"/>
            </a:pPr>
            <a:endParaRPr lang="en-US" sz="2800" b="1" dirty="0">
              <a:cs typeface="Arial" pitchFamily="34" charset="0"/>
            </a:endParaRPr>
          </a:p>
          <a:p>
            <a:pPr algn="l" rtl="0">
              <a:buFont typeface="Wingdings" pitchFamily="2" charset="2"/>
              <a:buChar char="Ø"/>
            </a:pPr>
            <a:r>
              <a:rPr lang="en-US" sz="2800" b="1" dirty="0">
                <a:cs typeface="Arial" pitchFamily="34" charset="0"/>
              </a:rPr>
              <a:t>Sharing ideas and exchanging experiences.</a:t>
            </a:r>
          </a:p>
          <a:p>
            <a:pPr marL="0" indent="0" algn="l" rtl="0">
              <a:buNone/>
            </a:pPr>
            <a:endParaRPr lang="en-US" sz="2800" b="1" dirty="0">
              <a:cs typeface="Arial" pitchFamily="34" charset="0"/>
            </a:endParaRPr>
          </a:p>
          <a:p>
            <a:pPr algn="l" rtl="0">
              <a:buFont typeface="Wingdings" pitchFamily="2" charset="2"/>
              <a:buChar char="Ø"/>
            </a:pPr>
            <a:r>
              <a:rPr lang="en-US" sz="2800" b="1" dirty="0">
                <a:cs typeface="Arial" pitchFamily="34" charset="0"/>
              </a:rPr>
              <a:t>Implementing a Scientific magazine for the school.</a:t>
            </a:r>
          </a:p>
          <a:p>
            <a:pPr algn="l" rtl="0">
              <a:buFont typeface="Wingdings" pitchFamily="2" charset="2"/>
              <a:buChar char="Ø"/>
            </a:pPr>
            <a:endParaRPr lang="en-US" sz="2800" b="1" dirty="0">
              <a:cs typeface="Arial" pitchFamily="34" charset="0"/>
            </a:endParaRPr>
          </a:p>
        </p:txBody>
      </p:sp>
      <p:sp>
        <p:nvSpPr>
          <p:cNvPr id="2" name="Rectangle 1">
            <a:extLst>
              <a:ext uri="{FF2B5EF4-FFF2-40B4-BE49-F238E27FC236}">
                <a16:creationId xmlns:a16="http://schemas.microsoft.com/office/drawing/2014/main" id="{63904CD2-137B-46C2-A2FB-B6684E1D6ED8}"/>
              </a:ext>
            </a:extLst>
          </p:cNvPr>
          <p:cNvSpPr/>
          <p:nvPr/>
        </p:nvSpPr>
        <p:spPr>
          <a:xfrm>
            <a:off x="1376424" y="283644"/>
            <a:ext cx="9661171" cy="646844"/>
          </a:xfrm>
          <a:prstGeom prst="rect">
            <a:avLst/>
          </a:prstGeom>
        </p:spPr>
        <p:txBody>
          <a:bodyPr wrap="none">
            <a:spAutoFit/>
          </a:bodyPr>
          <a:lstStyle/>
          <a:p>
            <a:pPr>
              <a:lnSpc>
                <a:spcPct val="90000"/>
              </a:lnSpc>
            </a:pPr>
            <a:r>
              <a:rPr lang="en-US" sz="4000" spc="100" dirty="0">
                <a:solidFill>
                  <a:srgbClr val="FFFF00"/>
                </a:solidFill>
                <a:latin typeface="+mj-lt"/>
                <a:ea typeface="+mj-ea"/>
                <a:cs typeface="Times New Roman" pitchFamily="18" charset="0"/>
              </a:rPr>
              <a:t>Mentorship helped the PCL of this school in the following:</a:t>
            </a:r>
          </a:p>
        </p:txBody>
      </p:sp>
      <p:pic>
        <p:nvPicPr>
          <p:cNvPr id="9" name="Picture 8">
            <a:extLst>
              <a:ext uri="{FF2B5EF4-FFF2-40B4-BE49-F238E27FC236}">
                <a16:creationId xmlns:a16="http://schemas.microsoft.com/office/drawing/2014/main" id="{AF017A9A-71E1-4EA4-A4BC-4215B06E25C9}"/>
              </a:ext>
            </a:extLst>
          </p:cNvPr>
          <p:cNvPicPr/>
          <p:nvPr/>
        </p:nvPicPr>
        <p:blipFill>
          <a:blip r:embed="rId2" cstate="email">
            <a:extLst>
              <a:ext uri="{28A0092B-C50C-407E-A947-70E740481C1C}">
                <a14:useLocalDpi xmlns:a14="http://schemas.microsoft.com/office/drawing/2010/main"/>
              </a:ext>
            </a:extLst>
          </a:blip>
          <a:stretch>
            <a:fillRect/>
          </a:stretch>
        </p:blipFill>
        <p:spPr>
          <a:xfrm>
            <a:off x="7481455" y="1381558"/>
            <a:ext cx="4300969" cy="2317606"/>
          </a:xfrm>
          <a:prstGeom prst="rect">
            <a:avLst/>
          </a:prstGeom>
        </p:spPr>
      </p:pic>
      <p:pic>
        <p:nvPicPr>
          <p:cNvPr id="10" name="Picture 9">
            <a:extLst>
              <a:ext uri="{FF2B5EF4-FFF2-40B4-BE49-F238E27FC236}">
                <a16:creationId xmlns:a16="http://schemas.microsoft.com/office/drawing/2014/main" id="{6F585D25-1F1C-497B-A1BB-D40363CB94EA}"/>
              </a:ext>
            </a:extLst>
          </p:cNvPr>
          <p:cNvPicPr/>
          <p:nvPr/>
        </p:nvPicPr>
        <p:blipFill>
          <a:blip r:embed="rId3" cstate="email">
            <a:extLst>
              <a:ext uri="{28A0092B-C50C-407E-A947-70E740481C1C}">
                <a14:useLocalDpi xmlns:a14="http://schemas.microsoft.com/office/drawing/2010/main"/>
              </a:ext>
            </a:extLst>
          </a:blip>
          <a:stretch>
            <a:fillRect/>
          </a:stretch>
        </p:blipFill>
        <p:spPr>
          <a:xfrm>
            <a:off x="7481455" y="3810000"/>
            <a:ext cx="4300969" cy="2632362"/>
          </a:xfrm>
          <a:prstGeom prst="rect">
            <a:avLst/>
          </a:prstGeom>
        </p:spPr>
      </p:pic>
    </p:spTree>
    <p:extLst>
      <p:ext uri="{BB962C8B-B14F-4D97-AF65-F5344CB8AC3E}">
        <p14:creationId xmlns:p14="http://schemas.microsoft.com/office/powerpoint/2010/main" val="2901518938"/>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p:cNvSpPr>
          <p:nvPr>
            <p:ph type="title" idx="4294967295"/>
          </p:nvPr>
        </p:nvSpPr>
        <p:spPr>
          <a:xfrm>
            <a:off x="8386256" y="1523999"/>
            <a:ext cx="3613067" cy="2386879"/>
          </a:xfrm>
        </p:spPr>
        <p:txBody>
          <a:bodyPr>
            <a:normAutofit/>
          </a:bodyPr>
          <a:lstStyle/>
          <a:p>
            <a:pPr algn="ctr"/>
            <a:r>
              <a:rPr lang="en-US" sz="2800" dirty="0">
                <a:solidFill>
                  <a:srgbClr val="C00000"/>
                </a:solidFill>
                <a:cs typeface="Times New Roman" pitchFamily="18" charset="0"/>
              </a:rPr>
              <a:t>Ex1:</a:t>
            </a:r>
            <a:br>
              <a:rPr lang="en-US" sz="2800" cap="none" dirty="0">
                <a:solidFill>
                  <a:schemeClr val="bg1"/>
                </a:solidFill>
                <a:cs typeface="Times New Roman" pitchFamily="18" charset="0"/>
              </a:rPr>
            </a:br>
            <a:r>
              <a:rPr lang="en-US" sz="2800" cap="none" dirty="0">
                <a:solidFill>
                  <a:schemeClr val="bg1"/>
                </a:solidFill>
                <a:cs typeface="Times New Roman" pitchFamily="18" charset="0"/>
              </a:rPr>
              <a:t>a workshop held by teachers for other teachers about sustainable development </a:t>
            </a:r>
          </a:p>
        </p:txBody>
      </p:sp>
      <p:pic>
        <p:nvPicPr>
          <p:cNvPr id="5" name="Picture 4" descr="E:\مشروع الاتحاد الاوربي\ملف المدرسة\توثيق الصور\التنمية المستدامة للمعلمين 11.7.2018\WhatsApp Image 2018-07-11 at 4.01.16 PM.jpeg"/>
          <p:cNvPicPr/>
          <p:nvPr/>
        </p:nvPicPr>
        <p:blipFill>
          <a:blip r:embed="rId2" cstate="email">
            <a:extLst>
              <a:ext uri="{28A0092B-C50C-407E-A947-70E740481C1C}">
                <a14:useLocalDpi xmlns:a14="http://schemas.microsoft.com/office/drawing/2010/main"/>
              </a:ext>
            </a:extLst>
          </a:blip>
          <a:srcRect/>
          <a:stretch>
            <a:fillRect/>
          </a:stretch>
        </p:blipFill>
        <p:spPr bwMode="auto">
          <a:xfrm>
            <a:off x="315277" y="2014680"/>
            <a:ext cx="2604135" cy="4136737"/>
          </a:xfrm>
          <a:prstGeom prst="rect">
            <a:avLst/>
          </a:prstGeom>
          <a:noFill/>
          <a:ln>
            <a:noFill/>
          </a:ln>
        </p:spPr>
      </p:pic>
      <p:pic>
        <p:nvPicPr>
          <p:cNvPr id="7" name="Picture 6" descr="E:\مشروع الاتحاد الاوربي\ملف المدرسة\توثيق الصور\التنمية المستدامة للمعلمين 11.7.2018\WhatsApp Image 2018-07-11 at 4.01.22 PM.jpeg"/>
          <p:cNvPicPr/>
          <p:nvPr/>
        </p:nvPicPr>
        <p:blipFill>
          <a:blip r:embed="rId3" cstate="email">
            <a:extLst>
              <a:ext uri="{28A0092B-C50C-407E-A947-70E740481C1C}">
                <a14:useLocalDpi xmlns:a14="http://schemas.microsoft.com/office/drawing/2010/main"/>
              </a:ext>
            </a:extLst>
          </a:blip>
          <a:srcRect/>
          <a:stretch>
            <a:fillRect/>
          </a:stretch>
        </p:blipFill>
        <p:spPr bwMode="auto">
          <a:xfrm>
            <a:off x="5498808" y="1986972"/>
            <a:ext cx="2524125" cy="4164445"/>
          </a:xfrm>
          <a:prstGeom prst="rect">
            <a:avLst/>
          </a:prstGeom>
          <a:noFill/>
          <a:ln>
            <a:noFill/>
          </a:ln>
        </p:spPr>
      </p:pic>
      <p:pic>
        <p:nvPicPr>
          <p:cNvPr id="8" name="Picture 7" descr="E:\مشروع الاتحاد الاوربي\ملف المدرسة\توثيق الصور\التنمية المستدامة للمعلمين 11.7.2018\WhatsApp Image 2018-07-11 at 4.01.26 PM.jpeg"/>
          <p:cNvPicPr/>
          <p:nvPr/>
        </p:nvPicPr>
        <p:blipFill>
          <a:blip r:embed="rId4" cstate="email">
            <a:extLst>
              <a:ext uri="{28A0092B-C50C-407E-A947-70E740481C1C}">
                <a14:useLocalDpi xmlns:a14="http://schemas.microsoft.com/office/drawing/2010/main"/>
              </a:ext>
            </a:extLst>
          </a:blip>
          <a:srcRect/>
          <a:stretch>
            <a:fillRect/>
          </a:stretch>
        </p:blipFill>
        <p:spPr bwMode="auto">
          <a:xfrm>
            <a:off x="2974683" y="213590"/>
            <a:ext cx="2468854" cy="4178300"/>
          </a:xfrm>
          <a:prstGeom prst="rect">
            <a:avLst/>
          </a:prstGeom>
          <a:noFill/>
          <a:ln>
            <a:noFill/>
          </a:ln>
        </p:spPr>
      </p:pic>
    </p:spTree>
    <p:extLst>
      <p:ext uri="{BB962C8B-B14F-4D97-AF65-F5344CB8AC3E}">
        <p14:creationId xmlns:p14="http://schemas.microsoft.com/office/powerpoint/2010/main" val="60145750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193964" y="2084892"/>
            <a:ext cx="6885708" cy="2106324"/>
          </a:xfrm>
          <a:ln w="28575">
            <a:noFill/>
          </a:ln>
        </p:spPr>
        <p:style>
          <a:lnRef idx="2">
            <a:schemeClr val="accent2"/>
          </a:lnRef>
          <a:fillRef idx="1">
            <a:schemeClr val="lt1"/>
          </a:fillRef>
          <a:effectRef idx="0">
            <a:schemeClr val="accent2"/>
          </a:effectRef>
          <a:fontRef idx="minor">
            <a:schemeClr val="dk1"/>
          </a:fontRef>
        </p:style>
        <p:txBody>
          <a:bodyPr>
            <a:noAutofit/>
          </a:bodyPr>
          <a:lstStyle/>
          <a:p>
            <a:pPr algn="ctr"/>
            <a:r>
              <a:rPr lang="en-US" sz="60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Progress Reporting on School Clustering</a:t>
            </a:r>
            <a:endParaRPr lang="ar-EG" sz="60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pic>
        <p:nvPicPr>
          <p:cNvPr id="8" name="Picture 7">
            <a:extLst>
              <a:ext uri="{FF2B5EF4-FFF2-40B4-BE49-F238E27FC236}">
                <a16:creationId xmlns:a16="http://schemas.microsoft.com/office/drawing/2014/main" id="{43292D51-9C36-45FE-A187-9D1828456DF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32362" y="1879489"/>
            <a:ext cx="4400570" cy="2841555"/>
          </a:xfrm>
          <a:prstGeom prst="rect">
            <a:avLst/>
          </a:prstGeom>
        </p:spPr>
      </p:pic>
    </p:spTree>
    <p:extLst>
      <p:ext uri="{BB962C8B-B14F-4D97-AF65-F5344CB8AC3E}">
        <p14:creationId xmlns:p14="http://schemas.microsoft.com/office/powerpoint/2010/main" val="35148970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p:cNvSpPr>
          <p:nvPr>
            <p:ph type="title" idx="4294967295"/>
          </p:nvPr>
        </p:nvSpPr>
        <p:spPr>
          <a:xfrm>
            <a:off x="8386256" y="1523999"/>
            <a:ext cx="3613067" cy="2386879"/>
          </a:xfrm>
        </p:spPr>
        <p:txBody>
          <a:bodyPr>
            <a:normAutofit/>
          </a:bodyPr>
          <a:lstStyle/>
          <a:p>
            <a:pPr algn="ctr"/>
            <a:r>
              <a:rPr lang="en-US" sz="2800" dirty="0">
                <a:solidFill>
                  <a:srgbClr val="C00000"/>
                </a:solidFill>
                <a:cs typeface="Times New Roman" pitchFamily="18" charset="0"/>
              </a:rPr>
              <a:t>Ex1:</a:t>
            </a:r>
            <a:br>
              <a:rPr lang="en-US" sz="2800" cap="none" dirty="0">
                <a:solidFill>
                  <a:schemeClr val="bg1"/>
                </a:solidFill>
                <a:cs typeface="Times New Roman" pitchFamily="18" charset="0"/>
              </a:rPr>
            </a:br>
            <a:r>
              <a:rPr lang="en-US" sz="2800" cap="none" dirty="0">
                <a:solidFill>
                  <a:schemeClr val="bg1"/>
                </a:solidFill>
                <a:cs typeface="Times New Roman" pitchFamily="18" charset="0"/>
              </a:rPr>
              <a:t>a workshop held by teachers for other teachers about sustainable development </a:t>
            </a:r>
          </a:p>
        </p:txBody>
      </p:sp>
      <p:pic>
        <p:nvPicPr>
          <p:cNvPr id="9" name="Picture 8" descr="E:\مشروع الاتحاد الاوربي\ملف المدرسة\توثيق الصور\التنمية المستدامة للمعلمين 11.7.2018\WhatsApp Image 2018-07-11 at 4.05.45 PM (1).jpeg">
            <a:extLst>
              <a:ext uri="{FF2B5EF4-FFF2-40B4-BE49-F238E27FC236}">
                <a16:creationId xmlns:a16="http://schemas.microsoft.com/office/drawing/2014/main" id="{7C8474C7-88BE-4BB3-ADBE-10C3DC9C232E}"/>
              </a:ext>
            </a:extLst>
          </p:cNvPr>
          <p:cNvPicPr/>
          <p:nvPr/>
        </p:nvPicPr>
        <p:blipFill>
          <a:blip r:embed="rId2" cstate="email">
            <a:extLst>
              <a:ext uri="{28A0092B-C50C-407E-A947-70E740481C1C}">
                <a14:useLocalDpi xmlns:a14="http://schemas.microsoft.com/office/drawing/2010/main"/>
              </a:ext>
            </a:extLst>
          </a:blip>
          <a:srcRect/>
          <a:stretch>
            <a:fillRect/>
          </a:stretch>
        </p:blipFill>
        <p:spPr bwMode="auto">
          <a:xfrm>
            <a:off x="2902984" y="155125"/>
            <a:ext cx="2651846" cy="3984914"/>
          </a:xfrm>
          <a:prstGeom prst="rect">
            <a:avLst/>
          </a:prstGeom>
          <a:noFill/>
          <a:ln>
            <a:noFill/>
          </a:ln>
        </p:spPr>
      </p:pic>
      <p:pic>
        <p:nvPicPr>
          <p:cNvPr id="10" name="Picture 9" descr="E:\مشروع الاتحاد الاوربي\ملف المدرسة\توثيق الصور\التنمية المستدامة للمعلمين 11.7.2018\WhatsApp Image 2018-07-11 at 4.07.50 PM.jpeg">
            <a:extLst>
              <a:ext uri="{FF2B5EF4-FFF2-40B4-BE49-F238E27FC236}">
                <a16:creationId xmlns:a16="http://schemas.microsoft.com/office/drawing/2014/main" id="{4027C4CA-84FC-4F8A-805C-676217B8F1F1}"/>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5581168" y="2383238"/>
            <a:ext cx="2409852" cy="3962143"/>
          </a:xfrm>
          <a:prstGeom prst="rect">
            <a:avLst/>
          </a:prstGeom>
          <a:noFill/>
          <a:ln>
            <a:noFill/>
          </a:ln>
        </p:spPr>
      </p:pic>
      <p:pic>
        <p:nvPicPr>
          <p:cNvPr id="11" name="Picture 10" descr="E:\مشروع الاتحاد الاوربي\ملف المدرسة\توثيق الصور\التنمية المستدامة للمعلمين 11.7.2018\WhatsApp Image 2018-07-11 at 4.11.37 PM (2).jpeg">
            <a:extLst>
              <a:ext uri="{FF2B5EF4-FFF2-40B4-BE49-F238E27FC236}">
                <a16:creationId xmlns:a16="http://schemas.microsoft.com/office/drawing/2014/main" id="{33222F46-3335-430F-8A60-CA94B6F10E35}"/>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261617" y="2349645"/>
            <a:ext cx="2559609" cy="3981881"/>
          </a:xfrm>
          <a:prstGeom prst="rect">
            <a:avLst/>
          </a:prstGeom>
          <a:noFill/>
          <a:ln>
            <a:noFill/>
          </a:ln>
        </p:spPr>
      </p:pic>
    </p:spTree>
    <p:extLst>
      <p:ext uri="{BB962C8B-B14F-4D97-AF65-F5344CB8AC3E}">
        <p14:creationId xmlns:p14="http://schemas.microsoft.com/office/powerpoint/2010/main" val="3456156995"/>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p:cNvSpPr>
          <p:nvPr>
            <p:ph type="title" idx="4294967295"/>
          </p:nvPr>
        </p:nvSpPr>
        <p:spPr>
          <a:xfrm>
            <a:off x="8647395" y="2646219"/>
            <a:ext cx="3160445" cy="1281545"/>
          </a:xfrm>
        </p:spPr>
        <p:txBody>
          <a:bodyPr>
            <a:normAutofit fontScale="90000"/>
          </a:bodyPr>
          <a:lstStyle/>
          <a:p>
            <a:pPr algn="ctr"/>
            <a:r>
              <a:rPr lang="en-US" sz="2800" dirty="0">
                <a:solidFill>
                  <a:srgbClr val="C00000"/>
                </a:solidFill>
                <a:cs typeface="Times New Roman" pitchFamily="18" charset="0"/>
              </a:rPr>
              <a:t>Ex2: </a:t>
            </a:r>
            <a:r>
              <a:rPr lang="en-US" sz="2800" cap="none" dirty="0">
                <a:solidFill>
                  <a:schemeClr val="bg1"/>
                </a:solidFill>
                <a:cs typeface="Times New Roman" pitchFamily="18" charset="0"/>
              </a:rPr>
              <a:t>a workshop on active learning by Faculty of Education team. </a:t>
            </a:r>
          </a:p>
        </p:txBody>
      </p:sp>
      <p:pic>
        <p:nvPicPr>
          <p:cNvPr id="4" name="Picture 3"/>
          <p:cNvPicPr/>
          <p:nvPr/>
        </p:nvPicPr>
        <p:blipFill>
          <a:blip r:embed="rId2" cstate="email">
            <a:extLst>
              <a:ext uri="{28A0092B-C50C-407E-A947-70E740481C1C}">
                <a14:useLocalDpi xmlns:a14="http://schemas.microsoft.com/office/drawing/2010/main"/>
              </a:ext>
            </a:extLst>
          </a:blip>
          <a:stretch>
            <a:fillRect/>
          </a:stretch>
        </p:blipFill>
        <p:spPr>
          <a:xfrm>
            <a:off x="2328598" y="46587"/>
            <a:ext cx="3669647" cy="342937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p:cNvPicPr/>
          <p:nvPr/>
        </p:nvPicPr>
        <p:blipFill>
          <a:blip r:embed="rId3" cstate="email">
            <a:extLst>
              <a:ext uri="{28A0092B-C50C-407E-A947-70E740481C1C}">
                <a14:useLocalDpi xmlns:a14="http://schemas.microsoft.com/office/drawing/2010/main"/>
              </a:ext>
            </a:extLst>
          </a:blip>
          <a:stretch>
            <a:fillRect/>
          </a:stretch>
        </p:blipFill>
        <p:spPr>
          <a:xfrm>
            <a:off x="259469" y="3671077"/>
            <a:ext cx="3903952" cy="274094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p:nvPr/>
        </p:nvPicPr>
        <p:blipFill>
          <a:blip r:embed="rId4" cstate="email">
            <a:extLst>
              <a:ext uri="{28A0092B-C50C-407E-A947-70E740481C1C}">
                <a14:useLocalDpi xmlns:a14="http://schemas.microsoft.com/office/drawing/2010/main"/>
              </a:ext>
            </a:extLst>
          </a:blip>
          <a:stretch>
            <a:fillRect/>
          </a:stretch>
        </p:blipFill>
        <p:spPr>
          <a:xfrm>
            <a:off x="4283104" y="3475965"/>
            <a:ext cx="3821306" cy="313117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478834233"/>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p:cNvSpPr>
          <p:nvPr>
            <p:ph type="title" idx="4294967295"/>
          </p:nvPr>
        </p:nvSpPr>
        <p:spPr>
          <a:xfrm>
            <a:off x="8838683" y="2575643"/>
            <a:ext cx="3006436" cy="1706714"/>
          </a:xfrm>
        </p:spPr>
        <p:txBody>
          <a:bodyPr>
            <a:normAutofit/>
          </a:bodyPr>
          <a:lstStyle/>
          <a:p>
            <a:pPr algn="ctr"/>
            <a:r>
              <a:rPr lang="en-US" sz="2400" dirty="0">
                <a:solidFill>
                  <a:srgbClr val="C00000"/>
                </a:solidFill>
                <a:cs typeface="Times New Roman" pitchFamily="18" charset="0"/>
              </a:rPr>
              <a:t>Ex3: </a:t>
            </a:r>
            <a:r>
              <a:rPr lang="en-US" sz="2500" cap="none" dirty="0">
                <a:solidFill>
                  <a:schemeClr val="bg1"/>
                </a:solidFill>
                <a:cs typeface="Times New Roman" pitchFamily="18" charset="0"/>
              </a:rPr>
              <a:t>a workshop on learning styles, and differentiated teaching by TEACHERS</a:t>
            </a:r>
          </a:p>
        </p:txBody>
      </p:sp>
      <p:pic>
        <p:nvPicPr>
          <p:cNvPr id="4" name="Picture 3"/>
          <p:cNvPicPr/>
          <p:nvPr/>
        </p:nvPicPr>
        <p:blipFill>
          <a:blip r:embed="rId2" cstate="email">
            <a:extLst>
              <a:ext uri="{28A0092B-C50C-407E-A947-70E740481C1C}">
                <a14:useLocalDpi xmlns:a14="http://schemas.microsoft.com/office/drawing/2010/main"/>
              </a:ext>
            </a:extLst>
          </a:blip>
          <a:stretch>
            <a:fillRect/>
          </a:stretch>
        </p:blipFill>
        <p:spPr>
          <a:xfrm>
            <a:off x="2256995" y="84538"/>
            <a:ext cx="4177924" cy="325445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p:cNvPicPr/>
          <p:nvPr/>
        </p:nvPicPr>
        <p:blipFill>
          <a:blip r:embed="rId3" cstate="email">
            <a:extLst>
              <a:ext uri="{28A0092B-C50C-407E-A947-70E740481C1C}">
                <a14:useLocalDpi xmlns:a14="http://schemas.microsoft.com/office/drawing/2010/main"/>
              </a:ext>
            </a:extLst>
          </a:blip>
          <a:stretch>
            <a:fillRect/>
          </a:stretch>
        </p:blipFill>
        <p:spPr>
          <a:xfrm>
            <a:off x="100056" y="3188186"/>
            <a:ext cx="4245901" cy="318490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p:nvPr/>
        </p:nvPicPr>
        <p:blipFill>
          <a:blip r:embed="rId4" cstate="email">
            <a:extLst>
              <a:ext uri="{28A0092B-C50C-407E-A947-70E740481C1C}">
                <a14:useLocalDpi xmlns:a14="http://schemas.microsoft.com/office/drawing/2010/main"/>
              </a:ext>
            </a:extLst>
          </a:blip>
          <a:stretch>
            <a:fillRect/>
          </a:stretch>
        </p:blipFill>
        <p:spPr>
          <a:xfrm>
            <a:off x="4502727" y="3338992"/>
            <a:ext cx="3596987" cy="318490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092305418"/>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p:cNvSpPr>
          <p:nvPr>
            <p:ph type="title" idx="4294967295"/>
          </p:nvPr>
        </p:nvSpPr>
        <p:spPr>
          <a:xfrm>
            <a:off x="8386256" y="1523999"/>
            <a:ext cx="3613067" cy="2386879"/>
          </a:xfrm>
        </p:spPr>
        <p:txBody>
          <a:bodyPr>
            <a:normAutofit/>
          </a:bodyPr>
          <a:lstStyle/>
          <a:p>
            <a:pPr algn="ctr"/>
            <a:r>
              <a:rPr lang="en-US" sz="2800" dirty="0">
                <a:solidFill>
                  <a:srgbClr val="C00000"/>
                </a:solidFill>
                <a:cs typeface="Times New Roman" pitchFamily="18" charset="0"/>
              </a:rPr>
              <a:t>Ex4:</a:t>
            </a:r>
            <a:br>
              <a:rPr lang="en-US" sz="2800" cap="none" dirty="0">
                <a:solidFill>
                  <a:schemeClr val="bg1"/>
                </a:solidFill>
                <a:cs typeface="Times New Roman" pitchFamily="18" charset="0"/>
              </a:rPr>
            </a:br>
            <a:r>
              <a:rPr lang="en-US" sz="2800" cap="none" dirty="0">
                <a:solidFill>
                  <a:schemeClr val="bg1"/>
                </a:solidFill>
                <a:cs typeface="Times New Roman" pitchFamily="18" charset="0"/>
              </a:rPr>
              <a:t>Implementing a Scientific magazine for the school.</a:t>
            </a:r>
            <a:br>
              <a:rPr lang="en-US" sz="2800" cap="none" dirty="0">
                <a:solidFill>
                  <a:schemeClr val="bg1"/>
                </a:solidFill>
                <a:cs typeface="Times New Roman" pitchFamily="18" charset="0"/>
              </a:rPr>
            </a:br>
            <a:endParaRPr lang="en-US" sz="2800" cap="none" dirty="0">
              <a:solidFill>
                <a:schemeClr val="bg1"/>
              </a:solidFill>
              <a:cs typeface="Times New Roman" pitchFamily="18" charset="0"/>
            </a:endParaRPr>
          </a:p>
        </p:txBody>
      </p:sp>
      <p:pic>
        <p:nvPicPr>
          <p:cNvPr id="8" name="Picture 7">
            <a:extLst>
              <a:ext uri="{FF2B5EF4-FFF2-40B4-BE49-F238E27FC236}">
                <a16:creationId xmlns:a16="http://schemas.microsoft.com/office/drawing/2014/main" id="{29B3EF02-0AF2-4214-9F2D-33B0F63F991D}"/>
              </a:ext>
            </a:extLst>
          </p:cNvPr>
          <p:cNvPicPr/>
          <p:nvPr/>
        </p:nvPicPr>
        <p:blipFill>
          <a:blip r:embed="rId2" cstate="email">
            <a:extLst>
              <a:ext uri="{28A0092B-C50C-407E-A947-70E740481C1C}">
                <a14:useLocalDpi xmlns:a14="http://schemas.microsoft.com/office/drawing/2010/main"/>
              </a:ext>
            </a:extLst>
          </a:blip>
          <a:stretch>
            <a:fillRect/>
          </a:stretch>
        </p:blipFill>
        <p:spPr>
          <a:xfrm>
            <a:off x="2143199" y="143262"/>
            <a:ext cx="3613067" cy="2386879"/>
          </a:xfrm>
          <a:prstGeom prst="rect">
            <a:avLst/>
          </a:prstGeom>
        </p:spPr>
      </p:pic>
      <p:sp>
        <p:nvSpPr>
          <p:cNvPr id="2" name="Rectangle 1">
            <a:extLst>
              <a:ext uri="{FF2B5EF4-FFF2-40B4-BE49-F238E27FC236}">
                <a16:creationId xmlns:a16="http://schemas.microsoft.com/office/drawing/2014/main" id="{B8BA9638-CABD-4DC0-B60C-F3165C0162B8}"/>
              </a:ext>
            </a:extLst>
          </p:cNvPr>
          <p:cNvSpPr/>
          <p:nvPr/>
        </p:nvSpPr>
        <p:spPr>
          <a:xfrm>
            <a:off x="48791" y="2530141"/>
            <a:ext cx="8193579" cy="3985706"/>
          </a:xfrm>
          <a:prstGeom prst="rect">
            <a:avLst/>
          </a:prstGeom>
        </p:spPr>
        <p:txBody>
          <a:bodyPr wrap="square">
            <a:spAutoFit/>
          </a:bodyPr>
          <a:lstStyle/>
          <a:p>
            <a:pPr>
              <a:buFont typeface="Wingdings" pitchFamily="2" charset="2"/>
              <a:buChar char="v"/>
            </a:pPr>
            <a:r>
              <a:rPr lang="en-US" sz="2300" dirty="0"/>
              <a:t>Agreement on the journal cover</a:t>
            </a:r>
          </a:p>
          <a:p>
            <a:pPr lvl="0">
              <a:buFont typeface="Wingdings" pitchFamily="2" charset="2"/>
              <a:buChar char="v"/>
            </a:pPr>
            <a:r>
              <a:rPr lang="en-US" sz="2300" dirty="0"/>
              <a:t>Dividing the journal parts into (psycho-social, educational and scientific).</a:t>
            </a:r>
          </a:p>
          <a:p>
            <a:pPr lvl="0">
              <a:buFont typeface="Wingdings" pitchFamily="2" charset="2"/>
              <a:buChar char="v"/>
            </a:pPr>
            <a:r>
              <a:rPr lang="en-US" sz="2300" dirty="0"/>
              <a:t>Assigning fixed parts of the journal. </a:t>
            </a:r>
          </a:p>
          <a:p>
            <a:pPr marL="342900" lvl="0" indent="-342900">
              <a:buFont typeface="Wingdings" panose="05000000000000000000" pitchFamily="2" charset="2"/>
              <a:buChar char="ü"/>
            </a:pPr>
            <a:r>
              <a:rPr lang="en-US" sz="2300" dirty="0"/>
              <a:t>One of them will be titled </a:t>
            </a:r>
            <a:r>
              <a:rPr lang="en-US" sz="2300" dirty="0" err="1"/>
              <a:t>Helmyet</a:t>
            </a:r>
            <a:r>
              <a:rPr lang="en-US" sz="2300" dirty="0"/>
              <a:t> El </a:t>
            </a:r>
            <a:r>
              <a:rPr lang="en-US" sz="2300" dirty="0" err="1"/>
              <a:t>Zaytoun</a:t>
            </a:r>
            <a:r>
              <a:rPr lang="en-US" sz="2300" dirty="0"/>
              <a:t> mail, this part will discuss problems related to teachers and students and how they have been solved. </a:t>
            </a:r>
          </a:p>
          <a:p>
            <a:pPr marL="342900" lvl="0" indent="-342900">
              <a:buFont typeface="Wingdings" panose="05000000000000000000" pitchFamily="2" charset="2"/>
              <a:buChar char="ü"/>
            </a:pPr>
            <a:r>
              <a:rPr lang="en-US" sz="2300" dirty="0"/>
              <a:t>Another part will be titled I am distinguished in, this part will introduce anyone who has done a remarkable job or provided service to the community or the school. This part is Encouraging and motivating for anyone who has done something distinct.</a:t>
            </a:r>
          </a:p>
        </p:txBody>
      </p:sp>
    </p:spTree>
    <p:extLst>
      <p:ext uri="{BB962C8B-B14F-4D97-AF65-F5344CB8AC3E}">
        <p14:creationId xmlns:p14="http://schemas.microsoft.com/office/powerpoint/2010/main" val="3786999238"/>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p:cNvSpPr>
          <p:nvPr>
            <p:ph type="title" idx="4294967295"/>
          </p:nvPr>
        </p:nvSpPr>
        <p:spPr>
          <a:xfrm>
            <a:off x="8386256" y="1523999"/>
            <a:ext cx="3613067" cy="2386879"/>
          </a:xfrm>
        </p:spPr>
        <p:txBody>
          <a:bodyPr>
            <a:normAutofit/>
          </a:bodyPr>
          <a:lstStyle/>
          <a:p>
            <a:pPr algn="ctr"/>
            <a:r>
              <a:rPr lang="en-US" sz="2800" dirty="0">
                <a:solidFill>
                  <a:srgbClr val="C00000"/>
                </a:solidFill>
                <a:cs typeface="Times New Roman" pitchFamily="18" charset="0"/>
              </a:rPr>
              <a:t>Ex4:</a:t>
            </a:r>
            <a:br>
              <a:rPr lang="en-US" sz="2800" cap="none" dirty="0">
                <a:solidFill>
                  <a:schemeClr val="bg1"/>
                </a:solidFill>
                <a:cs typeface="Times New Roman" pitchFamily="18" charset="0"/>
              </a:rPr>
            </a:br>
            <a:r>
              <a:rPr lang="en-US" sz="2800" cap="none" dirty="0">
                <a:solidFill>
                  <a:schemeClr val="bg1"/>
                </a:solidFill>
                <a:cs typeface="Times New Roman" pitchFamily="18" charset="0"/>
              </a:rPr>
              <a:t>a workshop for Implementing a Scientific magazine for the school.</a:t>
            </a:r>
            <a:br>
              <a:rPr lang="en-US" sz="2800" cap="none" dirty="0">
                <a:solidFill>
                  <a:schemeClr val="bg1"/>
                </a:solidFill>
                <a:cs typeface="Times New Roman" pitchFamily="18" charset="0"/>
              </a:rPr>
            </a:br>
            <a:endParaRPr lang="en-US" sz="2800" cap="none" dirty="0">
              <a:solidFill>
                <a:schemeClr val="bg1"/>
              </a:solidFill>
              <a:cs typeface="Times New Roman" pitchFamily="18" charset="0"/>
            </a:endParaRPr>
          </a:p>
        </p:txBody>
      </p:sp>
      <p:pic>
        <p:nvPicPr>
          <p:cNvPr id="7" name="Picture 6">
            <a:extLst>
              <a:ext uri="{FF2B5EF4-FFF2-40B4-BE49-F238E27FC236}">
                <a16:creationId xmlns:a16="http://schemas.microsoft.com/office/drawing/2014/main" id="{13E09B98-A73D-431D-B721-8FF93CE7BB3B}"/>
              </a:ext>
            </a:extLst>
          </p:cNvPr>
          <p:cNvPicPr/>
          <p:nvPr/>
        </p:nvPicPr>
        <p:blipFill>
          <a:blip r:embed="rId2" cstate="email">
            <a:extLst>
              <a:ext uri="{28A0092B-C50C-407E-A947-70E740481C1C}">
                <a14:useLocalDpi xmlns:a14="http://schemas.microsoft.com/office/drawing/2010/main"/>
              </a:ext>
            </a:extLst>
          </a:blip>
          <a:stretch>
            <a:fillRect/>
          </a:stretch>
        </p:blipFill>
        <p:spPr>
          <a:xfrm>
            <a:off x="2063041" y="221673"/>
            <a:ext cx="4032959" cy="2971799"/>
          </a:xfrm>
          <a:prstGeom prst="rect">
            <a:avLst/>
          </a:prstGeom>
        </p:spPr>
      </p:pic>
      <p:sp>
        <p:nvSpPr>
          <p:cNvPr id="3" name="Rectangle 2">
            <a:extLst>
              <a:ext uri="{FF2B5EF4-FFF2-40B4-BE49-F238E27FC236}">
                <a16:creationId xmlns:a16="http://schemas.microsoft.com/office/drawing/2014/main" id="{978708D1-CE13-456E-94CA-7F0738F303DB}"/>
              </a:ext>
            </a:extLst>
          </p:cNvPr>
          <p:cNvSpPr/>
          <p:nvPr/>
        </p:nvSpPr>
        <p:spPr>
          <a:xfrm>
            <a:off x="192677" y="3193472"/>
            <a:ext cx="7952507" cy="2677656"/>
          </a:xfrm>
          <a:prstGeom prst="rect">
            <a:avLst/>
          </a:prstGeom>
        </p:spPr>
        <p:txBody>
          <a:bodyPr wrap="square">
            <a:spAutoFit/>
          </a:bodyPr>
          <a:lstStyle/>
          <a:p>
            <a:pPr indent="-342900">
              <a:buFont typeface="Wingdings" pitchFamily="2" charset="2"/>
              <a:buChar char="v"/>
            </a:pPr>
            <a:r>
              <a:rPr lang="en-US" sz="2400" dirty="0"/>
              <a:t>A number of topics were proposed for the first issue:</a:t>
            </a:r>
          </a:p>
          <a:p>
            <a:pPr marL="342900" indent="-342900">
              <a:buFont typeface="Wingdings" panose="05000000000000000000" pitchFamily="2" charset="2"/>
              <a:buChar char="ü"/>
            </a:pPr>
            <a:r>
              <a:rPr lang="en-US" sz="2400" dirty="0"/>
              <a:t>Questions about the implementation of the tablet system in the new secondary school system. </a:t>
            </a:r>
          </a:p>
          <a:p>
            <a:pPr marL="342900" indent="-342900">
              <a:buFont typeface="Wingdings" panose="05000000000000000000" pitchFamily="2" charset="2"/>
              <a:buChar char="ü"/>
            </a:pPr>
            <a:r>
              <a:rPr lang="en-US" sz="2400" dirty="0"/>
              <a:t>Chemical industries</a:t>
            </a:r>
          </a:p>
          <a:p>
            <a:pPr marL="342900" indent="-342900">
              <a:buFont typeface="Wingdings" panose="05000000000000000000" pitchFamily="2" charset="2"/>
              <a:buChar char="ü"/>
            </a:pPr>
            <a:r>
              <a:rPr lang="en-US" sz="2400" dirty="0"/>
              <a:t>How to study languages</a:t>
            </a:r>
          </a:p>
          <a:p>
            <a:pPr marL="342900" indent="-342900">
              <a:buFont typeface="Wingdings" panose="05000000000000000000" pitchFamily="2" charset="2"/>
              <a:buChar char="ü"/>
            </a:pPr>
            <a:r>
              <a:rPr lang="en-US" sz="2400" dirty="0"/>
              <a:t>A meeting with the top secondary school students</a:t>
            </a:r>
          </a:p>
          <a:p>
            <a:pPr marL="342900" indent="-342900">
              <a:buFont typeface="Wingdings" panose="05000000000000000000" pitchFamily="2" charset="2"/>
              <a:buChar char="ü"/>
            </a:pPr>
            <a:r>
              <a:rPr lang="en-US" sz="2400" dirty="0"/>
              <a:t>Field trips </a:t>
            </a:r>
          </a:p>
        </p:txBody>
      </p:sp>
    </p:spTree>
    <p:extLst>
      <p:ext uri="{BB962C8B-B14F-4D97-AF65-F5344CB8AC3E}">
        <p14:creationId xmlns:p14="http://schemas.microsoft.com/office/powerpoint/2010/main" val="973069724"/>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p:cNvSpPr>
          <p:nvPr>
            <p:ph type="title" idx="4294967295"/>
          </p:nvPr>
        </p:nvSpPr>
        <p:spPr>
          <a:xfrm>
            <a:off x="8386256" y="1523999"/>
            <a:ext cx="3613067" cy="2386879"/>
          </a:xfrm>
        </p:spPr>
        <p:txBody>
          <a:bodyPr>
            <a:normAutofit/>
          </a:bodyPr>
          <a:lstStyle/>
          <a:p>
            <a:pPr algn="ctr"/>
            <a:r>
              <a:rPr lang="en-US" sz="2800" dirty="0">
                <a:solidFill>
                  <a:srgbClr val="C00000"/>
                </a:solidFill>
                <a:cs typeface="Times New Roman" pitchFamily="18" charset="0"/>
              </a:rPr>
              <a:t>Ex4:</a:t>
            </a:r>
            <a:br>
              <a:rPr lang="en-US" sz="2800" cap="none" dirty="0">
                <a:solidFill>
                  <a:schemeClr val="bg1"/>
                </a:solidFill>
                <a:cs typeface="Times New Roman" pitchFamily="18" charset="0"/>
              </a:rPr>
            </a:br>
            <a:r>
              <a:rPr lang="en-US" sz="2800" cap="none" dirty="0">
                <a:solidFill>
                  <a:schemeClr val="bg1"/>
                </a:solidFill>
                <a:cs typeface="Times New Roman" pitchFamily="18" charset="0"/>
              </a:rPr>
              <a:t>a workshop for Implementing a Scientific magazine for the school.</a:t>
            </a:r>
            <a:br>
              <a:rPr lang="en-US" sz="2800" cap="none" dirty="0">
                <a:solidFill>
                  <a:schemeClr val="bg1"/>
                </a:solidFill>
                <a:cs typeface="Times New Roman" pitchFamily="18" charset="0"/>
              </a:rPr>
            </a:br>
            <a:endParaRPr lang="en-US" sz="2800" cap="none" dirty="0">
              <a:solidFill>
                <a:schemeClr val="bg1"/>
              </a:solidFill>
              <a:cs typeface="Times New Roman" pitchFamily="18" charset="0"/>
            </a:endParaRPr>
          </a:p>
        </p:txBody>
      </p:sp>
      <p:grpSp>
        <p:nvGrpSpPr>
          <p:cNvPr id="10" name="Group 9">
            <a:extLst>
              <a:ext uri="{FF2B5EF4-FFF2-40B4-BE49-F238E27FC236}">
                <a16:creationId xmlns:a16="http://schemas.microsoft.com/office/drawing/2014/main" id="{29DD1AEB-00F9-47AE-A801-8EA2BB3F4771}"/>
              </a:ext>
            </a:extLst>
          </p:cNvPr>
          <p:cNvGrpSpPr/>
          <p:nvPr/>
        </p:nvGrpSpPr>
        <p:grpSpPr>
          <a:xfrm>
            <a:off x="88921" y="2949228"/>
            <a:ext cx="2425326" cy="3719987"/>
            <a:chOff x="4322619" y="1482435"/>
            <a:chExt cx="3255818" cy="4802788"/>
          </a:xfrm>
        </p:grpSpPr>
        <p:pic>
          <p:nvPicPr>
            <p:cNvPr id="11" name="Picture 4">
              <a:hlinkClick r:id="rId2" action="ppaction://hlinkfile"/>
              <a:extLst>
                <a:ext uri="{FF2B5EF4-FFF2-40B4-BE49-F238E27FC236}">
                  <a16:creationId xmlns:a16="http://schemas.microsoft.com/office/drawing/2014/main" id="{4EC72B5B-10B7-4075-952F-763338E5CE5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91639" y="1482435"/>
              <a:ext cx="3145233" cy="436712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2" name="TextBox 11">
              <a:extLst>
                <a:ext uri="{FF2B5EF4-FFF2-40B4-BE49-F238E27FC236}">
                  <a16:creationId xmlns:a16="http://schemas.microsoft.com/office/drawing/2014/main" id="{8155C393-D8D9-446F-BF2D-F4E9E3D08D12}"/>
                </a:ext>
              </a:extLst>
            </p:cNvPr>
            <p:cNvSpPr txBox="1"/>
            <p:nvPr/>
          </p:nvSpPr>
          <p:spPr>
            <a:xfrm>
              <a:off x="4322619" y="5915891"/>
              <a:ext cx="3255818" cy="369332"/>
            </a:xfrm>
            <a:prstGeom prst="rect">
              <a:avLst/>
            </a:prstGeom>
            <a:noFill/>
          </p:spPr>
          <p:txBody>
            <a:bodyPr wrap="square" rtlCol="1">
              <a:spAutoFit/>
            </a:bodyPr>
            <a:lstStyle/>
            <a:p>
              <a:pPr algn="ctr"/>
              <a:r>
                <a:rPr lang="en-US" b="1" dirty="0">
                  <a:solidFill>
                    <a:srgbClr val="FF0000"/>
                  </a:solidFill>
                </a:rPr>
                <a:t>Article-1</a:t>
              </a:r>
              <a:endParaRPr lang="ar-EG" b="1" dirty="0">
                <a:solidFill>
                  <a:srgbClr val="FF0000"/>
                </a:solidFill>
              </a:endParaRPr>
            </a:p>
          </p:txBody>
        </p:sp>
      </p:grpSp>
      <p:grpSp>
        <p:nvGrpSpPr>
          <p:cNvPr id="13" name="Group 12">
            <a:extLst>
              <a:ext uri="{FF2B5EF4-FFF2-40B4-BE49-F238E27FC236}">
                <a16:creationId xmlns:a16="http://schemas.microsoft.com/office/drawing/2014/main" id="{B329AE29-DB47-43C1-A28C-E84D65D14DC1}"/>
              </a:ext>
            </a:extLst>
          </p:cNvPr>
          <p:cNvGrpSpPr/>
          <p:nvPr/>
        </p:nvGrpSpPr>
        <p:grpSpPr>
          <a:xfrm>
            <a:off x="5431125" y="2949228"/>
            <a:ext cx="2529082" cy="3719987"/>
            <a:chOff x="8298873" y="1468582"/>
            <a:chExt cx="3255818" cy="4788932"/>
          </a:xfrm>
        </p:grpSpPr>
        <p:pic>
          <p:nvPicPr>
            <p:cNvPr id="14" name="Picture 5">
              <a:hlinkClick r:id="rId4" action="ppaction://hlinkfile"/>
              <a:extLst>
                <a:ext uri="{FF2B5EF4-FFF2-40B4-BE49-F238E27FC236}">
                  <a16:creationId xmlns:a16="http://schemas.microsoft.com/office/drawing/2014/main" id="{043BF533-40AC-4F2B-90CD-E6E0272FBBFB}"/>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344995" y="1468582"/>
              <a:ext cx="3085006" cy="430277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5" name="TextBox 14">
              <a:extLst>
                <a:ext uri="{FF2B5EF4-FFF2-40B4-BE49-F238E27FC236}">
                  <a16:creationId xmlns:a16="http://schemas.microsoft.com/office/drawing/2014/main" id="{E113B567-6DF8-4E79-8BDB-C5EF2BEC0CC3}"/>
                </a:ext>
              </a:extLst>
            </p:cNvPr>
            <p:cNvSpPr txBox="1"/>
            <p:nvPr/>
          </p:nvSpPr>
          <p:spPr>
            <a:xfrm>
              <a:off x="8298873" y="5888182"/>
              <a:ext cx="3255818" cy="369332"/>
            </a:xfrm>
            <a:prstGeom prst="rect">
              <a:avLst/>
            </a:prstGeom>
            <a:noFill/>
          </p:spPr>
          <p:txBody>
            <a:bodyPr wrap="square" rtlCol="1">
              <a:spAutoFit/>
            </a:bodyPr>
            <a:lstStyle/>
            <a:p>
              <a:pPr algn="ctr"/>
              <a:r>
                <a:rPr lang="en-US" b="1" dirty="0">
                  <a:solidFill>
                    <a:srgbClr val="FF0000"/>
                  </a:solidFill>
                </a:rPr>
                <a:t>Article-2</a:t>
              </a:r>
              <a:endParaRPr lang="ar-EG" b="1" dirty="0">
                <a:solidFill>
                  <a:srgbClr val="FF0000"/>
                </a:solidFill>
              </a:endParaRPr>
            </a:p>
          </p:txBody>
        </p:sp>
      </p:grpSp>
      <p:pic>
        <p:nvPicPr>
          <p:cNvPr id="6" name="Picture 2" descr="D:\Tempus-Rasha\Moodle\New folder\team meating 26 July 2018\material\school reports\حلمية الزيتون\نسعى معًا لبناء مجتمعات المعرفة.jpg">
            <a:extLst>
              <a:ext uri="{FF2B5EF4-FFF2-40B4-BE49-F238E27FC236}">
                <a16:creationId xmlns:a16="http://schemas.microsoft.com/office/drawing/2014/main" id="{C1157CF6-46E4-4CCB-BA3E-FE611EEEA5C8}"/>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191110" y="188785"/>
            <a:ext cx="3568017" cy="4757356"/>
          </a:xfrm>
          <a:prstGeom prst="rect">
            <a:avLst/>
          </a:prstGeom>
          <a:noFill/>
        </p:spPr>
      </p:pic>
    </p:spTree>
    <p:extLst>
      <p:ext uri="{BB962C8B-B14F-4D97-AF65-F5344CB8AC3E}">
        <p14:creationId xmlns:p14="http://schemas.microsoft.com/office/powerpoint/2010/main" val="211330562"/>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773738" y="229664"/>
            <a:ext cx="4910319" cy="707886"/>
          </a:xfrm>
          <a:prstGeom prst="rect">
            <a:avLst/>
          </a:prstGeom>
        </p:spPr>
        <p:txBody>
          <a:bodyPr wrap="none">
            <a:spAutoFit/>
          </a:bodyPr>
          <a:lstStyle/>
          <a:p>
            <a:r>
              <a:rPr lang="en-US" sz="4000" b="1" spc="-50" dirty="0">
                <a:solidFill>
                  <a:srgbClr val="C00000"/>
                </a:solidFill>
                <a:latin typeface="+mj-lt"/>
                <a:ea typeface="+mj-ea"/>
                <a:cs typeface="Times New Roman" pitchFamily="18" charset="0"/>
              </a:rPr>
              <a:t>Challenges and Difficulties </a:t>
            </a:r>
            <a:endParaRPr lang="ar-EG" sz="4000" b="1" spc="-50" dirty="0">
              <a:solidFill>
                <a:srgbClr val="C00000"/>
              </a:solidFill>
              <a:latin typeface="+mj-lt"/>
              <a:ea typeface="+mj-ea"/>
              <a:cs typeface="Times New Roman" pitchFamily="18" charset="0"/>
            </a:endParaRPr>
          </a:p>
        </p:txBody>
      </p:sp>
      <p:sp>
        <p:nvSpPr>
          <p:cNvPr id="2" name="TextBox 1"/>
          <p:cNvSpPr txBox="1"/>
          <p:nvPr/>
        </p:nvSpPr>
        <p:spPr>
          <a:xfrm>
            <a:off x="461356" y="1330036"/>
            <a:ext cx="11269287" cy="4431983"/>
          </a:xfrm>
          <a:prstGeom prst="rect">
            <a:avLst/>
          </a:prstGeom>
          <a:noFill/>
        </p:spPr>
        <p:txBody>
          <a:bodyPr wrap="square" rtlCol="0">
            <a:spAutoFit/>
          </a:bodyPr>
          <a:lstStyle/>
          <a:p>
            <a:r>
              <a:rPr lang="en-IE" sz="2400" b="1" dirty="0">
                <a:solidFill>
                  <a:srgbClr val="0070C0"/>
                </a:solidFill>
              </a:rPr>
              <a:t>ISSUES</a:t>
            </a:r>
          </a:p>
          <a:p>
            <a:pPr marL="285750" indent="-285750">
              <a:buFontTx/>
              <a:buChar char="-"/>
            </a:pPr>
            <a:r>
              <a:rPr lang="en-IE" sz="2400" b="1" dirty="0"/>
              <a:t>Commitment to/engagement with the project:</a:t>
            </a:r>
          </a:p>
          <a:p>
            <a:pPr marL="742950" lvl="1" indent="-285750">
              <a:buFontTx/>
              <a:buChar char="-"/>
            </a:pPr>
            <a:r>
              <a:rPr lang="en-IE" sz="2400" b="1" dirty="0"/>
              <a:t>Attendance at meetings </a:t>
            </a:r>
          </a:p>
          <a:p>
            <a:pPr marL="742950" lvl="1" indent="-285750">
              <a:buFontTx/>
              <a:buChar char="-"/>
            </a:pPr>
            <a:r>
              <a:rPr lang="en-IE" sz="2400" b="1" dirty="0"/>
              <a:t>Visits to schools</a:t>
            </a:r>
          </a:p>
          <a:p>
            <a:pPr marL="742950" lvl="1" indent="-285750">
              <a:buFontTx/>
              <a:buChar char="-"/>
            </a:pPr>
            <a:r>
              <a:rPr lang="en-IE" sz="2400" b="1" dirty="0"/>
              <a:t>Extrinsic motivation only</a:t>
            </a:r>
          </a:p>
          <a:p>
            <a:pPr marL="742950" lvl="1" indent="-285750">
              <a:buFontTx/>
              <a:buChar char="-"/>
            </a:pPr>
            <a:r>
              <a:rPr lang="en-IE" sz="2400" b="1" dirty="0"/>
              <a:t>Committed mentors becoming demotivated as a result</a:t>
            </a:r>
          </a:p>
          <a:p>
            <a:pPr lvl="1" indent="-457200"/>
            <a:r>
              <a:rPr lang="en-IE" sz="2400" b="1" dirty="0">
                <a:solidFill>
                  <a:srgbClr val="0070C0"/>
                </a:solidFill>
              </a:rPr>
              <a:t>Responses</a:t>
            </a:r>
          </a:p>
          <a:p>
            <a:pPr marL="742950" lvl="1" indent="-285750">
              <a:buFontTx/>
              <a:buChar char="-"/>
            </a:pPr>
            <a:r>
              <a:rPr lang="en-IE" sz="2400" b="1" dirty="0"/>
              <a:t>Focus on team building</a:t>
            </a:r>
          </a:p>
          <a:p>
            <a:pPr marL="742950" lvl="1" indent="-285750">
              <a:buFontTx/>
              <a:buChar char="-"/>
            </a:pPr>
            <a:r>
              <a:rPr lang="en-IE" sz="2400" b="1" dirty="0"/>
              <a:t>Process of mediation regarding uncommitted mentors resulting in 2 mentors being replaced</a:t>
            </a:r>
          </a:p>
          <a:p>
            <a:pPr marL="742950" lvl="1" indent="-285750">
              <a:buFontTx/>
              <a:buChar char="-"/>
            </a:pPr>
            <a:r>
              <a:rPr lang="en-IE" sz="2400" b="1" dirty="0"/>
              <a:t>More positive attitude and atmosphere within the group </a:t>
            </a:r>
          </a:p>
          <a:p>
            <a:pPr lvl="1"/>
            <a:endParaRPr lang="en-IE" dirty="0"/>
          </a:p>
        </p:txBody>
      </p:sp>
      <p:sp>
        <p:nvSpPr>
          <p:cNvPr id="6" name="TextBox 5"/>
          <p:cNvSpPr txBox="1"/>
          <p:nvPr/>
        </p:nvSpPr>
        <p:spPr>
          <a:xfrm>
            <a:off x="6384902" y="1828800"/>
            <a:ext cx="934871" cy="369332"/>
          </a:xfrm>
          <a:prstGeom prst="rect">
            <a:avLst/>
          </a:prstGeom>
          <a:noFill/>
        </p:spPr>
        <p:txBody>
          <a:bodyPr wrap="none" rtlCol="0">
            <a:spAutoFit/>
          </a:bodyPr>
          <a:lstStyle/>
          <a:p>
            <a:pPr marL="742950" lvl="1" indent="-285750">
              <a:buFontTx/>
              <a:buChar char="-"/>
            </a:pPr>
            <a:endParaRPr lang="en-IE" dirty="0"/>
          </a:p>
        </p:txBody>
      </p:sp>
    </p:spTree>
    <p:extLst>
      <p:ext uri="{BB962C8B-B14F-4D97-AF65-F5344CB8AC3E}">
        <p14:creationId xmlns:p14="http://schemas.microsoft.com/office/powerpoint/2010/main" val="9712622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401782" y="2247104"/>
            <a:ext cx="7543525" cy="2106324"/>
          </a:xfrm>
          <a:ln w="28575">
            <a:noFill/>
          </a:ln>
        </p:spPr>
        <p:style>
          <a:lnRef idx="2">
            <a:schemeClr val="accent2"/>
          </a:lnRef>
          <a:fillRef idx="1">
            <a:schemeClr val="lt1"/>
          </a:fillRef>
          <a:effectRef idx="0">
            <a:schemeClr val="accent2"/>
          </a:effectRef>
          <a:fontRef idx="minor">
            <a:schemeClr val="dk1"/>
          </a:fontRef>
        </p:style>
        <p:txBody>
          <a:bodyPr>
            <a:noAutofit/>
          </a:bodyPr>
          <a:lstStyle/>
          <a:p>
            <a:pPr algn="ctr"/>
            <a:r>
              <a:rPr lang="en-US" sz="60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Progress Reporting on Material Development</a:t>
            </a:r>
            <a:endParaRPr lang="ar-EG" sz="60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pic>
        <p:nvPicPr>
          <p:cNvPr id="8" name="Picture 7">
            <a:extLst>
              <a:ext uri="{FF2B5EF4-FFF2-40B4-BE49-F238E27FC236}">
                <a16:creationId xmlns:a16="http://schemas.microsoft.com/office/drawing/2014/main" id="{43292D51-9C36-45FE-A187-9D1828456D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5452" y="1879489"/>
            <a:ext cx="3474390" cy="2841555"/>
          </a:xfrm>
          <a:prstGeom prst="rect">
            <a:avLst/>
          </a:prstGeom>
        </p:spPr>
      </p:pic>
    </p:spTree>
    <p:extLst>
      <p:ext uri="{BB962C8B-B14F-4D97-AF65-F5344CB8AC3E}">
        <p14:creationId xmlns:p14="http://schemas.microsoft.com/office/powerpoint/2010/main" val="1102028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74934" y="465923"/>
            <a:ext cx="7042131" cy="37320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style>
          <a:lnRef idx="2">
            <a:schemeClr val="accent2"/>
          </a:lnRef>
          <a:fillRef idx="1">
            <a:schemeClr val="lt1"/>
          </a:fillRef>
          <a:effectRef idx="0">
            <a:schemeClr val="accent2"/>
          </a:effectRef>
          <a:fontRef idx="minor">
            <a:schemeClr val="dk1"/>
          </a:fontRef>
        </p:style>
      </p:pic>
      <p:sp>
        <p:nvSpPr>
          <p:cNvPr id="4" name="Title 3"/>
          <p:cNvSpPr>
            <a:spLocks noGrp="1"/>
          </p:cNvSpPr>
          <p:nvPr>
            <p:ph type="ctrTitle"/>
          </p:nvPr>
        </p:nvSpPr>
        <p:spPr>
          <a:xfrm>
            <a:off x="1177636" y="5915890"/>
            <a:ext cx="10079181" cy="631745"/>
          </a:xfrm>
          <a:noFill/>
          <a:ln w="28575">
            <a:noFill/>
          </a:ln>
        </p:spPr>
        <p:style>
          <a:lnRef idx="2">
            <a:schemeClr val="accent2"/>
          </a:lnRef>
          <a:fillRef idx="1">
            <a:schemeClr val="lt1"/>
          </a:fillRef>
          <a:effectRef idx="0">
            <a:schemeClr val="accent2"/>
          </a:effectRef>
          <a:fontRef idx="minor">
            <a:schemeClr val="dk1"/>
          </a:fontRef>
        </p:style>
        <p:txBody>
          <a:bodyPr>
            <a:noAutofit/>
          </a:bodyPr>
          <a:lstStyle/>
          <a:p>
            <a:r>
              <a:rPr lang="en-US" sz="4000" b="1" dirty="0">
                <a:solidFill>
                  <a:srgbClr val="C00000"/>
                </a:solidFill>
                <a:latin typeface="+mj-lt"/>
                <a:ea typeface="+mj-ea"/>
                <a:cs typeface="Times New Roman" pitchFamily="18" charset="0"/>
              </a:rPr>
              <a:t>EX: </a:t>
            </a:r>
            <a:r>
              <a:rPr lang="en-US" sz="4000" b="1" dirty="0">
                <a:solidFill>
                  <a:srgbClr val="002060"/>
                </a:solidFill>
                <a:latin typeface="+mj-lt"/>
                <a:ea typeface="+mj-ea"/>
                <a:cs typeface="+mj-cs"/>
              </a:rPr>
              <a:t>Developing material for STEAM Training </a:t>
            </a:r>
            <a:endParaRPr lang="ar-EG" sz="4000" b="1" dirty="0">
              <a:solidFill>
                <a:srgbClr val="002060"/>
              </a:solidFill>
              <a:latin typeface="+mj-lt"/>
              <a:ea typeface="+mj-ea"/>
              <a:cs typeface="+mj-cs"/>
            </a:endParaRPr>
          </a:p>
        </p:txBody>
      </p:sp>
    </p:spTree>
    <p:extLst>
      <p:ext uri="{BB962C8B-B14F-4D97-AF65-F5344CB8AC3E}">
        <p14:creationId xmlns:p14="http://schemas.microsoft.com/office/powerpoint/2010/main" val="14730201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840C325-D8AD-42D3-88DB-687F20D4C35E}"/>
              </a:ext>
            </a:extLst>
          </p:cNvPr>
          <p:cNvSpPr txBox="1">
            <a:spLocks/>
          </p:cNvSpPr>
          <p:nvPr/>
        </p:nvSpPr>
        <p:spPr>
          <a:xfrm>
            <a:off x="8386256" y="2909454"/>
            <a:ext cx="3613067" cy="1039092"/>
          </a:xfrm>
          <a:prstGeom prst="rect">
            <a:avLst/>
          </a:prstGeom>
        </p:spPr>
        <p:txBody>
          <a:bodyPr vert="horz" lIns="91440" tIns="45720" rIns="91440" bIns="45720" rtlCol="0" anchor="ctr">
            <a:normAutofit lnSpcReduction="10000"/>
          </a:bodyPr>
          <a:lstStyle>
            <a:lvl1pPr algn="l" defTabSz="914400" rtl="1"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ctr" rtl="0"/>
            <a:r>
              <a:rPr lang="en-US" sz="2800" b="1" dirty="0">
                <a:solidFill>
                  <a:srgbClr val="C00000"/>
                </a:solidFill>
                <a:cs typeface="Times New Roman" pitchFamily="18" charset="0"/>
              </a:rPr>
              <a:t>Phase 1:</a:t>
            </a:r>
          </a:p>
          <a:p>
            <a:pPr algn="ctr" rtl="0"/>
            <a:endParaRPr lang="en-US" sz="2800" b="1" cap="none" dirty="0">
              <a:solidFill>
                <a:schemeClr val="bg1"/>
              </a:solidFill>
              <a:cs typeface="Times New Roman" pitchFamily="18" charset="0"/>
            </a:endParaRPr>
          </a:p>
          <a:p>
            <a:pPr algn="ctr" rtl="0"/>
            <a:r>
              <a:rPr lang="en-US" sz="2800" b="1" cap="none" dirty="0">
                <a:solidFill>
                  <a:schemeClr val="bg1"/>
                </a:solidFill>
                <a:cs typeface="Times New Roman" pitchFamily="18" charset="0"/>
              </a:rPr>
              <a:t>Developing the material</a:t>
            </a:r>
          </a:p>
        </p:txBody>
      </p:sp>
      <p:pic>
        <p:nvPicPr>
          <p:cNvPr id="3" name="Picture 2">
            <a:extLst>
              <a:ext uri="{FF2B5EF4-FFF2-40B4-BE49-F238E27FC236}">
                <a16:creationId xmlns:a16="http://schemas.microsoft.com/office/drawing/2014/main" id="{F95CCDB7-A687-483A-9FB1-D4B2EB6467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6345" y="235528"/>
            <a:ext cx="7051964" cy="298727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Picture 3">
            <a:extLst>
              <a:ext uri="{FF2B5EF4-FFF2-40B4-BE49-F238E27FC236}">
                <a16:creationId xmlns:a16="http://schemas.microsoft.com/office/drawing/2014/main" id="{1E81C7F8-F25D-4EE9-B48D-644B3A4A05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8912" y="3344153"/>
            <a:ext cx="3874175" cy="279341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a:extLst>
              <a:ext uri="{FF2B5EF4-FFF2-40B4-BE49-F238E27FC236}">
                <a16:creationId xmlns:a16="http://schemas.microsoft.com/office/drawing/2014/main" id="{BDC1C6D3-60F2-429B-B447-F26388A7E6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152" y="3344153"/>
            <a:ext cx="3874175" cy="279341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0830553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4A7B59-F490-41FC-9ABF-FE3EE649FF57}"/>
              </a:ext>
            </a:extLst>
          </p:cNvPr>
          <p:cNvSpPr/>
          <p:nvPr/>
        </p:nvSpPr>
        <p:spPr>
          <a:xfrm>
            <a:off x="3625965" y="104108"/>
            <a:ext cx="4940070" cy="769441"/>
          </a:xfrm>
          <a:prstGeom prst="rect">
            <a:avLst/>
          </a:prstGeom>
        </p:spPr>
        <p:txBody>
          <a:bodyPr wrap="none">
            <a:spAutoFit/>
          </a:bodyPr>
          <a:lstStyle/>
          <a:p>
            <a:r>
              <a:rPr lang="en-US" sz="4400" b="1" dirty="0">
                <a:ln w="10160">
                  <a:solidFill>
                    <a:schemeClr val="accent5"/>
                  </a:solidFill>
                  <a:prstDash val="solid"/>
                </a:ln>
                <a:solidFill>
                  <a:srgbClr val="002060"/>
                </a:solidFill>
                <a:effectLst>
                  <a:outerShdw blurRad="38100" dist="22860" dir="5400000" algn="tl" rotWithShape="0">
                    <a:srgbClr val="000000">
                      <a:alpha val="30000"/>
                    </a:srgbClr>
                  </a:outerShdw>
                </a:effectLst>
              </a:rPr>
              <a:t>Criteria of clustering</a:t>
            </a:r>
            <a:endParaRPr lang="ar-EG" sz="4400" b="1" dirty="0">
              <a:ln w="10160">
                <a:solidFill>
                  <a:schemeClr val="accent5"/>
                </a:solidFill>
                <a:prstDash val="solid"/>
              </a:ln>
              <a:solidFill>
                <a:srgbClr val="002060"/>
              </a:solidFill>
              <a:effectLst>
                <a:outerShdw blurRad="38100" dist="22860" dir="5400000" algn="tl" rotWithShape="0">
                  <a:srgbClr val="000000">
                    <a:alpha val="30000"/>
                  </a:srgbClr>
                </a:outerShdw>
              </a:effectLst>
            </a:endParaRPr>
          </a:p>
        </p:txBody>
      </p:sp>
      <p:sp>
        <p:nvSpPr>
          <p:cNvPr id="3" name="Rectangle 2">
            <a:extLst>
              <a:ext uri="{FF2B5EF4-FFF2-40B4-BE49-F238E27FC236}">
                <a16:creationId xmlns:a16="http://schemas.microsoft.com/office/drawing/2014/main" id="{270E4EA0-3C82-4916-91ED-E2874F136102}"/>
              </a:ext>
            </a:extLst>
          </p:cNvPr>
          <p:cNvSpPr/>
          <p:nvPr/>
        </p:nvSpPr>
        <p:spPr>
          <a:xfrm>
            <a:off x="318448" y="1441669"/>
            <a:ext cx="11555104" cy="394063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3200" dirty="0">
                <a:solidFill>
                  <a:srgbClr val="FF0000"/>
                </a:solidFill>
                <a:latin typeface="Arial" panose="020B0604020202020204" pitchFamily="34" charset="0"/>
                <a:cs typeface="Arial" panose="020B0604020202020204" pitchFamily="34" charset="0"/>
              </a:rPr>
              <a:t>Each school selected the satellite schools depending on the following criteria (bottom-up)</a:t>
            </a:r>
          </a:p>
          <a:p>
            <a:pPr marL="457200" indent="-457200">
              <a:lnSpc>
                <a:spcPct val="150000"/>
              </a:lnSpc>
              <a:buFont typeface="+mj-lt"/>
              <a:buAutoNum type="arabicPeriod"/>
            </a:pPr>
            <a:r>
              <a:rPr lang="en-US" sz="3200" dirty="0">
                <a:latin typeface="Arial" panose="020B0604020202020204" pitchFamily="34" charset="0"/>
                <a:cs typeface="Arial" panose="020B0604020202020204" pitchFamily="34" charset="0"/>
              </a:rPr>
              <a:t>Reasonably closer to the core school</a:t>
            </a:r>
          </a:p>
          <a:p>
            <a:pPr marL="457200" indent="-457200">
              <a:lnSpc>
                <a:spcPct val="150000"/>
              </a:lnSpc>
              <a:buFont typeface="+mj-lt"/>
              <a:buAutoNum type="arabicPeriod"/>
            </a:pPr>
            <a:r>
              <a:rPr lang="en-US" sz="3200" dirty="0">
                <a:latin typeface="Arial" panose="020B0604020202020204" pitchFamily="34" charset="0"/>
                <a:cs typeface="Arial" panose="020B0604020202020204" pitchFamily="34" charset="0"/>
              </a:rPr>
              <a:t>Eager to exchange ideas with the core school</a:t>
            </a:r>
          </a:p>
          <a:p>
            <a:pPr marL="457200" indent="-457200">
              <a:lnSpc>
                <a:spcPct val="150000"/>
              </a:lnSpc>
              <a:buFont typeface="+mj-lt"/>
              <a:buAutoNum type="arabicPeriod"/>
            </a:pPr>
            <a:r>
              <a:rPr lang="en-US" sz="3200" dirty="0">
                <a:latin typeface="Arial" panose="020B0604020202020204" pitchFamily="34" charset="0"/>
                <a:cs typeface="Arial" panose="020B0604020202020204" pitchFamily="34" charset="0"/>
              </a:rPr>
              <a:t>Eager to improve the quality of its teaching and learning</a:t>
            </a:r>
          </a:p>
          <a:p>
            <a:pPr marL="457200" indent="-457200">
              <a:lnSpc>
                <a:spcPct val="150000"/>
              </a:lnSpc>
              <a:buFont typeface="+mj-lt"/>
              <a:buAutoNum type="arabicPeriod"/>
            </a:pPr>
            <a:r>
              <a:rPr lang="en-US" sz="3200" dirty="0">
                <a:latin typeface="Arial" panose="020B0604020202020204" pitchFamily="34" charset="0"/>
                <a:cs typeface="Arial" panose="020B0604020202020204" pitchFamily="34" charset="0"/>
              </a:rPr>
              <a:t>Having enthusiastic leadership</a:t>
            </a:r>
          </a:p>
        </p:txBody>
      </p:sp>
    </p:spTree>
    <p:extLst>
      <p:ext uri="{BB962C8B-B14F-4D97-AF65-F5344CB8AC3E}">
        <p14:creationId xmlns:p14="http://schemas.microsoft.com/office/powerpoint/2010/main" val="3736521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840C325-D8AD-42D3-88DB-687F20D4C35E}"/>
              </a:ext>
            </a:extLst>
          </p:cNvPr>
          <p:cNvSpPr txBox="1">
            <a:spLocks/>
          </p:cNvSpPr>
          <p:nvPr/>
        </p:nvSpPr>
        <p:spPr>
          <a:xfrm>
            <a:off x="8358547" y="2590799"/>
            <a:ext cx="3613067" cy="1676401"/>
          </a:xfrm>
          <a:prstGeom prst="rect">
            <a:avLst/>
          </a:prstGeom>
        </p:spPr>
        <p:txBody>
          <a:bodyPr vert="horz" lIns="91440" tIns="45720" rIns="91440" bIns="45720" rtlCol="0" anchor="ctr">
            <a:normAutofit fontScale="92500" lnSpcReduction="10000"/>
          </a:bodyPr>
          <a:lstStyle>
            <a:lvl1pPr algn="l" defTabSz="914400" rtl="1"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ctr" rtl="0"/>
            <a:r>
              <a:rPr lang="en-US" sz="2800" b="1" dirty="0">
                <a:solidFill>
                  <a:srgbClr val="C00000"/>
                </a:solidFill>
                <a:cs typeface="Times New Roman" pitchFamily="18" charset="0"/>
              </a:rPr>
              <a:t>Phase 2:</a:t>
            </a:r>
          </a:p>
          <a:p>
            <a:pPr algn="ctr" rtl="0"/>
            <a:endParaRPr lang="en-US" sz="2800" b="1" cap="none" dirty="0">
              <a:solidFill>
                <a:schemeClr val="bg1"/>
              </a:solidFill>
              <a:cs typeface="Times New Roman" pitchFamily="18" charset="0"/>
            </a:endParaRPr>
          </a:p>
          <a:p>
            <a:pPr algn="ctr" rtl="0"/>
            <a:r>
              <a:rPr lang="en-US" sz="3300" b="1" cap="none" dirty="0">
                <a:solidFill>
                  <a:schemeClr val="bg1"/>
                </a:solidFill>
                <a:cs typeface="Times New Roman" pitchFamily="18" charset="0"/>
              </a:rPr>
              <a:t>Induction a training to apply the developed material</a:t>
            </a:r>
          </a:p>
        </p:txBody>
      </p:sp>
      <p:pic>
        <p:nvPicPr>
          <p:cNvPr id="6" name="Picture 2" descr="D:\STEM\STEAM training 5-8Aughust 2018\photos\IMG-20180807-WA0011.jpg">
            <a:extLst>
              <a:ext uri="{FF2B5EF4-FFF2-40B4-BE49-F238E27FC236}">
                <a16:creationId xmlns:a16="http://schemas.microsoft.com/office/drawing/2014/main" id="{A3F04617-7C15-4AE7-9F4A-558C8500494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0386" y="180109"/>
            <a:ext cx="5069516" cy="30072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3" descr="D:\STEM\STEAM training 5-8Aughust 2018\photos\IMG-20180807-WA0017.jpg">
            <a:extLst>
              <a:ext uri="{FF2B5EF4-FFF2-40B4-BE49-F238E27FC236}">
                <a16:creationId xmlns:a16="http://schemas.microsoft.com/office/drawing/2014/main" id="{49646D77-57E2-4336-828C-E0E31718D80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06045" y="3532908"/>
            <a:ext cx="5585722" cy="31449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934033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840C325-D8AD-42D3-88DB-687F20D4C35E}"/>
              </a:ext>
            </a:extLst>
          </p:cNvPr>
          <p:cNvSpPr txBox="1">
            <a:spLocks/>
          </p:cNvSpPr>
          <p:nvPr/>
        </p:nvSpPr>
        <p:spPr>
          <a:xfrm>
            <a:off x="8358547" y="2590799"/>
            <a:ext cx="3613067" cy="1676401"/>
          </a:xfrm>
          <a:prstGeom prst="rect">
            <a:avLst/>
          </a:prstGeom>
        </p:spPr>
        <p:txBody>
          <a:bodyPr vert="horz" lIns="91440" tIns="45720" rIns="91440" bIns="45720" rtlCol="0" anchor="ctr">
            <a:normAutofit fontScale="92500" lnSpcReduction="10000"/>
          </a:bodyPr>
          <a:lstStyle>
            <a:lvl1pPr algn="l" defTabSz="914400" rtl="1"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ctr" rtl="0"/>
            <a:r>
              <a:rPr lang="en-US" sz="2800" b="1" dirty="0">
                <a:solidFill>
                  <a:srgbClr val="C00000"/>
                </a:solidFill>
                <a:cs typeface="Times New Roman" pitchFamily="18" charset="0"/>
              </a:rPr>
              <a:t>Phase 2:</a:t>
            </a:r>
          </a:p>
          <a:p>
            <a:pPr algn="ctr" rtl="0"/>
            <a:endParaRPr lang="en-US" sz="2800" b="1" cap="none" dirty="0">
              <a:solidFill>
                <a:schemeClr val="bg1"/>
              </a:solidFill>
              <a:cs typeface="Times New Roman" pitchFamily="18" charset="0"/>
            </a:endParaRPr>
          </a:p>
          <a:p>
            <a:pPr algn="ctr" rtl="0"/>
            <a:r>
              <a:rPr lang="en-US" sz="3300" b="1" cap="none" dirty="0">
                <a:solidFill>
                  <a:schemeClr val="bg1"/>
                </a:solidFill>
                <a:cs typeface="Times New Roman" pitchFamily="18" charset="0"/>
              </a:rPr>
              <a:t>Induction a training to apply the developed material</a:t>
            </a:r>
          </a:p>
        </p:txBody>
      </p:sp>
      <p:pic>
        <p:nvPicPr>
          <p:cNvPr id="3" name="Picture 2" descr="D:\STEM\STEAM training 5-8Aughust 2018\photos\IMG-20180807-WA0051.jpg">
            <a:extLst>
              <a:ext uri="{FF2B5EF4-FFF2-40B4-BE49-F238E27FC236}">
                <a16:creationId xmlns:a16="http://schemas.microsoft.com/office/drawing/2014/main" id="{AA7CA0F7-28E3-419B-A497-211734D4378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1754" y="690897"/>
            <a:ext cx="3712446" cy="26291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descr="D:\STEM\STEAM training 5-8Aughust 2018\photos\IMG-20180807-WA0058.jpg">
            <a:extLst>
              <a:ext uri="{FF2B5EF4-FFF2-40B4-BE49-F238E27FC236}">
                <a16:creationId xmlns:a16="http://schemas.microsoft.com/office/drawing/2014/main" id="{6DC30E80-E3C6-4C2D-B0D0-673A4691B37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95771" y="693191"/>
            <a:ext cx="3803194" cy="26170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D:\STEM\STEAM training 5-8Aughust 2018\photos\IMG-20180807-WA0062.jpg">
            <a:extLst>
              <a:ext uri="{FF2B5EF4-FFF2-40B4-BE49-F238E27FC236}">
                <a16:creationId xmlns:a16="http://schemas.microsoft.com/office/drawing/2014/main" id="{D0C2EEA9-C6FC-48DD-8C76-719BFE096E2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8096" y="3551862"/>
            <a:ext cx="3713814" cy="25224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D:\STEM\STEAM training 5-8Aughust 2018\photos\IMG-20180807-WA0081.jpg">
            <a:extLst>
              <a:ext uri="{FF2B5EF4-FFF2-40B4-BE49-F238E27FC236}">
                <a16:creationId xmlns:a16="http://schemas.microsoft.com/office/drawing/2014/main" id="{6FBEA74C-3412-4841-B179-5A0227C5230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201652" y="3547809"/>
            <a:ext cx="3779060" cy="25439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293815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840C325-D8AD-42D3-88DB-687F20D4C35E}"/>
              </a:ext>
            </a:extLst>
          </p:cNvPr>
          <p:cNvSpPr txBox="1">
            <a:spLocks/>
          </p:cNvSpPr>
          <p:nvPr/>
        </p:nvSpPr>
        <p:spPr>
          <a:xfrm>
            <a:off x="8358547" y="2590799"/>
            <a:ext cx="3613067" cy="1676401"/>
          </a:xfrm>
          <a:prstGeom prst="rect">
            <a:avLst/>
          </a:prstGeom>
        </p:spPr>
        <p:txBody>
          <a:bodyPr vert="horz" lIns="91440" tIns="45720" rIns="91440" bIns="45720" rtlCol="0" anchor="ctr">
            <a:normAutofit fontScale="92500" lnSpcReduction="10000"/>
          </a:bodyPr>
          <a:lstStyle>
            <a:lvl1pPr algn="l" defTabSz="914400" rtl="1"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ctr" rtl="0"/>
            <a:r>
              <a:rPr lang="en-US" sz="2800" b="1" dirty="0">
                <a:solidFill>
                  <a:srgbClr val="C00000"/>
                </a:solidFill>
                <a:cs typeface="Times New Roman" pitchFamily="18" charset="0"/>
              </a:rPr>
              <a:t>Phase 2:</a:t>
            </a:r>
          </a:p>
          <a:p>
            <a:pPr algn="ctr" rtl="0"/>
            <a:endParaRPr lang="en-US" sz="2800" b="1" cap="none" dirty="0">
              <a:solidFill>
                <a:schemeClr val="bg1"/>
              </a:solidFill>
              <a:cs typeface="Times New Roman" pitchFamily="18" charset="0"/>
            </a:endParaRPr>
          </a:p>
          <a:p>
            <a:pPr algn="ctr" rtl="0"/>
            <a:r>
              <a:rPr lang="en-US" sz="3300" b="1" cap="none" dirty="0">
                <a:solidFill>
                  <a:schemeClr val="bg1"/>
                </a:solidFill>
                <a:cs typeface="Times New Roman" pitchFamily="18" charset="0"/>
              </a:rPr>
              <a:t>Induction a training to apply the developed material</a:t>
            </a:r>
          </a:p>
        </p:txBody>
      </p:sp>
      <p:pic>
        <p:nvPicPr>
          <p:cNvPr id="7" name="Picture 2" descr="D:\STEM\STEAM training 5-8Aughust 2018\photos\IMG-20180807-WA0051.jpg">
            <a:extLst>
              <a:ext uri="{FF2B5EF4-FFF2-40B4-BE49-F238E27FC236}">
                <a16:creationId xmlns:a16="http://schemas.microsoft.com/office/drawing/2014/main" id="{55A29A74-F58C-4FAA-A74C-4449D2F1DC8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4295551" y="3535981"/>
            <a:ext cx="3541063" cy="225917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Picture 3" descr="D:\STEM\STEAM training 5-8Aughust 2018\photos\IMG-20180807-WA0058.jpg">
            <a:extLst>
              <a:ext uri="{FF2B5EF4-FFF2-40B4-BE49-F238E27FC236}">
                <a16:creationId xmlns:a16="http://schemas.microsoft.com/office/drawing/2014/main" id="{6C6AF274-5428-435F-B9A6-6522E18F0D3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355386" y="512885"/>
            <a:ext cx="3481228" cy="229520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Picture 4" descr="D:\STEM\STEAM training 5-8Aughust 2018\photos\IMG-20180807-WA0062.jpg">
            <a:extLst>
              <a:ext uri="{FF2B5EF4-FFF2-40B4-BE49-F238E27FC236}">
                <a16:creationId xmlns:a16="http://schemas.microsoft.com/office/drawing/2014/main" id="{2AB49CB3-42CA-4AD0-A2C3-48833C7C875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466467" y="3535981"/>
            <a:ext cx="3379157" cy="221229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Picture 5" descr="D:\STEM\STEAM training 5-8Aughust 2018\photos\IMG-20180807-WA0081.jpg">
            <a:extLst>
              <a:ext uri="{FF2B5EF4-FFF2-40B4-BE49-F238E27FC236}">
                <a16:creationId xmlns:a16="http://schemas.microsoft.com/office/drawing/2014/main" id="{E611ED87-7635-4979-BFA4-A5D6DEAF0BE5}"/>
              </a:ext>
            </a:extLst>
          </p:cNvPr>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454298" y="544912"/>
            <a:ext cx="3379156" cy="223115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0479847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840C325-D8AD-42D3-88DB-687F20D4C35E}"/>
              </a:ext>
            </a:extLst>
          </p:cNvPr>
          <p:cNvSpPr txBox="1">
            <a:spLocks/>
          </p:cNvSpPr>
          <p:nvPr/>
        </p:nvSpPr>
        <p:spPr>
          <a:xfrm>
            <a:off x="8358547" y="2590799"/>
            <a:ext cx="3613067" cy="1676401"/>
          </a:xfrm>
          <a:prstGeom prst="rect">
            <a:avLst/>
          </a:prstGeom>
        </p:spPr>
        <p:txBody>
          <a:bodyPr vert="horz" lIns="91440" tIns="45720" rIns="91440" bIns="45720" rtlCol="0" anchor="ctr">
            <a:normAutofit/>
          </a:bodyPr>
          <a:lstStyle>
            <a:lvl1pPr algn="l" defTabSz="914400" rtl="1"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ctr" rtl="0"/>
            <a:r>
              <a:rPr lang="en-US" sz="2800" b="1" dirty="0">
                <a:solidFill>
                  <a:srgbClr val="C00000"/>
                </a:solidFill>
                <a:cs typeface="Times New Roman" pitchFamily="18" charset="0"/>
              </a:rPr>
              <a:t>Phase 3:</a:t>
            </a:r>
          </a:p>
          <a:p>
            <a:pPr algn="ctr" rtl="0"/>
            <a:endParaRPr lang="en-US" sz="2800" b="1" cap="none" dirty="0">
              <a:solidFill>
                <a:schemeClr val="bg1"/>
              </a:solidFill>
              <a:cs typeface="Times New Roman" pitchFamily="18" charset="0"/>
            </a:endParaRPr>
          </a:p>
          <a:p>
            <a:pPr algn="ctr" rtl="0"/>
            <a:r>
              <a:rPr lang="en-US" sz="3300" b="1" cap="none" dirty="0">
                <a:solidFill>
                  <a:schemeClr val="bg1"/>
                </a:solidFill>
                <a:cs typeface="Times New Roman" pitchFamily="18" charset="0"/>
              </a:rPr>
              <a:t>Evaluation of the developed material</a:t>
            </a:r>
          </a:p>
        </p:txBody>
      </p:sp>
      <p:pic>
        <p:nvPicPr>
          <p:cNvPr id="4" name="Picture 3" descr="A screenshot of a cell phone&#10;&#10;Description generated with very high confidence">
            <a:extLst>
              <a:ext uri="{FF2B5EF4-FFF2-40B4-BE49-F238E27FC236}">
                <a16:creationId xmlns:a16="http://schemas.microsoft.com/office/drawing/2014/main" id="{B9D42FB9-4F63-4B02-AABF-774AFE4416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558" y="254859"/>
            <a:ext cx="6831578" cy="3530011"/>
          </a:xfrm>
          <a:prstGeom prst="rect">
            <a:avLst/>
          </a:prstGeom>
          <a:ln w="88900" cap="sq" cmpd="thickThin">
            <a:solidFill>
              <a:srgbClr val="000000"/>
            </a:solidFill>
            <a:prstDash val="solid"/>
            <a:miter lim="800000"/>
          </a:ln>
          <a:effectLst>
            <a:innerShdw blurRad="76200">
              <a:srgbClr val="000000"/>
            </a:innerShdw>
          </a:effectLst>
        </p:spPr>
      </p:pic>
      <p:pic>
        <p:nvPicPr>
          <p:cNvPr id="6" name="Picture 5">
            <a:extLst>
              <a:ext uri="{FF2B5EF4-FFF2-40B4-BE49-F238E27FC236}">
                <a16:creationId xmlns:a16="http://schemas.microsoft.com/office/drawing/2014/main" id="{3AE9BBB4-C314-4BB0-A7D2-DEBB7EB7BB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793" y="4128653"/>
            <a:ext cx="3713019" cy="230549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Picture 10">
            <a:extLst>
              <a:ext uri="{FF2B5EF4-FFF2-40B4-BE49-F238E27FC236}">
                <a16:creationId xmlns:a16="http://schemas.microsoft.com/office/drawing/2014/main" id="{A8AB3567-BDFF-422A-9D74-9CDF0AB088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0602" y="4128653"/>
            <a:ext cx="3613067" cy="230549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4902392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401782" y="2247104"/>
            <a:ext cx="7543525" cy="2106324"/>
          </a:xfrm>
          <a:ln w="28575">
            <a:noFill/>
          </a:ln>
        </p:spPr>
        <p:style>
          <a:lnRef idx="2">
            <a:schemeClr val="accent2"/>
          </a:lnRef>
          <a:fillRef idx="1">
            <a:schemeClr val="lt1"/>
          </a:fillRef>
          <a:effectRef idx="0">
            <a:schemeClr val="accent2"/>
          </a:effectRef>
          <a:fontRef idx="minor">
            <a:schemeClr val="dk1"/>
          </a:fontRef>
        </p:style>
        <p:txBody>
          <a:bodyPr>
            <a:noAutofit/>
          </a:bodyPr>
          <a:lstStyle/>
          <a:p>
            <a:pPr algn="ctr"/>
            <a:r>
              <a:rPr lang="en-US" sz="60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Progress Reporting on Research &amp; Inquiry </a:t>
            </a:r>
            <a:endParaRPr lang="ar-EG" sz="60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pic>
        <p:nvPicPr>
          <p:cNvPr id="8" name="Picture 7">
            <a:extLst>
              <a:ext uri="{FF2B5EF4-FFF2-40B4-BE49-F238E27FC236}">
                <a16:creationId xmlns:a16="http://schemas.microsoft.com/office/drawing/2014/main" id="{43292D51-9C36-45FE-A187-9D1828456DF7}"/>
              </a:ext>
            </a:extLst>
          </p:cNvPr>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a:off x="7945306" y="1349727"/>
            <a:ext cx="2819675" cy="4128006"/>
          </a:xfrm>
          <a:prstGeom prst="rect">
            <a:avLst/>
          </a:prstGeom>
        </p:spPr>
      </p:pic>
    </p:spTree>
    <p:extLst>
      <p:ext uri="{BB962C8B-B14F-4D97-AF65-F5344CB8AC3E}">
        <p14:creationId xmlns:p14="http://schemas.microsoft.com/office/powerpoint/2010/main" val="16846032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A0F8B-2F0E-4830-B34D-D063420CB94A}"/>
              </a:ext>
            </a:extLst>
          </p:cNvPr>
          <p:cNvSpPr>
            <a:spLocks noGrp="1"/>
          </p:cNvSpPr>
          <p:nvPr>
            <p:ph type="ctrTitle"/>
          </p:nvPr>
        </p:nvSpPr>
        <p:spPr/>
        <p:txBody>
          <a:bodyPr/>
          <a:lstStyle/>
          <a:p>
            <a:r>
              <a:rPr lang="en-US" sz="4000" b="1" dirty="0">
                <a:solidFill>
                  <a:srgbClr val="C00000"/>
                </a:solidFill>
                <a:cs typeface="Times New Roman" pitchFamily="18" charset="0"/>
              </a:rPr>
              <a:t>Needs assessment tools</a:t>
            </a:r>
            <a:endParaRPr lang="ar-EG" sz="4000" b="1" dirty="0">
              <a:solidFill>
                <a:srgbClr val="C00000"/>
              </a:solidFill>
              <a:cs typeface="Times New Roman" pitchFamily="18" charset="0"/>
            </a:endParaRPr>
          </a:p>
        </p:txBody>
      </p:sp>
      <p:grpSp>
        <p:nvGrpSpPr>
          <p:cNvPr id="22" name="Group 21">
            <a:extLst>
              <a:ext uri="{FF2B5EF4-FFF2-40B4-BE49-F238E27FC236}">
                <a16:creationId xmlns:a16="http://schemas.microsoft.com/office/drawing/2014/main" id="{5223D8AA-E1B2-4E57-8060-63A2558C25DA}"/>
              </a:ext>
            </a:extLst>
          </p:cNvPr>
          <p:cNvGrpSpPr/>
          <p:nvPr/>
        </p:nvGrpSpPr>
        <p:grpSpPr>
          <a:xfrm>
            <a:off x="186823" y="179951"/>
            <a:ext cx="1926987" cy="3690687"/>
            <a:chOff x="186823" y="179951"/>
            <a:chExt cx="1926987" cy="3690687"/>
          </a:xfrm>
        </p:grpSpPr>
        <p:pic>
          <p:nvPicPr>
            <p:cNvPr id="6" name="Picture 5">
              <a:extLst>
                <a:ext uri="{FF2B5EF4-FFF2-40B4-BE49-F238E27FC236}">
                  <a16:creationId xmlns:a16="http://schemas.microsoft.com/office/drawing/2014/main" id="{7FFD9118-5155-4D31-912A-D1F5785F54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823" y="179951"/>
              <a:ext cx="1926987" cy="3271064"/>
            </a:xfrm>
            <a:prstGeom prst="rect">
              <a:avLst/>
            </a:prstGeom>
            <a:ln w="88900" cap="sq" cmpd="thickThin">
              <a:solidFill>
                <a:srgbClr val="000000"/>
              </a:solidFill>
              <a:prstDash val="solid"/>
              <a:miter lim="800000"/>
            </a:ln>
            <a:effectLst>
              <a:innerShdw blurRad="76200">
                <a:srgbClr val="000000"/>
              </a:innerShdw>
            </a:effectLst>
          </p:spPr>
        </p:pic>
        <p:sp>
          <p:nvSpPr>
            <p:cNvPr id="12" name="TextBox 11">
              <a:extLst>
                <a:ext uri="{FF2B5EF4-FFF2-40B4-BE49-F238E27FC236}">
                  <a16:creationId xmlns:a16="http://schemas.microsoft.com/office/drawing/2014/main" id="{3795C3F4-97AB-4B81-97D9-DE9B95731960}"/>
                </a:ext>
              </a:extLst>
            </p:cNvPr>
            <p:cNvSpPr txBox="1"/>
            <p:nvPr/>
          </p:nvSpPr>
          <p:spPr>
            <a:xfrm>
              <a:off x="200678" y="3501306"/>
              <a:ext cx="1688758" cy="369332"/>
            </a:xfrm>
            <a:prstGeom prst="rect">
              <a:avLst/>
            </a:prstGeom>
            <a:noFill/>
          </p:spPr>
          <p:txBody>
            <a:bodyPr wrap="square" rtlCol="1">
              <a:spAutoFit/>
            </a:bodyPr>
            <a:lstStyle/>
            <a:p>
              <a:pPr algn="ctr"/>
              <a:r>
                <a:rPr lang="en-US" b="1" dirty="0">
                  <a:solidFill>
                    <a:srgbClr val="0070C0"/>
                  </a:solidFill>
                </a:rPr>
                <a:t>School profile</a:t>
              </a:r>
              <a:endParaRPr lang="ar-EG" b="1" dirty="0">
                <a:solidFill>
                  <a:srgbClr val="0070C0"/>
                </a:solidFill>
              </a:endParaRPr>
            </a:p>
          </p:txBody>
        </p:sp>
      </p:grpSp>
      <p:grpSp>
        <p:nvGrpSpPr>
          <p:cNvPr id="20" name="Group 19">
            <a:extLst>
              <a:ext uri="{FF2B5EF4-FFF2-40B4-BE49-F238E27FC236}">
                <a16:creationId xmlns:a16="http://schemas.microsoft.com/office/drawing/2014/main" id="{2A892F26-5072-46A2-AF7B-12D5180B2347}"/>
              </a:ext>
            </a:extLst>
          </p:cNvPr>
          <p:cNvGrpSpPr/>
          <p:nvPr/>
        </p:nvGrpSpPr>
        <p:grpSpPr>
          <a:xfrm>
            <a:off x="2507809" y="1841290"/>
            <a:ext cx="1897979" cy="3635566"/>
            <a:chOff x="2507809" y="1841290"/>
            <a:chExt cx="1897979" cy="3635566"/>
          </a:xfrm>
        </p:grpSpPr>
        <p:pic>
          <p:nvPicPr>
            <p:cNvPr id="10" name="Picture 9">
              <a:extLst>
                <a:ext uri="{FF2B5EF4-FFF2-40B4-BE49-F238E27FC236}">
                  <a16:creationId xmlns:a16="http://schemas.microsoft.com/office/drawing/2014/main" id="{71C84FA9-16EE-42C6-A0B5-F04B3A98E3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7809" y="1841290"/>
              <a:ext cx="1897979" cy="3219450"/>
            </a:xfrm>
            <a:prstGeom prst="rect">
              <a:avLst/>
            </a:prstGeom>
            <a:ln w="88900" cap="sq" cmpd="thickThin">
              <a:solidFill>
                <a:srgbClr val="000000"/>
              </a:solidFill>
              <a:prstDash val="solid"/>
              <a:miter lim="800000"/>
            </a:ln>
            <a:effectLst>
              <a:innerShdw blurRad="76200">
                <a:srgbClr val="000000"/>
              </a:innerShdw>
            </a:effectLst>
          </p:spPr>
        </p:pic>
        <p:sp>
          <p:nvSpPr>
            <p:cNvPr id="13" name="TextBox 12">
              <a:extLst>
                <a:ext uri="{FF2B5EF4-FFF2-40B4-BE49-F238E27FC236}">
                  <a16:creationId xmlns:a16="http://schemas.microsoft.com/office/drawing/2014/main" id="{A63EF277-EC2E-4661-A75C-376FEB751892}"/>
                </a:ext>
              </a:extLst>
            </p:cNvPr>
            <p:cNvSpPr txBox="1"/>
            <p:nvPr/>
          </p:nvSpPr>
          <p:spPr>
            <a:xfrm>
              <a:off x="2612419" y="5107524"/>
              <a:ext cx="1688758" cy="369332"/>
            </a:xfrm>
            <a:prstGeom prst="rect">
              <a:avLst/>
            </a:prstGeom>
            <a:noFill/>
          </p:spPr>
          <p:txBody>
            <a:bodyPr wrap="square" rtlCol="1">
              <a:spAutoFit/>
            </a:bodyPr>
            <a:lstStyle/>
            <a:p>
              <a:pPr algn="ctr"/>
              <a:r>
                <a:rPr lang="en-US" b="1" dirty="0">
                  <a:solidFill>
                    <a:srgbClr val="0070C0"/>
                  </a:solidFill>
                </a:rPr>
                <a:t>Training unit </a:t>
              </a:r>
              <a:endParaRPr lang="ar-EG" b="1" dirty="0">
                <a:solidFill>
                  <a:srgbClr val="0070C0"/>
                </a:solidFill>
              </a:endParaRPr>
            </a:p>
          </p:txBody>
        </p:sp>
      </p:grpSp>
      <p:grpSp>
        <p:nvGrpSpPr>
          <p:cNvPr id="19" name="Group 18">
            <a:extLst>
              <a:ext uri="{FF2B5EF4-FFF2-40B4-BE49-F238E27FC236}">
                <a16:creationId xmlns:a16="http://schemas.microsoft.com/office/drawing/2014/main" id="{01F945A1-146A-4DCB-ABA1-AC3482123003}"/>
              </a:ext>
            </a:extLst>
          </p:cNvPr>
          <p:cNvGrpSpPr/>
          <p:nvPr/>
        </p:nvGrpSpPr>
        <p:grpSpPr>
          <a:xfrm>
            <a:off x="4947939" y="157369"/>
            <a:ext cx="1902124" cy="3774620"/>
            <a:chOff x="4947939" y="157369"/>
            <a:chExt cx="1902124" cy="3774620"/>
          </a:xfrm>
        </p:grpSpPr>
        <p:pic>
          <p:nvPicPr>
            <p:cNvPr id="4" name="Picture 3">
              <a:extLst>
                <a:ext uri="{FF2B5EF4-FFF2-40B4-BE49-F238E27FC236}">
                  <a16:creationId xmlns:a16="http://schemas.microsoft.com/office/drawing/2014/main" id="{28E9ED16-797E-4A41-96DD-BBE0C6DAB0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7939" y="157369"/>
              <a:ext cx="1902124" cy="3316227"/>
            </a:xfrm>
            <a:prstGeom prst="rect">
              <a:avLst/>
            </a:prstGeom>
            <a:ln w="88900" cap="sq" cmpd="thickThin">
              <a:solidFill>
                <a:srgbClr val="000000"/>
              </a:solidFill>
              <a:prstDash val="solid"/>
              <a:miter lim="800000"/>
            </a:ln>
            <a:effectLst>
              <a:innerShdw blurRad="76200">
                <a:srgbClr val="000000"/>
              </a:innerShdw>
            </a:effectLst>
          </p:spPr>
        </p:pic>
        <p:sp>
          <p:nvSpPr>
            <p:cNvPr id="14" name="TextBox 13">
              <a:extLst>
                <a:ext uri="{FF2B5EF4-FFF2-40B4-BE49-F238E27FC236}">
                  <a16:creationId xmlns:a16="http://schemas.microsoft.com/office/drawing/2014/main" id="{F0B0366D-6B1E-4244-9739-6C0450CC74C1}"/>
                </a:ext>
              </a:extLst>
            </p:cNvPr>
            <p:cNvSpPr txBox="1"/>
            <p:nvPr/>
          </p:nvSpPr>
          <p:spPr>
            <a:xfrm>
              <a:off x="5038016" y="3562657"/>
              <a:ext cx="1688758" cy="369332"/>
            </a:xfrm>
            <a:prstGeom prst="rect">
              <a:avLst/>
            </a:prstGeom>
            <a:noFill/>
          </p:spPr>
          <p:txBody>
            <a:bodyPr wrap="square" rtlCol="1">
              <a:spAutoFit/>
            </a:bodyPr>
            <a:lstStyle/>
            <a:p>
              <a:pPr algn="ctr"/>
              <a:r>
                <a:rPr lang="en-US" b="1" dirty="0">
                  <a:solidFill>
                    <a:srgbClr val="0070C0"/>
                  </a:solidFill>
                </a:rPr>
                <a:t>Psychologist</a:t>
              </a:r>
              <a:endParaRPr lang="ar-EG" b="1" dirty="0">
                <a:solidFill>
                  <a:srgbClr val="0070C0"/>
                </a:solidFill>
              </a:endParaRPr>
            </a:p>
          </p:txBody>
        </p:sp>
      </p:grpSp>
      <p:grpSp>
        <p:nvGrpSpPr>
          <p:cNvPr id="18" name="Group 17">
            <a:extLst>
              <a:ext uri="{FF2B5EF4-FFF2-40B4-BE49-F238E27FC236}">
                <a16:creationId xmlns:a16="http://schemas.microsoft.com/office/drawing/2014/main" id="{75C5D1F3-6B5B-451F-B48C-9D46A9E1CB15}"/>
              </a:ext>
            </a:extLst>
          </p:cNvPr>
          <p:cNvGrpSpPr/>
          <p:nvPr/>
        </p:nvGrpSpPr>
        <p:grpSpPr>
          <a:xfrm>
            <a:off x="7244062" y="1486441"/>
            <a:ext cx="1897979" cy="3990415"/>
            <a:chOff x="7244062" y="1486441"/>
            <a:chExt cx="1897979" cy="3990415"/>
          </a:xfrm>
        </p:grpSpPr>
        <p:pic>
          <p:nvPicPr>
            <p:cNvPr id="8" name="Picture 7" descr="A close up of text on a white background&#10;&#10;Description generated with high confidence">
              <a:extLst>
                <a:ext uri="{FF2B5EF4-FFF2-40B4-BE49-F238E27FC236}">
                  <a16:creationId xmlns:a16="http://schemas.microsoft.com/office/drawing/2014/main" id="{3860ABE7-9987-4AD3-B94B-F0DA403787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44062" y="1486441"/>
              <a:ext cx="1897979" cy="3574299"/>
            </a:xfrm>
            <a:prstGeom prst="rect">
              <a:avLst/>
            </a:prstGeom>
            <a:ln w="88900" cap="sq" cmpd="thickThin">
              <a:solidFill>
                <a:srgbClr val="000000"/>
              </a:solidFill>
              <a:prstDash val="solid"/>
              <a:miter lim="800000"/>
            </a:ln>
            <a:effectLst>
              <a:innerShdw blurRad="76200">
                <a:srgbClr val="000000"/>
              </a:innerShdw>
            </a:effectLst>
          </p:spPr>
        </p:pic>
        <p:sp>
          <p:nvSpPr>
            <p:cNvPr id="15" name="TextBox 14">
              <a:extLst>
                <a:ext uri="{FF2B5EF4-FFF2-40B4-BE49-F238E27FC236}">
                  <a16:creationId xmlns:a16="http://schemas.microsoft.com/office/drawing/2014/main" id="{E53D1A9C-7C29-44CA-8522-03C6F7A4A224}"/>
                </a:ext>
              </a:extLst>
            </p:cNvPr>
            <p:cNvSpPr txBox="1"/>
            <p:nvPr/>
          </p:nvSpPr>
          <p:spPr>
            <a:xfrm>
              <a:off x="7348672" y="5107524"/>
              <a:ext cx="1688758" cy="369332"/>
            </a:xfrm>
            <a:prstGeom prst="rect">
              <a:avLst/>
            </a:prstGeom>
            <a:noFill/>
          </p:spPr>
          <p:txBody>
            <a:bodyPr wrap="square" rtlCol="1">
              <a:spAutoFit/>
            </a:bodyPr>
            <a:lstStyle/>
            <a:p>
              <a:pPr algn="ctr"/>
              <a:r>
                <a:rPr lang="en-US" b="1" dirty="0">
                  <a:solidFill>
                    <a:srgbClr val="0070C0"/>
                  </a:solidFill>
                </a:rPr>
                <a:t>Teacher-PD</a:t>
              </a:r>
              <a:endParaRPr lang="ar-EG" b="1" dirty="0">
                <a:solidFill>
                  <a:srgbClr val="0070C0"/>
                </a:solidFill>
              </a:endParaRPr>
            </a:p>
          </p:txBody>
        </p:sp>
      </p:grpSp>
      <p:grpSp>
        <p:nvGrpSpPr>
          <p:cNvPr id="17" name="Group 16">
            <a:extLst>
              <a:ext uri="{FF2B5EF4-FFF2-40B4-BE49-F238E27FC236}">
                <a16:creationId xmlns:a16="http://schemas.microsoft.com/office/drawing/2014/main" id="{5C45B0BF-CCFE-4F13-B452-FE0AB8D555A5}"/>
              </a:ext>
            </a:extLst>
          </p:cNvPr>
          <p:cNvGrpSpPr/>
          <p:nvPr/>
        </p:nvGrpSpPr>
        <p:grpSpPr>
          <a:xfrm>
            <a:off x="9763940" y="173024"/>
            <a:ext cx="1908308" cy="4026184"/>
            <a:chOff x="9763940" y="173024"/>
            <a:chExt cx="1908308" cy="4026184"/>
          </a:xfrm>
        </p:grpSpPr>
        <p:pic>
          <p:nvPicPr>
            <p:cNvPr id="11" name="Picture 10" descr="A close up of text on a white background&#10;&#10;Description generated with high confidence">
              <a:extLst>
                <a:ext uri="{FF2B5EF4-FFF2-40B4-BE49-F238E27FC236}">
                  <a16:creationId xmlns:a16="http://schemas.microsoft.com/office/drawing/2014/main" id="{5416A98F-76EF-425B-BF93-DEC20A3E75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74269" y="173024"/>
              <a:ext cx="1897979" cy="3574299"/>
            </a:xfrm>
            <a:prstGeom prst="rect">
              <a:avLst/>
            </a:prstGeom>
            <a:ln w="88900" cap="sq" cmpd="thickThin">
              <a:solidFill>
                <a:srgbClr val="000000"/>
              </a:solidFill>
              <a:prstDash val="solid"/>
              <a:miter lim="800000"/>
            </a:ln>
            <a:effectLst>
              <a:innerShdw blurRad="76200">
                <a:srgbClr val="000000"/>
              </a:innerShdw>
            </a:effectLst>
          </p:spPr>
        </p:pic>
        <p:sp>
          <p:nvSpPr>
            <p:cNvPr id="16" name="TextBox 15">
              <a:extLst>
                <a:ext uri="{FF2B5EF4-FFF2-40B4-BE49-F238E27FC236}">
                  <a16:creationId xmlns:a16="http://schemas.microsoft.com/office/drawing/2014/main" id="{A5970343-0728-4B2E-B7A0-37759706220E}"/>
                </a:ext>
              </a:extLst>
            </p:cNvPr>
            <p:cNvSpPr txBox="1"/>
            <p:nvPr/>
          </p:nvSpPr>
          <p:spPr>
            <a:xfrm>
              <a:off x="9763940" y="3829876"/>
              <a:ext cx="1908308" cy="369332"/>
            </a:xfrm>
            <a:prstGeom prst="rect">
              <a:avLst/>
            </a:prstGeom>
            <a:noFill/>
          </p:spPr>
          <p:txBody>
            <a:bodyPr wrap="square" rtlCol="1">
              <a:spAutoFit/>
            </a:bodyPr>
            <a:lstStyle/>
            <a:p>
              <a:pPr algn="ctr"/>
              <a:r>
                <a:rPr lang="en-US" b="1" dirty="0">
                  <a:solidFill>
                    <a:srgbClr val="0070C0"/>
                  </a:solidFill>
                </a:rPr>
                <a:t>Teacher  training</a:t>
              </a:r>
              <a:endParaRPr lang="ar-EG" b="1" dirty="0">
                <a:solidFill>
                  <a:srgbClr val="0070C0"/>
                </a:solidFill>
              </a:endParaRPr>
            </a:p>
          </p:txBody>
        </p:sp>
      </p:grpSp>
    </p:spTree>
    <p:extLst>
      <p:ext uri="{BB962C8B-B14F-4D97-AF65-F5344CB8AC3E}">
        <p14:creationId xmlns:p14="http://schemas.microsoft.com/office/powerpoint/2010/main" val="12272777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A0F8B-2F0E-4830-B34D-D063420CB94A}"/>
              </a:ext>
            </a:extLst>
          </p:cNvPr>
          <p:cNvSpPr>
            <a:spLocks noGrp="1"/>
          </p:cNvSpPr>
          <p:nvPr>
            <p:ph type="ctrTitle"/>
          </p:nvPr>
        </p:nvSpPr>
        <p:spPr/>
        <p:txBody>
          <a:bodyPr/>
          <a:lstStyle/>
          <a:p>
            <a:r>
              <a:rPr lang="en-US" sz="4000" b="1" dirty="0">
                <a:solidFill>
                  <a:srgbClr val="C00000"/>
                </a:solidFill>
                <a:cs typeface="Times New Roman" pitchFamily="18" charset="0"/>
              </a:rPr>
              <a:t>Ethics documentation</a:t>
            </a:r>
            <a:endParaRPr lang="ar-EG" sz="4000" b="1" dirty="0">
              <a:solidFill>
                <a:srgbClr val="C00000"/>
              </a:solidFill>
              <a:cs typeface="Times New Roman" pitchFamily="18" charset="0"/>
            </a:endParaRPr>
          </a:p>
        </p:txBody>
      </p:sp>
      <p:grpSp>
        <p:nvGrpSpPr>
          <p:cNvPr id="7" name="Group 6">
            <a:extLst>
              <a:ext uri="{FF2B5EF4-FFF2-40B4-BE49-F238E27FC236}">
                <a16:creationId xmlns:a16="http://schemas.microsoft.com/office/drawing/2014/main" id="{4AD169CB-AA32-4EBE-BF96-0031EB987648}"/>
              </a:ext>
            </a:extLst>
          </p:cNvPr>
          <p:cNvGrpSpPr/>
          <p:nvPr/>
        </p:nvGrpSpPr>
        <p:grpSpPr>
          <a:xfrm>
            <a:off x="893826" y="241090"/>
            <a:ext cx="9978390" cy="4986940"/>
            <a:chOff x="0" y="241090"/>
            <a:chExt cx="10367028" cy="4986940"/>
          </a:xfrm>
        </p:grpSpPr>
        <p:pic>
          <p:nvPicPr>
            <p:cNvPr id="5" name="Picture 4" descr="A screenshot of a cell phone&#10;&#10;Description generated with very high confidence">
              <a:extLst>
                <a:ext uri="{FF2B5EF4-FFF2-40B4-BE49-F238E27FC236}">
                  <a16:creationId xmlns:a16="http://schemas.microsoft.com/office/drawing/2014/main" id="{96C531F2-F9F6-40D7-9E93-82B6234EC4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235" y="241090"/>
              <a:ext cx="4289707" cy="4511019"/>
            </a:xfrm>
            <a:prstGeom prst="rect">
              <a:avLst/>
            </a:prstGeom>
            <a:ln w="88900" cap="sq" cmpd="thickThin">
              <a:solidFill>
                <a:srgbClr val="000000"/>
              </a:solidFill>
              <a:prstDash val="solid"/>
              <a:miter lim="800000"/>
            </a:ln>
            <a:effectLst>
              <a:innerShdw blurRad="76200">
                <a:srgbClr val="000000"/>
              </a:innerShdw>
            </a:effectLst>
          </p:spPr>
        </p:pic>
        <p:sp>
          <p:nvSpPr>
            <p:cNvPr id="23" name="TextBox 22">
              <a:extLst>
                <a:ext uri="{FF2B5EF4-FFF2-40B4-BE49-F238E27FC236}">
                  <a16:creationId xmlns:a16="http://schemas.microsoft.com/office/drawing/2014/main" id="{0859AD5A-CC16-450A-99CC-3FFFB3067B73}"/>
                </a:ext>
              </a:extLst>
            </p:cNvPr>
            <p:cNvSpPr txBox="1"/>
            <p:nvPr/>
          </p:nvSpPr>
          <p:spPr>
            <a:xfrm>
              <a:off x="0" y="4858698"/>
              <a:ext cx="10367028" cy="369332"/>
            </a:xfrm>
            <a:prstGeom prst="rect">
              <a:avLst/>
            </a:prstGeom>
            <a:noFill/>
          </p:spPr>
          <p:txBody>
            <a:bodyPr wrap="square" rtlCol="1">
              <a:spAutoFit/>
            </a:bodyPr>
            <a:lstStyle/>
            <a:p>
              <a:pPr algn="ctr"/>
              <a:r>
                <a:rPr lang="en-IE" b="1" dirty="0">
                  <a:solidFill>
                    <a:srgbClr val="0070C0"/>
                  </a:solidFill>
                </a:rPr>
                <a:t>Participant Consent Form and Information sheet for questionnaire/focus group </a:t>
              </a:r>
              <a:endParaRPr lang="ar-EG" b="1" dirty="0">
                <a:solidFill>
                  <a:srgbClr val="0070C0"/>
                </a:solidFill>
              </a:endParaRPr>
            </a:p>
          </p:txBody>
        </p:sp>
      </p:grpSp>
      <p:pic>
        <p:nvPicPr>
          <p:cNvPr id="3" name="Picture 2"/>
          <p:cNvPicPr>
            <a:picLocks noChangeAspect="1"/>
          </p:cNvPicPr>
          <p:nvPr/>
        </p:nvPicPr>
        <p:blipFill>
          <a:blip r:embed="rId3"/>
          <a:stretch>
            <a:fillRect/>
          </a:stretch>
        </p:blipFill>
        <p:spPr>
          <a:xfrm>
            <a:off x="6353863" y="281846"/>
            <a:ext cx="4780290" cy="4429506"/>
          </a:xfrm>
          <a:prstGeom prst="rect">
            <a:avLst/>
          </a:prstGeom>
        </p:spPr>
      </p:pic>
    </p:spTree>
    <p:extLst>
      <p:ext uri="{BB962C8B-B14F-4D97-AF65-F5344CB8AC3E}">
        <p14:creationId xmlns:p14="http://schemas.microsoft.com/office/powerpoint/2010/main" val="4260193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A0F8B-2F0E-4830-B34D-D063420CB94A}"/>
              </a:ext>
            </a:extLst>
          </p:cNvPr>
          <p:cNvSpPr>
            <a:spLocks noGrp="1"/>
          </p:cNvSpPr>
          <p:nvPr>
            <p:ph type="ctrTitle"/>
          </p:nvPr>
        </p:nvSpPr>
        <p:spPr/>
        <p:txBody>
          <a:bodyPr/>
          <a:lstStyle/>
          <a:p>
            <a:r>
              <a:rPr lang="en-US" sz="4000" b="1" dirty="0">
                <a:solidFill>
                  <a:srgbClr val="C00000"/>
                </a:solidFill>
                <a:cs typeface="Times New Roman" pitchFamily="18" charset="0"/>
              </a:rPr>
              <a:t>PCL development tools (PRINTED VERSION)</a:t>
            </a:r>
            <a:endParaRPr lang="ar-EG" sz="4000" b="1" dirty="0">
              <a:solidFill>
                <a:srgbClr val="C00000"/>
              </a:solidFill>
              <a:cs typeface="Times New Roman" pitchFamily="18" charset="0"/>
            </a:endParaRPr>
          </a:p>
        </p:txBody>
      </p:sp>
      <p:grpSp>
        <p:nvGrpSpPr>
          <p:cNvPr id="7" name="Group 6">
            <a:extLst>
              <a:ext uri="{FF2B5EF4-FFF2-40B4-BE49-F238E27FC236}">
                <a16:creationId xmlns:a16="http://schemas.microsoft.com/office/drawing/2014/main" id="{4AD169CB-AA32-4EBE-BF96-0031EB987648}"/>
              </a:ext>
            </a:extLst>
          </p:cNvPr>
          <p:cNvGrpSpPr/>
          <p:nvPr/>
        </p:nvGrpSpPr>
        <p:grpSpPr>
          <a:xfrm>
            <a:off x="893826" y="344180"/>
            <a:ext cx="4552942" cy="4883850"/>
            <a:chOff x="0" y="344180"/>
            <a:chExt cx="4552942" cy="4883850"/>
          </a:xfrm>
        </p:grpSpPr>
        <p:pic>
          <p:nvPicPr>
            <p:cNvPr id="5" name="Picture 4">
              <a:extLst>
                <a:ext uri="{FF2B5EF4-FFF2-40B4-BE49-F238E27FC236}">
                  <a16:creationId xmlns:a16="http://schemas.microsoft.com/office/drawing/2014/main" id="{96C531F2-F9F6-40D7-9E93-82B6234EC4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235" y="344180"/>
              <a:ext cx="4289707" cy="4304838"/>
            </a:xfrm>
            <a:prstGeom prst="rect">
              <a:avLst/>
            </a:prstGeom>
            <a:ln w="88900" cap="sq" cmpd="thickThin">
              <a:solidFill>
                <a:srgbClr val="000000"/>
              </a:solidFill>
              <a:prstDash val="solid"/>
              <a:miter lim="800000"/>
            </a:ln>
            <a:effectLst>
              <a:innerShdw blurRad="76200">
                <a:srgbClr val="000000"/>
              </a:innerShdw>
            </a:effectLst>
          </p:spPr>
        </p:pic>
        <p:sp>
          <p:nvSpPr>
            <p:cNvPr id="23" name="TextBox 22">
              <a:extLst>
                <a:ext uri="{FF2B5EF4-FFF2-40B4-BE49-F238E27FC236}">
                  <a16:creationId xmlns:a16="http://schemas.microsoft.com/office/drawing/2014/main" id="{0859AD5A-CC16-450A-99CC-3FFFB3067B73}"/>
                </a:ext>
              </a:extLst>
            </p:cNvPr>
            <p:cNvSpPr txBox="1"/>
            <p:nvPr/>
          </p:nvSpPr>
          <p:spPr>
            <a:xfrm>
              <a:off x="0" y="4858698"/>
              <a:ext cx="4433455" cy="369332"/>
            </a:xfrm>
            <a:prstGeom prst="rect">
              <a:avLst/>
            </a:prstGeom>
            <a:noFill/>
          </p:spPr>
          <p:txBody>
            <a:bodyPr wrap="square" rtlCol="1">
              <a:spAutoFit/>
            </a:bodyPr>
            <a:lstStyle/>
            <a:p>
              <a:pPr algn="ctr"/>
              <a:r>
                <a:rPr lang="en-US" dirty="0"/>
                <a:t> </a:t>
              </a:r>
              <a:r>
                <a:rPr lang="en-US" b="1" dirty="0">
                  <a:solidFill>
                    <a:srgbClr val="0070C0"/>
                  </a:solidFill>
                </a:rPr>
                <a:t>PCL Monitoring Survey </a:t>
              </a:r>
              <a:r>
                <a:rPr lang="en-IE" b="1" dirty="0">
                  <a:solidFill>
                    <a:srgbClr val="0070C0"/>
                  </a:solidFill>
                </a:rPr>
                <a:t> </a:t>
              </a:r>
              <a:endParaRPr lang="ar-EG" b="1" dirty="0">
                <a:solidFill>
                  <a:srgbClr val="0070C0"/>
                </a:solidFill>
              </a:endParaRPr>
            </a:p>
          </p:txBody>
        </p:sp>
      </p:grpSp>
      <p:grpSp>
        <p:nvGrpSpPr>
          <p:cNvPr id="9" name="Group 8">
            <a:extLst>
              <a:ext uri="{FF2B5EF4-FFF2-40B4-BE49-F238E27FC236}">
                <a16:creationId xmlns:a16="http://schemas.microsoft.com/office/drawing/2014/main" id="{C25C21EF-CAAC-4BFD-9343-1DE65D39F591}"/>
              </a:ext>
            </a:extLst>
          </p:cNvPr>
          <p:cNvGrpSpPr/>
          <p:nvPr/>
        </p:nvGrpSpPr>
        <p:grpSpPr>
          <a:xfrm>
            <a:off x="6586113" y="344180"/>
            <a:ext cx="4433455" cy="4818826"/>
            <a:chOff x="6960186" y="241090"/>
            <a:chExt cx="4433455" cy="4921916"/>
          </a:xfrm>
        </p:grpSpPr>
        <p:pic>
          <p:nvPicPr>
            <p:cNvPr id="22" name="Picture 21">
              <a:extLst>
                <a:ext uri="{FF2B5EF4-FFF2-40B4-BE49-F238E27FC236}">
                  <a16:creationId xmlns:a16="http://schemas.microsoft.com/office/drawing/2014/main" id="{E00F070D-B457-4843-BE38-E15A9EACA4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5202" y="241090"/>
              <a:ext cx="4122028" cy="4457724"/>
            </a:xfrm>
            <a:prstGeom prst="rect">
              <a:avLst/>
            </a:prstGeom>
            <a:ln w="88900" cap="sq" cmpd="thickThin">
              <a:solidFill>
                <a:srgbClr val="000000"/>
              </a:solidFill>
              <a:prstDash val="solid"/>
              <a:miter lim="800000"/>
            </a:ln>
            <a:effectLst>
              <a:innerShdw blurRad="76200">
                <a:srgbClr val="000000"/>
              </a:innerShdw>
            </a:effectLst>
          </p:spPr>
        </p:pic>
        <p:sp>
          <p:nvSpPr>
            <p:cNvPr id="24" name="TextBox 23">
              <a:extLst>
                <a:ext uri="{FF2B5EF4-FFF2-40B4-BE49-F238E27FC236}">
                  <a16:creationId xmlns:a16="http://schemas.microsoft.com/office/drawing/2014/main" id="{7B92B0FA-7323-4DAE-9654-D103D4519413}"/>
                </a:ext>
              </a:extLst>
            </p:cNvPr>
            <p:cNvSpPr txBox="1"/>
            <p:nvPr/>
          </p:nvSpPr>
          <p:spPr>
            <a:xfrm>
              <a:off x="6960186" y="4793674"/>
              <a:ext cx="4433455" cy="369332"/>
            </a:xfrm>
            <a:prstGeom prst="rect">
              <a:avLst/>
            </a:prstGeom>
            <a:noFill/>
          </p:spPr>
          <p:txBody>
            <a:bodyPr wrap="square" rtlCol="1">
              <a:spAutoFit/>
            </a:bodyPr>
            <a:lstStyle/>
            <a:p>
              <a:pPr algn="ctr"/>
              <a:r>
                <a:rPr lang="en-IE" b="1" dirty="0">
                  <a:solidFill>
                    <a:srgbClr val="0070C0"/>
                  </a:solidFill>
                </a:rPr>
                <a:t>Reflective Journal Entry</a:t>
              </a:r>
              <a:endParaRPr lang="en-US" b="1" dirty="0">
                <a:solidFill>
                  <a:srgbClr val="0070C0"/>
                </a:solidFill>
              </a:endParaRPr>
            </a:p>
          </p:txBody>
        </p:sp>
      </p:grpSp>
    </p:spTree>
    <p:extLst>
      <p:ext uri="{BB962C8B-B14F-4D97-AF65-F5344CB8AC3E}">
        <p14:creationId xmlns:p14="http://schemas.microsoft.com/office/powerpoint/2010/main" val="7242590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A0F8B-2F0E-4830-B34D-D063420CB94A}"/>
              </a:ext>
            </a:extLst>
          </p:cNvPr>
          <p:cNvSpPr>
            <a:spLocks noGrp="1"/>
          </p:cNvSpPr>
          <p:nvPr>
            <p:ph type="ctrTitle"/>
          </p:nvPr>
        </p:nvSpPr>
        <p:spPr/>
        <p:txBody>
          <a:bodyPr/>
          <a:lstStyle/>
          <a:p>
            <a:r>
              <a:rPr lang="en-US" sz="4000" b="1" dirty="0">
                <a:solidFill>
                  <a:srgbClr val="C00000"/>
                </a:solidFill>
                <a:cs typeface="Times New Roman" pitchFamily="18" charset="0"/>
              </a:rPr>
              <a:t>PCL development tools (electronic version)</a:t>
            </a:r>
            <a:endParaRPr lang="ar-EG" sz="4000" b="1" dirty="0">
              <a:solidFill>
                <a:srgbClr val="C00000"/>
              </a:solidFill>
              <a:cs typeface="Times New Roman" pitchFamily="18" charset="0"/>
            </a:endParaRPr>
          </a:p>
        </p:txBody>
      </p:sp>
      <p:grpSp>
        <p:nvGrpSpPr>
          <p:cNvPr id="7" name="Group 6">
            <a:extLst>
              <a:ext uri="{FF2B5EF4-FFF2-40B4-BE49-F238E27FC236}">
                <a16:creationId xmlns:a16="http://schemas.microsoft.com/office/drawing/2014/main" id="{4AD169CB-AA32-4EBE-BF96-0031EB987648}"/>
              </a:ext>
            </a:extLst>
          </p:cNvPr>
          <p:cNvGrpSpPr/>
          <p:nvPr/>
        </p:nvGrpSpPr>
        <p:grpSpPr>
          <a:xfrm>
            <a:off x="893826" y="241090"/>
            <a:ext cx="5299156" cy="4986940"/>
            <a:chOff x="0" y="241090"/>
            <a:chExt cx="4952791" cy="4986940"/>
          </a:xfrm>
        </p:grpSpPr>
        <p:pic>
          <p:nvPicPr>
            <p:cNvPr id="5" name="Picture 4">
              <a:extLst>
                <a:ext uri="{FF2B5EF4-FFF2-40B4-BE49-F238E27FC236}">
                  <a16:creationId xmlns:a16="http://schemas.microsoft.com/office/drawing/2014/main" id="{96C531F2-F9F6-40D7-9E93-82B6234EC4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1090"/>
              <a:ext cx="4952791" cy="4467447"/>
            </a:xfrm>
            <a:prstGeom prst="rect">
              <a:avLst/>
            </a:prstGeom>
            <a:ln w="88900" cap="sq" cmpd="thickThin">
              <a:solidFill>
                <a:srgbClr val="000000"/>
              </a:solidFill>
              <a:prstDash val="solid"/>
              <a:miter lim="800000"/>
            </a:ln>
            <a:effectLst>
              <a:innerShdw blurRad="76200">
                <a:srgbClr val="000000"/>
              </a:innerShdw>
            </a:effectLst>
          </p:spPr>
        </p:pic>
        <p:sp>
          <p:nvSpPr>
            <p:cNvPr id="23" name="TextBox 22">
              <a:extLst>
                <a:ext uri="{FF2B5EF4-FFF2-40B4-BE49-F238E27FC236}">
                  <a16:creationId xmlns:a16="http://schemas.microsoft.com/office/drawing/2014/main" id="{0859AD5A-CC16-450A-99CC-3FFFB3067B73}"/>
                </a:ext>
              </a:extLst>
            </p:cNvPr>
            <p:cNvSpPr txBox="1"/>
            <p:nvPr/>
          </p:nvSpPr>
          <p:spPr>
            <a:xfrm>
              <a:off x="0" y="4858698"/>
              <a:ext cx="4433455" cy="369332"/>
            </a:xfrm>
            <a:prstGeom prst="rect">
              <a:avLst/>
            </a:prstGeom>
            <a:noFill/>
          </p:spPr>
          <p:txBody>
            <a:bodyPr wrap="square" rtlCol="1">
              <a:spAutoFit/>
            </a:bodyPr>
            <a:lstStyle/>
            <a:p>
              <a:pPr algn="ctr"/>
              <a:r>
                <a:rPr lang="en-US" dirty="0"/>
                <a:t> </a:t>
              </a:r>
              <a:r>
                <a:rPr lang="en-US" b="1" dirty="0">
                  <a:solidFill>
                    <a:srgbClr val="0070C0"/>
                  </a:solidFill>
                </a:rPr>
                <a:t>PCL Monitoring Survey </a:t>
              </a:r>
              <a:r>
                <a:rPr lang="en-IE" b="1" dirty="0">
                  <a:solidFill>
                    <a:srgbClr val="0070C0"/>
                  </a:solidFill>
                </a:rPr>
                <a:t> </a:t>
              </a:r>
              <a:endParaRPr lang="ar-EG" b="1" dirty="0">
                <a:solidFill>
                  <a:srgbClr val="0070C0"/>
                </a:solidFill>
              </a:endParaRPr>
            </a:p>
          </p:txBody>
        </p:sp>
      </p:grpSp>
      <p:grpSp>
        <p:nvGrpSpPr>
          <p:cNvPr id="9" name="Group 8">
            <a:extLst>
              <a:ext uri="{FF2B5EF4-FFF2-40B4-BE49-F238E27FC236}">
                <a16:creationId xmlns:a16="http://schemas.microsoft.com/office/drawing/2014/main" id="{C25C21EF-CAAC-4BFD-9343-1DE65D39F591}"/>
              </a:ext>
            </a:extLst>
          </p:cNvPr>
          <p:cNvGrpSpPr/>
          <p:nvPr/>
        </p:nvGrpSpPr>
        <p:grpSpPr>
          <a:xfrm>
            <a:off x="6586113" y="241090"/>
            <a:ext cx="5086135" cy="4921916"/>
            <a:chOff x="6960186" y="135795"/>
            <a:chExt cx="5086135" cy="5027211"/>
          </a:xfrm>
        </p:grpSpPr>
        <p:pic>
          <p:nvPicPr>
            <p:cNvPr id="22" name="Picture 21">
              <a:extLst>
                <a:ext uri="{FF2B5EF4-FFF2-40B4-BE49-F238E27FC236}">
                  <a16:creationId xmlns:a16="http://schemas.microsoft.com/office/drawing/2014/main" id="{E00F070D-B457-4843-BE38-E15A9EACA4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0187" y="135795"/>
              <a:ext cx="5086134" cy="4563020"/>
            </a:xfrm>
            <a:prstGeom prst="rect">
              <a:avLst/>
            </a:prstGeom>
            <a:ln w="88900" cap="sq" cmpd="thickThin">
              <a:solidFill>
                <a:srgbClr val="000000"/>
              </a:solidFill>
              <a:prstDash val="solid"/>
              <a:miter lim="800000"/>
            </a:ln>
            <a:effectLst>
              <a:innerShdw blurRad="76200">
                <a:srgbClr val="000000"/>
              </a:innerShdw>
            </a:effectLst>
          </p:spPr>
        </p:pic>
        <p:sp>
          <p:nvSpPr>
            <p:cNvPr id="24" name="TextBox 23">
              <a:extLst>
                <a:ext uri="{FF2B5EF4-FFF2-40B4-BE49-F238E27FC236}">
                  <a16:creationId xmlns:a16="http://schemas.microsoft.com/office/drawing/2014/main" id="{7B92B0FA-7323-4DAE-9654-D103D4519413}"/>
                </a:ext>
              </a:extLst>
            </p:cNvPr>
            <p:cNvSpPr txBox="1"/>
            <p:nvPr/>
          </p:nvSpPr>
          <p:spPr>
            <a:xfrm>
              <a:off x="6960186" y="4793674"/>
              <a:ext cx="4433455" cy="369332"/>
            </a:xfrm>
            <a:prstGeom prst="rect">
              <a:avLst/>
            </a:prstGeom>
            <a:noFill/>
          </p:spPr>
          <p:txBody>
            <a:bodyPr wrap="square" rtlCol="1">
              <a:spAutoFit/>
            </a:bodyPr>
            <a:lstStyle/>
            <a:p>
              <a:pPr algn="ctr"/>
              <a:r>
                <a:rPr lang="en-IE" b="1" dirty="0">
                  <a:solidFill>
                    <a:srgbClr val="0070C0"/>
                  </a:solidFill>
                </a:rPr>
                <a:t>Reflective Journal Entry</a:t>
              </a:r>
              <a:endParaRPr lang="en-US" b="1" dirty="0">
                <a:solidFill>
                  <a:srgbClr val="0070C0"/>
                </a:solidFill>
              </a:endParaRPr>
            </a:p>
          </p:txBody>
        </p:sp>
      </p:grpSp>
    </p:spTree>
    <p:extLst>
      <p:ext uri="{BB962C8B-B14F-4D97-AF65-F5344CB8AC3E}">
        <p14:creationId xmlns:p14="http://schemas.microsoft.com/office/powerpoint/2010/main" val="34052856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A0F8B-2F0E-4830-B34D-D063420CB94A}"/>
              </a:ext>
            </a:extLst>
          </p:cNvPr>
          <p:cNvSpPr>
            <a:spLocks noGrp="1"/>
          </p:cNvSpPr>
          <p:nvPr>
            <p:ph type="ctrTitle"/>
          </p:nvPr>
        </p:nvSpPr>
        <p:spPr/>
        <p:txBody>
          <a:bodyPr/>
          <a:lstStyle/>
          <a:p>
            <a:r>
              <a:rPr lang="en-US" sz="4000" b="1" dirty="0">
                <a:solidFill>
                  <a:srgbClr val="C00000"/>
                </a:solidFill>
                <a:cs typeface="Times New Roman" pitchFamily="18" charset="0"/>
              </a:rPr>
              <a:t>PCL development tool responses</a:t>
            </a:r>
            <a:endParaRPr lang="ar-EG" sz="4000" b="1" dirty="0">
              <a:solidFill>
                <a:srgbClr val="C00000"/>
              </a:solidFill>
              <a:cs typeface="Times New Roman" pitchFamily="18" charset="0"/>
            </a:endParaRPr>
          </a:p>
        </p:txBody>
      </p:sp>
      <p:pic>
        <p:nvPicPr>
          <p:cNvPr id="4" name="Picture 3" descr="A screenshot of a cell phone&#10;&#10;Description generated with high confidence">
            <a:extLst>
              <a:ext uri="{FF2B5EF4-FFF2-40B4-BE49-F238E27FC236}">
                <a16:creationId xmlns:a16="http://schemas.microsoft.com/office/drawing/2014/main" id="{1087492B-E5B4-4782-8721-D57BDA0432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4247" y="137181"/>
            <a:ext cx="2434189" cy="25021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a:extLst>
              <a:ext uri="{FF2B5EF4-FFF2-40B4-BE49-F238E27FC236}">
                <a16:creationId xmlns:a16="http://schemas.microsoft.com/office/drawing/2014/main" id="{55A30DAB-761A-43E5-981B-6D7AB40427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1890" y="137181"/>
            <a:ext cx="2763928" cy="25021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a:extLst>
              <a:ext uri="{FF2B5EF4-FFF2-40B4-BE49-F238E27FC236}">
                <a16:creationId xmlns:a16="http://schemas.microsoft.com/office/drawing/2014/main" id="{81D85BE1-F2A1-42B7-A883-3488EFF823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9272" y="137181"/>
            <a:ext cx="2763928" cy="25021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Picture 12">
            <a:extLst>
              <a:ext uri="{FF2B5EF4-FFF2-40B4-BE49-F238E27FC236}">
                <a16:creationId xmlns:a16="http://schemas.microsoft.com/office/drawing/2014/main" id="{BCC3A19D-399A-4788-AB7D-3773F5650A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40022" y="2916382"/>
            <a:ext cx="2575578" cy="25021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Picture 13">
            <a:extLst>
              <a:ext uri="{FF2B5EF4-FFF2-40B4-BE49-F238E27FC236}">
                <a16:creationId xmlns:a16="http://schemas.microsoft.com/office/drawing/2014/main" id="{6A47D5A7-2C35-4016-AA78-03D69791096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52021" y="2916382"/>
            <a:ext cx="2173069" cy="25021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Picture 14">
            <a:extLst>
              <a:ext uri="{FF2B5EF4-FFF2-40B4-BE49-F238E27FC236}">
                <a16:creationId xmlns:a16="http://schemas.microsoft.com/office/drawing/2014/main" id="{83F3C6F9-21E7-4F79-8FD2-332341E41BD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01890" y="2916382"/>
            <a:ext cx="2763928" cy="25021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6303488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4A7B59-F490-41FC-9ABF-FE3EE649FF57}"/>
              </a:ext>
            </a:extLst>
          </p:cNvPr>
          <p:cNvSpPr/>
          <p:nvPr/>
        </p:nvSpPr>
        <p:spPr>
          <a:xfrm>
            <a:off x="3625965" y="104108"/>
            <a:ext cx="5005794" cy="769441"/>
          </a:xfrm>
          <a:prstGeom prst="rect">
            <a:avLst/>
          </a:prstGeom>
        </p:spPr>
        <p:txBody>
          <a:bodyPr wrap="none">
            <a:spAutoFit/>
          </a:bodyPr>
          <a:lstStyle/>
          <a:p>
            <a:r>
              <a:rPr lang="en-US" sz="4400" b="1" dirty="0">
                <a:ln w="10160">
                  <a:solidFill>
                    <a:schemeClr val="accent5"/>
                  </a:solidFill>
                  <a:prstDash val="solid"/>
                </a:ln>
                <a:solidFill>
                  <a:srgbClr val="002060"/>
                </a:solidFill>
                <a:effectLst>
                  <a:outerShdw blurRad="38100" dist="22860" dir="5400000" algn="tl" rotWithShape="0">
                    <a:srgbClr val="000000">
                      <a:alpha val="30000"/>
                    </a:srgbClr>
                  </a:outerShdw>
                </a:effectLst>
              </a:rPr>
              <a:t>Schools of clustering</a:t>
            </a:r>
            <a:endParaRPr lang="ar-EG" sz="4400" b="1" dirty="0">
              <a:ln w="10160">
                <a:solidFill>
                  <a:schemeClr val="accent5"/>
                </a:solidFill>
                <a:prstDash val="solid"/>
              </a:ln>
              <a:solidFill>
                <a:srgbClr val="002060"/>
              </a:solidFill>
              <a:effectLst>
                <a:outerShdw blurRad="38100" dist="22860" dir="5400000" algn="tl" rotWithShape="0">
                  <a:srgbClr val="000000">
                    <a:alpha val="30000"/>
                  </a:srgbClr>
                </a:outerShdw>
              </a:effectLst>
            </a:endParaRPr>
          </a:p>
        </p:txBody>
      </p:sp>
      <p:sp>
        <p:nvSpPr>
          <p:cNvPr id="3" name="Rectangle 2">
            <a:extLst>
              <a:ext uri="{FF2B5EF4-FFF2-40B4-BE49-F238E27FC236}">
                <a16:creationId xmlns:a16="http://schemas.microsoft.com/office/drawing/2014/main" id="{2DCCB779-47D9-4478-8EFB-2F8A79E0D327}"/>
              </a:ext>
            </a:extLst>
          </p:cNvPr>
          <p:cNvSpPr/>
          <p:nvPr/>
        </p:nvSpPr>
        <p:spPr>
          <a:xfrm>
            <a:off x="235528" y="1235471"/>
            <a:ext cx="11817927" cy="430887"/>
          </a:xfrm>
          <a:prstGeom prst="rect">
            <a:avLst/>
          </a:prstGeom>
        </p:spPr>
        <p:txBody>
          <a:bodyPr wrap="square">
            <a:spAutoFit/>
          </a:bodyPr>
          <a:lstStyle/>
          <a:p>
            <a:r>
              <a:rPr lang="en-GB" sz="2200" b="1" dirty="0">
                <a:latin typeface="Calibri" panose="020F0502020204030204" pitchFamily="34" charset="0"/>
                <a:ea typeface="Calibri" panose="020F0502020204030204" pitchFamily="34" charset="0"/>
                <a:cs typeface="Arial" panose="020B0604020202020204" pitchFamily="34" charset="0"/>
              </a:rPr>
              <a:t>In Cooperation with the Training Unit in the Cairo Governorate Educational Administration</a:t>
            </a:r>
            <a:endParaRPr lang="ar-EG" sz="2200" b="1" dirty="0"/>
          </a:p>
        </p:txBody>
      </p:sp>
      <p:graphicFrame>
        <p:nvGraphicFramePr>
          <p:cNvPr id="4" name="Table 3">
            <a:extLst>
              <a:ext uri="{FF2B5EF4-FFF2-40B4-BE49-F238E27FC236}">
                <a16:creationId xmlns:a16="http://schemas.microsoft.com/office/drawing/2014/main" id="{C2672F19-0B91-4A9D-92FE-B3CE8B520752}"/>
              </a:ext>
            </a:extLst>
          </p:cNvPr>
          <p:cNvGraphicFramePr>
            <a:graphicFrameLocks noGrp="1"/>
          </p:cNvGraphicFramePr>
          <p:nvPr>
            <p:extLst>
              <p:ext uri="{D42A27DB-BD31-4B8C-83A1-F6EECF244321}">
                <p14:modId xmlns:p14="http://schemas.microsoft.com/office/powerpoint/2010/main" val="4202739014"/>
              </p:ext>
            </p:extLst>
          </p:nvPr>
        </p:nvGraphicFramePr>
        <p:xfrm>
          <a:off x="374073" y="1879934"/>
          <a:ext cx="10875818" cy="3861280"/>
        </p:xfrm>
        <a:graphic>
          <a:graphicData uri="http://schemas.openxmlformats.org/drawingml/2006/table">
            <a:tbl>
              <a:tblPr rtl="1" firstRow="1" firstCol="1" bandRow="1">
                <a:tableStyleId>{5940675A-B579-460E-94D1-54222C63F5DA}</a:tableStyleId>
              </a:tblPr>
              <a:tblGrid>
                <a:gridCol w="6553201">
                  <a:extLst>
                    <a:ext uri="{9D8B030D-6E8A-4147-A177-3AD203B41FA5}">
                      <a16:colId xmlns:a16="http://schemas.microsoft.com/office/drawing/2014/main" val="2705183998"/>
                    </a:ext>
                  </a:extLst>
                </a:gridCol>
                <a:gridCol w="4322617">
                  <a:extLst>
                    <a:ext uri="{9D8B030D-6E8A-4147-A177-3AD203B41FA5}">
                      <a16:colId xmlns:a16="http://schemas.microsoft.com/office/drawing/2014/main" val="3344722192"/>
                    </a:ext>
                  </a:extLst>
                </a:gridCol>
              </a:tblGrid>
              <a:tr h="424994">
                <a:tc>
                  <a:txBody>
                    <a:bodyPr/>
                    <a:lstStyle/>
                    <a:p>
                      <a:pPr algn="l" rtl="1">
                        <a:lnSpc>
                          <a:spcPct val="115000"/>
                        </a:lnSpc>
                        <a:spcAft>
                          <a:spcPts val="0"/>
                        </a:spcAft>
                      </a:pPr>
                      <a:r>
                        <a:rPr lang="en-GB" sz="2400" b="1" dirty="0">
                          <a:effectLst/>
                        </a:rPr>
                        <a:t>Elshaheed Mohamed Ghoniem School</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lumMod val="95000"/>
                      </a:schemeClr>
                    </a:solidFill>
                  </a:tcPr>
                </a:tc>
                <a:tc rowSpan="2">
                  <a:txBody>
                    <a:bodyPr/>
                    <a:lstStyle/>
                    <a:p>
                      <a:pPr algn="ctr" rtl="1">
                        <a:lnSpc>
                          <a:spcPct val="115000"/>
                        </a:lnSpc>
                        <a:spcAft>
                          <a:spcPts val="0"/>
                        </a:spcAft>
                      </a:pPr>
                      <a:r>
                        <a:rPr lang="en-GB" sz="2800" b="1" dirty="0">
                          <a:solidFill>
                            <a:srgbClr val="C00000"/>
                          </a:solidFill>
                          <a:effectLst/>
                        </a:rPr>
                        <a:t>Ensaf Sery School</a:t>
                      </a:r>
                      <a:endParaRPr lang="en-US" sz="20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3">
                        <a:lumMod val="40000"/>
                        <a:lumOff val="60000"/>
                      </a:schemeClr>
                    </a:solidFill>
                  </a:tcPr>
                </a:tc>
                <a:extLst>
                  <a:ext uri="{0D108BD9-81ED-4DB2-BD59-A6C34878D82A}">
                    <a16:rowId xmlns:a16="http://schemas.microsoft.com/office/drawing/2014/main" val="1976192895"/>
                  </a:ext>
                </a:extLst>
              </a:tr>
              <a:tr h="424994">
                <a:tc>
                  <a:txBody>
                    <a:bodyPr/>
                    <a:lstStyle/>
                    <a:p>
                      <a:pPr algn="l" rtl="1">
                        <a:lnSpc>
                          <a:spcPct val="115000"/>
                        </a:lnSpc>
                        <a:spcAft>
                          <a:spcPts val="0"/>
                        </a:spcAft>
                      </a:pPr>
                      <a:r>
                        <a:rPr lang="en-GB" sz="2400" b="1" dirty="0">
                          <a:effectLst/>
                        </a:rPr>
                        <a:t>Elshaheed Sherif School</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lumMod val="95000"/>
                      </a:schemeClr>
                    </a:solidFill>
                  </a:tcPr>
                </a:tc>
                <a:tc vMerge="1">
                  <a:txBody>
                    <a:bodyPr/>
                    <a:lstStyle/>
                    <a:p>
                      <a:pPr rtl="1"/>
                      <a:endParaRPr lang="ar-EG"/>
                    </a:p>
                  </a:txBody>
                  <a:tcPr/>
                </a:tc>
                <a:extLst>
                  <a:ext uri="{0D108BD9-81ED-4DB2-BD59-A6C34878D82A}">
                    <a16:rowId xmlns:a16="http://schemas.microsoft.com/office/drawing/2014/main" val="2730147011"/>
                  </a:ext>
                </a:extLst>
              </a:tr>
              <a:tr h="424994">
                <a:tc>
                  <a:txBody>
                    <a:bodyPr/>
                    <a:lstStyle/>
                    <a:p>
                      <a:pPr algn="l" rtl="1">
                        <a:lnSpc>
                          <a:spcPct val="115000"/>
                        </a:lnSpc>
                        <a:spcAft>
                          <a:spcPts val="0"/>
                        </a:spcAft>
                      </a:pPr>
                      <a:r>
                        <a:rPr lang="en-GB" sz="2400" b="1" dirty="0">
                          <a:effectLst/>
                        </a:rPr>
                        <a:t>Yehia Elrefayi School</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lumMod val="95000"/>
                      </a:schemeClr>
                    </a:solidFill>
                  </a:tcPr>
                </a:tc>
                <a:tc rowSpan="2">
                  <a:txBody>
                    <a:bodyPr/>
                    <a:lstStyle/>
                    <a:p>
                      <a:pPr algn="ctr" rtl="1">
                        <a:lnSpc>
                          <a:spcPct val="115000"/>
                        </a:lnSpc>
                        <a:spcAft>
                          <a:spcPts val="0"/>
                        </a:spcAft>
                      </a:pPr>
                      <a:r>
                        <a:rPr lang="en-GB" sz="2800" b="1" dirty="0">
                          <a:solidFill>
                            <a:srgbClr val="C00000"/>
                          </a:solidFill>
                          <a:effectLst/>
                        </a:rPr>
                        <a:t>Yousef Elsebaay School</a:t>
                      </a:r>
                      <a:endParaRPr lang="en-US" sz="20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3">
                        <a:lumMod val="40000"/>
                        <a:lumOff val="60000"/>
                      </a:schemeClr>
                    </a:solidFill>
                  </a:tcPr>
                </a:tc>
                <a:extLst>
                  <a:ext uri="{0D108BD9-81ED-4DB2-BD59-A6C34878D82A}">
                    <a16:rowId xmlns:a16="http://schemas.microsoft.com/office/drawing/2014/main" val="2410894075"/>
                  </a:ext>
                </a:extLst>
              </a:tr>
              <a:tr h="424994">
                <a:tc>
                  <a:txBody>
                    <a:bodyPr/>
                    <a:lstStyle/>
                    <a:p>
                      <a:pPr algn="l" rtl="1">
                        <a:lnSpc>
                          <a:spcPct val="115000"/>
                        </a:lnSpc>
                        <a:spcAft>
                          <a:spcPts val="0"/>
                        </a:spcAft>
                      </a:pPr>
                      <a:r>
                        <a:rPr lang="en-GB" sz="2400" b="1" dirty="0">
                          <a:effectLst/>
                        </a:rPr>
                        <a:t>Abdel Aziz AAL Sauad School</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lumMod val="95000"/>
                      </a:schemeClr>
                    </a:solidFill>
                  </a:tcPr>
                </a:tc>
                <a:tc vMerge="1">
                  <a:txBody>
                    <a:bodyPr/>
                    <a:lstStyle/>
                    <a:p>
                      <a:pPr rtl="1"/>
                      <a:endParaRPr lang="ar-EG"/>
                    </a:p>
                  </a:txBody>
                  <a:tcPr/>
                </a:tc>
                <a:extLst>
                  <a:ext uri="{0D108BD9-81ED-4DB2-BD59-A6C34878D82A}">
                    <a16:rowId xmlns:a16="http://schemas.microsoft.com/office/drawing/2014/main" val="2503135088"/>
                  </a:ext>
                </a:extLst>
              </a:tr>
              <a:tr h="424994">
                <a:tc>
                  <a:txBody>
                    <a:bodyPr/>
                    <a:lstStyle/>
                    <a:p>
                      <a:pPr algn="l" rtl="1">
                        <a:lnSpc>
                          <a:spcPct val="115000"/>
                        </a:lnSpc>
                        <a:spcAft>
                          <a:spcPts val="0"/>
                        </a:spcAft>
                      </a:pPr>
                      <a:r>
                        <a:rPr lang="en-GB" sz="2400" b="1" dirty="0">
                          <a:effectLst/>
                        </a:rPr>
                        <a:t>Elkamal School</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lumMod val="95000"/>
                      </a:schemeClr>
                    </a:solidFill>
                  </a:tcPr>
                </a:tc>
                <a:tc rowSpan="2">
                  <a:txBody>
                    <a:bodyPr/>
                    <a:lstStyle/>
                    <a:p>
                      <a:pPr algn="ctr" rtl="1">
                        <a:lnSpc>
                          <a:spcPct val="115000"/>
                        </a:lnSpc>
                        <a:spcAft>
                          <a:spcPts val="0"/>
                        </a:spcAft>
                      </a:pPr>
                      <a:r>
                        <a:rPr lang="en-GB" sz="2800" b="1" dirty="0">
                          <a:solidFill>
                            <a:srgbClr val="C00000"/>
                          </a:solidFill>
                          <a:effectLst/>
                        </a:rPr>
                        <a:t>Eltabry School</a:t>
                      </a:r>
                      <a:endParaRPr lang="en-US" sz="20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3">
                        <a:lumMod val="40000"/>
                        <a:lumOff val="60000"/>
                      </a:schemeClr>
                    </a:solidFill>
                  </a:tcPr>
                </a:tc>
                <a:extLst>
                  <a:ext uri="{0D108BD9-81ED-4DB2-BD59-A6C34878D82A}">
                    <a16:rowId xmlns:a16="http://schemas.microsoft.com/office/drawing/2014/main" val="3874956614"/>
                  </a:ext>
                </a:extLst>
              </a:tr>
              <a:tr h="424994">
                <a:tc>
                  <a:txBody>
                    <a:bodyPr/>
                    <a:lstStyle/>
                    <a:p>
                      <a:pPr algn="l" rtl="1">
                        <a:lnSpc>
                          <a:spcPct val="115000"/>
                        </a:lnSpc>
                        <a:spcAft>
                          <a:spcPts val="0"/>
                        </a:spcAft>
                      </a:pPr>
                      <a:r>
                        <a:rPr lang="en-GB" sz="2400" b="1" dirty="0">
                          <a:effectLst/>
                        </a:rPr>
                        <a:t>Elnamozageya School</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lumMod val="95000"/>
                      </a:schemeClr>
                    </a:solidFill>
                  </a:tcPr>
                </a:tc>
                <a:tc vMerge="1">
                  <a:txBody>
                    <a:bodyPr/>
                    <a:lstStyle/>
                    <a:p>
                      <a:pPr rtl="1"/>
                      <a:endParaRPr lang="ar-EG"/>
                    </a:p>
                  </a:txBody>
                  <a:tcPr/>
                </a:tc>
                <a:extLst>
                  <a:ext uri="{0D108BD9-81ED-4DB2-BD59-A6C34878D82A}">
                    <a16:rowId xmlns:a16="http://schemas.microsoft.com/office/drawing/2014/main" val="3841625382"/>
                  </a:ext>
                </a:extLst>
              </a:tr>
              <a:tr h="424994">
                <a:tc>
                  <a:txBody>
                    <a:bodyPr/>
                    <a:lstStyle/>
                    <a:p>
                      <a:pPr algn="l" rtl="1">
                        <a:lnSpc>
                          <a:spcPct val="115000"/>
                        </a:lnSpc>
                        <a:spcAft>
                          <a:spcPts val="0"/>
                        </a:spcAft>
                      </a:pPr>
                      <a:r>
                        <a:rPr lang="en-GB" sz="2400" b="1" dirty="0">
                          <a:effectLst/>
                        </a:rPr>
                        <a:t>Elmostkabl School</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lumMod val="95000"/>
                      </a:schemeClr>
                    </a:solidFill>
                  </a:tcPr>
                </a:tc>
                <a:tc rowSpan="2">
                  <a:txBody>
                    <a:bodyPr/>
                    <a:lstStyle/>
                    <a:p>
                      <a:pPr algn="ctr" rtl="1">
                        <a:lnSpc>
                          <a:spcPct val="115000"/>
                        </a:lnSpc>
                        <a:spcAft>
                          <a:spcPts val="0"/>
                        </a:spcAft>
                      </a:pPr>
                      <a:r>
                        <a:rPr lang="en-GB" sz="2800" b="1" dirty="0">
                          <a:solidFill>
                            <a:srgbClr val="C00000"/>
                          </a:solidFill>
                          <a:effectLst/>
                        </a:rPr>
                        <a:t>Helmayet Elthanwya School</a:t>
                      </a:r>
                      <a:endParaRPr lang="en-US" sz="20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3">
                        <a:lumMod val="40000"/>
                        <a:lumOff val="60000"/>
                      </a:schemeClr>
                    </a:solidFill>
                  </a:tcPr>
                </a:tc>
                <a:extLst>
                  <a:ext uri="{0D108BD9-81ED-4DB2-BD59-A6C34878D82A}">
                    <a16:rowId xmlns:a16="http://schemas.microsoft.com/office/drawing/2014/main" val="4131003493"/>
                  </a:ext>
                </a:extLst>
              </a:tr>
              <a:tr h="424994">
                <a:tc>
                  <a:txBody>
                    <a:bodyPr/>
                    <a:lstStyle/>
                    <a:p>
                      <a:pPr algn="l" rtl="1">
                        <a:lnSpc>
                          <a:spcPct val="115000"/>
                        </a:lnSpc>
                        <a:spcAft>
                          <a:spcPts val="0"/>
                        </a:spcAft>
                      </a:pPr>
                      <a:r>
                        <a:rPr lang="en-GB" sz="2400" b="1" dirty="0">
                          <a:effectLst/>
                        </a:rPr>
                        <a:t>Elmotfoqueen School</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lumMod val="95000"/>
                      </a:schemeClr>
                    </a:solidFill>
                  </a:tcPr>
                </a:tc>
                <a:tc vMerge="1">
                  <a:txBody>
                    <a:bodyPr/>
                    <a:lstStyle/>
                    <a:p>
                      <a:pPr rtl="1"/>
                      <a:endParaRPr lang="ar-EG"/>
                    </a:p>
                  </a:txBody>
                  <a:tcPr/>
                </a:tc>
                <a:extLst>
                  <a:ext uri="{0D108BD9-81ED-4DB2-BD59-A6C34878D82A}">
                    <a16:rowId xmlns:a16="http://schemas.microsoft.com/office/drawing/2014/main" val="2473660144"/>
                  </a:ext>
                </a:extLst>
              </a:tr>
              <a:tr h="424994">
                <a:tc>
                  <a:txBody>
                    <a:bodyPr/>
                    <a:lstStyle/>
                    <a:p>
                      <a:pPr algn="l" rtl="1">
                        <a:lnSpc>
                          <a:spcPct val="115000"/>
                        </a:lnSpc>
                        <a:spcAft>
                          <a:spcPts val="0"/>
                        </a:spcAft>
                      </a:pPr>
                      <a:r>
                        <a:rPr lang="en-GB" sz="2400" b="1" dirty="0">
                          <a:effectLst/>
                        </a:rPr>
                        <a:t>Not Approved Yet</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lumMod val="95000"/>
                      </a:schemeClr>
                    </a:solidFill>
                  </a:tcPr>
                </a:tc>
                <a:tc>
                  <a:txBody>
                    <a:bodyPr/>
                    <a:lstStyle/>
                    <a:p>
                      <a:pPr algn="ctr" rtl="1">
                        <a:lnSpc>
                          <a:spcPct val="115000"/>
                        </a:lnSpc>
                        <a:spcAft>
                          <a:spcPts val="0"/>
                        </a:spcAft>
                      </a:pPr>
                      <a:r>
                        <a:rPr lang="en-GB" sz="2800" b="1" dirty="0">
                          <a:solidFill>
                            <a:srgbClr val="C00000"/>
                          </a:solidFill>
                          <a:effectLst/>
                        </a:rPr>
                        <a:t>Elsaydya School</a:t>
                      </a:r>
                      <a:endParaRPr lang="en-US" sz="20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3">
                        <a:lumMod val="40000"/>
                        <a:lumOff val="60000"/>
                      </a:schemeClr>
                    </a:solidFill>
                  </a:tcPr>
                </a:tc>
                <a:extLst>
                  <a:ext uri="{0D108BD9-81ED-4DB2-BD59-A6C34878D82A}">
                    <a16:rowId xmlns:a16="http://schemas.microsoft.com/office/drawing/2014/main" val="2821997687"/>
                  </a:ext>
                </a:extLst>
              </a:tr>
            </a:tbl>
          </a:graphicData>
        </a:graphic>
      </p:graphicFrame>
    </p:spTree>
    <p:extLst>
      <p:ext uri="{BB962C8B-B14F-4D97-AF65-F5344CB8AC3E}">
        <p14:creationId xmlns:p14="http://schemas.microsoft.com/office/powerpoint/2010/main" val="39758561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401783" y="2247104"/>
            <a:ext cx="6836942" cy="2106324"/>
          </a:xfrm>
          <a:ln w="28575">
            <a:noFill/>
          </a:ln>
        </p:spPr>
        <p:style>
          <a:lnRef idx="2">
            <a:schemeClr val="accent2"/>
          </a:lnRef>
          <a:fillRef idx="1">
            <a:schemeClr val="lt1"/>
          </a:fillRef>
          <a:effectRef idx="0">
            <a:schemeClr val="accent2"/>
          </a:effectRef>
          <a:fontRef idx="minor">
            <a:schemeClr val="dk1"/>
          </a:fontRef>
        </p:style>
        <p:txBody>
          <a:bodyPr>
            <a:noAutofit/>
          </a:bodyPr>
          <a:lstStyle/>
          <a:p>
            <a:pPr algn="ctr"/>
            <a:r>
              <a:rPr lang="en-US" sz="60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Evolution of Quality Assurance Unit</a:t>
            </a:r>
            <a:endParaRPr lang="ar-EG" sz="60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pic>
        <p:nvPicPr>
          <p:cNvPr id="8" name="Picture 7">
            <a:extLst>
              <a:ext uri="{FF2B5EF4-FFF2-40B4-BE49-F238E27FC236}">
                <a16:creationId xmlns:a16="http://schemas.microsoft.com/office/drawing/2014/main" id="{43292D51-9C36-45FE-A187-9D1828456D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8725" y="1607126"/>
            <a:ext cx="4318716" cy="3049377"/>
          </a:xfrm>
          <a:prstGeom prst="rect">
            <a:avLst/>
          </a:prstGeom>
        </p:spPr>
      </p:pic>
    </p:spTree>
    <p:extLst>
      <p:ext uri="{BB962C8B-B14F-4D97-AF65-F5344CB8AC3E}">
        <p14:creationId xmlns:p14="http://schemas.microsoft.com/office/powerpoint/2010/main" val="30793538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generated with high confidence">
            <a:extLst>
              <a:ext uri="{FF2B5EF4-FFF2-40B4-BE49-F238E27FC236}">
                <a16:creationId xmlns:a16="http://schemas.microsoft.com/office/drawing/2014/main" id="{0C732FE6-0A58-493E-8E83-20F5565853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3302" y="124258"/>
            <a:ext cx="5002208" cy="6733742"/>
          </a:xfrm>
          <a:prstGeom prst="rect">
            <a:avLst/>
          </a:prstGeom>
        </p:spPr>
      </p:pic>
      <p:sp>
        <p:nvSpPr>
          <p:cNvPr id="4" name="Rectangle 2">
            <a:extLst>
              <a:ext uri="{FF2B5EF4-FFF2-40B4-BE49-F238E27FC236}">
                <a16:creationId xmlns:a16="http://schemas.microsoft.com/office/drawing/2014/main" id="{15A7E5C5-855B-48C0-86BA-57E9F7C9BDE5}"/>
              </a:ext>
            </a:extLst>
          </p:cNvPr>
          <p:cNvSpPr txBox="1">
            <a:spLocks/>
          </p:cNvSpPr>
          <p:nvPr/>
        </p:nvSpPr>
        <p:spPr>
          <a:xfrm>
            <a:off x="8358547" y="2590799"/>
            <a:ext cx="3613067" cy="1676401"/>
          </a:xfrm>
          <a:prstGeom prst="rect">
            <a:avLst/>
          </a:prstGeom>
        </p:spPr>
        <p:txBody>
          <a:bodyPr vert="horz" lIns="91440" tIns="45720" rIns="91440" bIns="45720" rtlCol="0" anchor="ctr">
            <a:normAutofit/>
          </a:bodyPr>
          <a:lstStyle>
            <a:lvl1pPr algn="l" defTabSz="914400" rtl="1"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ctr" rtl="0"/>
            <a:r>
              <a:rPr lang="en-US" sz="3300" b="1" cap="none" dirty="0">
                <a:solidFill>
                  <a:schemeClr val="bg1"/>
                </a:solidFill>
                <a:cs typeface="Times New Roman" pitchFamily="18" charset="0"/>
              </a:rPr>
              <a:t>Survey for evaluating the quality assurance units in schools</a:t>
            </a:r>
          </a:p>
        </p:txBody>
      </p:sp>
    </p:spTree>
    <p:extLst>
      <p:ext uri="{BB962C8B-B14F-4D97-AF65-F5344CB8AC3E}">
        <p14:creationId xmlns:p14="http://schemas.microsoft.com/office/powerpoint/2010/main" val="1507204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15A7E5C5-855B-48C0-86BA-57E9F7C9BDE5}"/>
              </a:ext>
            </a:extLst>
          </p:cNvPr>
          <p:cNvSpPr txBox="1">
            <a:spLocks/>
          </p:cNvSpPr>
          <p:nvPr/>
        </p:nvSpPr>
        <p:spPr>
          <a:xfrm>
            <a:off x="483577" y="0"/>
            <a:ext cx="7042638" cy="2048608"/>
          </a:xfrm>
          <a:prstGeom prst="rect">
            <a:avLst/>
          </a:prstGeom>
        </p:spPr>
        <p:txBody>
          <a:bodyPr vert="horz" lIns="91440" tIns="45720" rIns="91440" bIns="45720" rtlCol="0" anchor="ctr">
            <a:normAutofit fontScale="70000" lnSpcReduction="20000"/>
          </a:bodyPr>
          <a:lstStyle>
            <a:lvl1pPr algn="l" defTabSz="914400" rtl="1"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ctr" rtl="0">
              <a:lnSpc>
                <a:spcPct val="120000"/>
              </a:lnSpc>
            </a:pPr>
            <a:r>
              <a:rPr lang="en-GB" b="1" dirty="0">
                <a:solidFill>
                  <a:srgbClr val="FF0000"/>
                </a:solidFill>
              </a:rPr>
              <a:t>A Case Study</a:t>
            </a:r>
            <a:endParaRPr lang="en-GB" dirty="0">
              <a:solidFill>
                <a:srgbClr val="FF0000"/>
              </a:solidFill>
            </a:endParaRPr>
          </a:p>
          <a:p>
            <a:pPr algn="ctr" rtl="0">
              <a:lnSpc>
                <a:spcPct val="120000"/>
              </a:lnSpc>
            </a:pPr>
            <a:r>
              <a:rPr lang="en-GB" b="1" dirty="0">
                <a:solidFill>
                  <a:srgbClr val="002060"/>
                </a:solidFill>
              </a:rPr>
              <a:t>On</a:t>
            </a:r>
          </a:p>
          <a:p>
            <a:pPr algn="ctr" rtl="0">
              <a:lnSpc>
                <a:spcPct val="120000"/>
              </a:lnSpc>
            </a:pPr>
            <a:endParaRPr lang="en-GB" sz="1600" dirty="0">
              <a:solidFill>
                <a:srgbClr val="002060"/>
              </a:solidFill>
            </a:endParaRPr>
          </a:p>
          <a:p>
            <a:pPr algn="ctr" rtl="0">
              <a:lnSpc>
                <a:spcPct val="120000"/>
              </a:lnSpc>
            </a:pPr>
            <a:r>
              <a:rPr lang="en-GB" sz="3300" b="1" dirty="0">
                <a:solidFill>
                  <a:srgbClr val="002060"/>
                </a:solidFill>
              </a:rPr>
              <a:t>The Development of PLC on the University Level</a:t>
            </a:r>
            <a:endParaRPr lang="en-GB" sz="3300" dirty="0">
              <a:solidFill>
                <a:srgbClr val="002060"/>
              </a:solidFill>
            </a:endParaRPr>
          </a:p>
          <a:p>
            <a:pPr algn="ctr" rtl="0">
              <a:lnSpc>
                <a:spcPct val="120000"/>
              </a:lnSpc>
            </a:pPr>
            <a:r>
              <a:rPr lang="en-GB" sz="3300" b="1" dirty="0">
                <a:solidFill>
                  <a:srgbClr val="002060"/>
                </a:solidFill>
              </a:rPr>
              <a:t>By a member of FOE Team</a:t>
            </a:r>
            <a:endParaRPr lang="en-US" sz="2100" b="1" cap="none" dirty="0">
              <a:solidFill>
                <a:srgbClr val="002060"/>
              </a:solidFill>
              <a:cs typeface="Times New Roman" pitchFamily="18" charset="0"/>
            </a:endParaRPr>
          </a:p>
        </p:txBody>
      </p:sp>
      <p:sp>
        <p:nvSpPr>
          <p:cNvPr id="2" name="Rectangle 1">
            <a:extLst>
              <a:ext uri="{FF2B5EF4-FFF2-40B4-BE49-F238E27FC236}">
                <a16:creationId xmlns:a16="http://schemas.microsoft.com/office/drawing/2014/main" id="{0391B0CD-01B1-4624-A5D2-CC705E924B15}"/>
              </a:ext>
            </a:extLst>
          </p:cNvPr>
          <p:cNvSpPr/>
          <p:nvPr/>
        </p:nvSpPr>
        <p:spPr>
          <a:xfrm>
            <a:off x="61548" y="2540635"/>
            <a:ext cx="7746023" cy="3082062"/>
          </a:xfrm>
          <a:prstGeom prst="rect">
            <a:avLst/>
          </a:prstGeom>
        </p:spPr>
        <p:txBody>
          <a:bodyPr wrap="square">
            <a:spAutoFit/>
          </a:bodyPr>
          <a:lstStyle/>
          <a:p>
            <a:pPr marL="742950" lvl="1" indent="-285750" algn="justLow">
              <a:lnSpc>
                <a:spcPct val="200000"/>
              </a:lnSpc>
              <a:buFontTx/>
              <a:buChar char="-"/>
            </a:pPr>
            <a:r>
              <a:rPr lang="en-GB" sz="2000" b="1" dirty="0"/>
              <a:t>Students centred learning</a:t>
            </a:r>
          </a:p>
          <a:p>
            <a:pPr marL="742950" lvl="1" indent="-285750" algn="justLow">
              <a:lnSpc>
                <a:spcPct val="200000"/>
              </a:lnSpc>
              <a:spcAft>
                <a:spcPts val="0"/>
              </a:spcAft>
              <a:buFontTx/>
              <a:buChar char="-"/>
            </a:pPr>
            <a:r>
              <a:rPr lang="en-GB" sz="2000" b="1" dirty="0"/>
              <a:t>Research based learning</a:t>
            </a:r>
          </a:p>
          <a:p>
            <a:pPr marL="742950" lvl="1" indent="-285750" algn="justLow">
              <a:lnSpc>
                <a:spcPct val="200000"/>
              </a:lnSpc>
              <a:spcAft>
                <a:spcPts val="0"/>
              </a:spcAft>
              <a:buFontTx/>
              <a:buChar char="-"/>
            </a:pPr>
            <a:r>
              <a:rPr lang="en-GB" sz="2000" b="1" dirty="0"/>
              <a:t>Implementation of STEM for developing PLC among students’ teachers</a:t>
            </a:r>
          </a:p>
          <a:p>
            <a:pPr marL="742950" lvl="1" indent="-285750" algn="justLow">
              <a:lnSpc>
                <a:spcPct val="200000"/>
              </a:lnSpc>
              <a:spcAft>
                <a:spcPts val="0"/>
              </a:spcAft>
              <a:buFontTx/>
              <a:buChar char="-"/>
            </a:pPr>
            <a:r>
              <a:rPr lang="en-GB" sz="2000" b="1" dirty="0"/>
              <a:t>Intrinsic and extrinsic motivation </a:t>
            </a:r>
          </a:p>
        </p:txBody>
      </p:sp>
      <p:pic>
        <p:nvPicPr>
          <p:cNvPr id="6" name="Picture 5">
            <a:extLst>
              <a:ext uri="{FF2B5EF4-FFF2-40B4-BE49-F238E27FC236}">
                <a16:creationId xmlns:a16="http://schemas.microsoft.com/office/drawing/2014/main" id="{D6490F61-FA5D-4D3E-8820-CD8D5BF36A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1114" y="167052"/>
            <a:ext cx="2936631" cy="30242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a:extLst>
              <a:ext uri="{FF2B5EF4-FFF2-40B4-BE49-F238E27FC236}">
                <a16:creationId xmlns:a16="http://schemas.microsoft.com/office/drawing/2014/main" id="{879BF8FA-4B25-4D93-8CC5-45F8104E48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31113" y="3631547"/>
            <a:ext cx="2936632" cy="30242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568327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15A7E5C5-855B-48C0-86BA-57E9F7C9BDE5}"/>
              </a:ext>
            </a:extLst>
          </p:cNvPr>
          <p:cNvSpPr txBox="1">
            <a:spLocks/>
          </p:cNvSpPr>
          <p:nvPr/>
        </p:nvSpPr>
        <p:spPr>
          <a:xfrm>
            <a:off x="483577" y="0"/>
            <a:ext cx="7042638" cy="2048608"/>
          </a:xfrm>
          <a:prstGeom prst="rect">
            <a:avLst/>
          </a:prstGeom>
        </p:spPr>
        <p:txBody>
          <a:bodyPr vert="horz" lIns="91440" tIns="45720" rIns="91440" bIns="45720" rtlCol="0" anchor="ctr">
            <a:normAutofit fontScale="70000" lnSpcReduction="20000"/>
          </a:bodyPr>
          <a:lstStyle>
            <a:lvl1pPr algn="l" defTabSz="914400" rtl="1"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ctr" rtl="0">
              <a:lnSpc>
                <a:spcPct val="120000"/>
              </a:lnSpc>
            </a:pPr>
            <a:r>
              <a:rPr lang="en-GB" b="1" dirty="0">
                <a:solidFill>
                  <a:srgbClr val="FF0000"/>
                </a:solidFill>
              </a:rPr>
              <a:t>A Case Study</a:t>
            </a:r>
            <a:endParaRPr lang="en-GB" dirty="0">
              <a:solidFill>
                <a:srgbClr val="FF0000"/>
              </a:solidFill>
            </a:endParaRPr>
          </a:p>
          <a:p>
            <a:pPr algn="ctr" rtl="0">
              <a:lnSpc>
                <a:spcPct val="120000"/>
              </a:lnSpc>
            </a:pPr>
            <a:r>
              <a:rPr lang="en-GB" b="1" dirty="0">
                <a:solidFill>
                  <a:srgbClr val="002060"/>
                </a:solidFill>
              </a:rPr>
              <a:t>On</a:t>
            </a:r>
          </a:p>
          <a:p>
            <a:pPr algn="ctr" rtl="0">
              <a:lnSpc>
                <a:spcPct val="120000"/>
              </a:lnSpc>
            </a:pPr>
            <a:endParaRPr lang="en-GB" sz="1600" dirty="0">
              <a:solidFill>
                <a:srgbClr val="002060"/>
              </a:solidFill>
            </a:endParaRPr>
          </a:p>
          <a:p>
            <a:pPr algn="ctr" rtl="0">
              <a:lnSpc>
                <a:spcPct val="120000"/>
              </a:lnSpc>
            </a:pPr>
            <a:r>
              <a:rPr lang="en-GB" sz="3300" b="1" dirty="0">
                <a:solidFill>
                  <a:srgbClr val="002060"/>
                </a:solidFill>
              </a:rPr>
              <a:t>The Development of PLC on the University Level</a:t>
            </a:r>
            <a:endParaRPr lang="en-GB" sz="3300" dirty="0">
              <a:solidFill>
                <a:srgbClr val="002060"/>
              </a:solidFill>
            </a:endParaRPr>
          </a:p>
          <a:p>
            <a:pPr algn="ctr" rtl="0">
              <a:lnSpc>
                <a:spcPct val="120000"/>
              </a:lnSpc>
            </a:pPr>
            <a:r>
              <a:rPr lang="en-GB" sz="3300" b="1" dirty="0">
                <a:solidFill>
                  <a:srgbClr val="002060"/>
                </a:solidFill>
              </a:rPr>
              <a:t>By a member of FOE Team</a:t>
            </a:r>
            <a:endParaRPr lang="en-US" sz="2100" b="1" cap="none" dirty="0">
              <a:solidFill>
                <a:srgbClr val="002060"/>
              </a:solidFill>
              <a:cs typeface="Times New Roman" pitchFamily="18" charset="0"/>
            </a:endParaRPr>
          </a:p>
        </p:txBody>
      </p:sp>
      <p:sp>
        <p:nvSpPr>
          <p:cNvPr id="2" name="Rectangle 1">
            <a:extLst>
              <a:ext uri="{FF2B5EF4-FFF2-40B4-BE49-F238E27FC236}">
                <a16:creationId xmlns:a16="http://schemas.microsoft.com/office/drawing/2014/main" id="{0391B0CD-01B1-4624-A5D2-CC705E924B15}"/>
              </a:ext>
            </a:extLst>
          </p:cNvPr>
          <p:cNvSpPr/>
          <p:nvPr/>
        </p:nvSpPr>
        <p:spPr>
          <a:xfrm>
            <a:off x="61548" y="2936289"/>
            <a:ext cx="7746023" cy="2466509"/>
          </a:xfrm>
          <a:prstGeom prst="rect">
            <a:avLst/>
          </a:prstGeom>
        </p:spPr>
        <p:txBody>
          <a:bodyPr wrap="square">
            <a:spAutoFit/>
          </a:bodyPr>
          <a:lstStyle/>
          <a:p>
            <a:pPr marL="742950" lvl="1" indent="-285750" algn="justLow">
              <a:lnSpc>
                <a:spcPct val="200000"/>
              </a:lnSpc>
              <a:spcAft>
                <a:spcPts val="0"/>
              </a:spcAft>
              <a:buFontTx/>
              <a:buChar char="-"/>
            </a:pPr>
            <a:r>
              <a:rPr lang="en-GB" sz="2000" b="1" dirty="0"/>
              <a:t>Sustainable Professional Development (Senior &amp; first years Students Teachers)</a:t>
            </a:r>
          </a:p>
          <a:p>
            <a:pPr marL="742950" lvl="1" indent="-285750" algn="justLow">
              <a:lnSpc>
                <a:spcPct val="200000"/>
              </a:lnSpc>
              <a:spcAft>
                <a:spcPts val="0"/>
              </a:spcAft>
              <a:buFontTx/>
              <a:buChar char="-"/>
            </a:pPr>
            <a:r>
              <a:rPr lang="en-GB" sz="2000" b="1" dirty="0"/>
              <a:t>Sharing experiences with practitioners of STEM Schools</a:t>
            </a:r>
          </a:p>
          <a:p>
            <a:pPr marL="742950" lvl="1" indent="-285750" algn="justLow">
              <a:lnSpc>
                <a:spcPct val="200000"/>
              </a:lnSpc>
              <a:spcAft>
                <a:spcPts val="800"/>
              </a:spcAft>
              <a:buFontTx/>
              <a:buChar char="-"/>
            </a:pPr>
            <a:r>
              <a:rPr lang="en-GB" sz="2000" b="1" dirty="0"/>
              <a:t>Implementation of Sustainable Development for developing PLC</a:t>
            </a:r>
          </a:p>
        </p:txBody>
      </p:sp>
      <p:pic>
        <p:nvPicPr>
          <p:cNvPr id="7" name="Picture 6">
            <a:extLst>
              <a:ext uri="{FF2B5EF4-FFF2-40B4-BE49-F238E27FC236}">
                <a16:creationId xmlns:a16="http://schemas.microsoft.com/office/drawing/2014/main" id="{2A5F618B-D866-4DB1-942F-78269F2DA5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2325" y="197663"/>
            <a:ext cx="2913183" cy="30242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a:extLst>
              <a:ext uri="{FF2B5EF4-FFF2-40B4-BE49-F238E27FC236}">
                <a16:creationId xmlns:a16="http://schemas.microsoft.com/office/drawing/2014/main" id="{D6490F61-FA5D-4D3E-8820-CD8D5BF36A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2325" y="3648968"/>
            <a:ext cx="2889437" cy="30113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304097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335610" y="1316183"/>
            <a:ext cx="11166764" cy="1565562"/>
          </a:xfrm>
          <a:ln w="28575">
            <a:noFill/>
          </a:ln>
        </p:spPr>
        <p:style>
          <a:lnRef idx="2">
            <a:schemeClr val="accent2"/>
          </a:lnRef>
          <a:fillRef idx="1">
            <a:schemeClr val="lt1"/>
          </a:fillRef>
          <a:effectRef idx="0">
            <a:schemeClr val="accent2"/>
          </a:effectRef>
          <a:fontRef idx="minor">
            <a:schemeClr val="dk1"/>
          </a:fontRef>
        </p:style>
        <p:txBody>
          <a:bodyPr>
            <a:noAutofit/>
          </a:bodyPr>
          <a:lstStyle/>
          <a:p>
            <a:pPr algn="ctr">
              <a:lnSpc>
                <a:spcPct val="100000"/>
              </a:lnSpc>
            </a:pPr>
            <a:r>
              <a:rPr lang="en-US" sz="48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ANSU &amp; Limerick U Case study</a:t>
            </a:r>
            <a:endParaRPr lang="ar-EG" sz="48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pic>
        <p:nvPicPr>
          <p:cNvPr id="3" name="Picture 2">
            <a:extLst>
              <a:ext uri="{FF2B5EF4-FFF2-40B4-BE49-F238E27FC236}">
                <a16:creationId xmlns:a16="http://schemas.microsoft.com/office/drawing/2014/main" id="{ED6E90D4-9088-4268-87A3-3BB02F8D76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2732" y="3414422"/>
            <a:ext cx="2556260" cy="212739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5" descr="A close up of a logo&#10;&#10;Description generated with high confidence">
            <a:extLst>
              <a:ext uri="{FF2B5EF4-FFF2-40B4-BE49-F238E27FC236}">
                <a16:creationId xmlns:a16="http://schemas.microsoft.com/office/drawing/2014/main" id="{8E0382EE-58B9-4459-976D-7F3BC75BE5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3414421"/>
            <a:ext cx="2127395" cy="212739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6331007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9" name="Picture 7" descr="D:\Tempus-Rasha\Moodle\New folder\team meating 26 July 2018\photos\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92838" y="3158837"/>
            <a:ext cx="4480507" cy="336038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Rectangle 7"/>
          <p:cNvSpPr/>
          <p:nvPr/>
        </p:nvSpPr>
        <p:spPr>
          <a:xfrm>
            <a:off x="3300199" y="164950"/>
            <a:ext cx="5082673" cy="707886"/>
          </a:xfrm>
          <a:prstGeom prst="rect">
            <a:avLst/>
          </a:prstGeom>
        </p:spPr>
        <p:txBody>
          <a:bodyPr wrap="none">
            <a:spAutoFit/>
          </a:bodyPr>
          <a:lstStyle/>
          <a:p>
            <a:r>
              <a:rPr lang="en-US" sz="4000" b="1" spc="-50" dirty="0">
                <a:solidFill>
                  <a:srgbClr val="C00000"/>
                </a:solidFill>
                <a:latin typeface="+mj-lt"/>
                <a:ea typeface="+mj-ea"/>
                <a:cs typeface="Times New Roman" pitchFamily="18" charset="0"/>
              </a:rPr>
              <a:t>Regular and skype meetings</a:t>
            </a:r>
            <a:endParaRPr lang="ar-EG" sz="4000" b="1" spc="-50" dirty="0">
              <a:solidFill>
                <a:srgbClr val="C00000"/>
              </a:solidFill>
              <a:latin typeface="+mj-lt"/>
              <a:ea typeface="+mj-ea"/>
              <a:cs typeface="Times New Roman" pitchFamily="18" charset="0"/>
            </a:endParaRPr>
          </a:p>
        </p:txBody>
      </p:sp>
      <p:pic>
        <p:nvPicPr>
          <p:cNvPr id="3077" name="Picture 5" descr="D:\Tempus-Rasha\Moodle\New folder\team meating 26 July 2018\photos\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02365" y="1219199"/>
            <a:ext cx="4480507" cy="336038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078" name="Picture 6" descr="D:\Tempus-Rasha\Moodle\New folder\team meating 26 July 2018\photos\6.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5492" y="2978727"/>
            <a:ext cx="4480507" cy="336038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773738" y="229664"/>
            <a:ext cx="5082673" cy="707886"/>
          </a:xfrm>
          <a:prstGeom prst="rect">
            <a:avLst/>
          </a:prstGeom>
        </p:spPr>
        <p:txBody>
          <a:bodyPr wrap="none">
            <a:spAutoFit/>
          </a:bodyPr>
          <a:lstStyle/>
          <a:p>
            <a:r>
              <a:rPr lang="en-US" sz="4000" b="1" spc="-50" dirty="0">
                <a:solidFill>
                  <a:srgbClr val="C00000"/>
                </a:solidFill>
                <a:latin typeface="+mj-lt"/>
                <a:ea typeface="+mj-ea"/>
                <a:cs typeface="Times New Roman" pitchFamily="18" charset="0"/>
              </a:rPr>
              <a:t>Regular and skype meetings</a:t>
            </a:r>
            <a:endParaRPr lang="ar-EG" sz="4000" b="1" spc="-50" dirty="0">
              <a:solidFill>
                <a:srgbClr val="C00000"/>
              </a:solidFill>
              <a:latin typeface="+mj-lt"/>
              <a:ea typeface="+mj-ea"/>
              <a:cs typeface="Times New Roman" pitchFamily="18" charset="0"/>
            </a:endParaRPr>
          </a:p>
        </p:txBody>
      </p:sp>
      <p:pic>
        <p:nvPicPr>
          <p:cNvPr id="9" name="Picture 8" descr="20180809_105453.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4349" y="1303735"/>
            <a:ext cx="5500688" cy="41255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descr="20180809_105453.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15075" y="2346721"/>
            <a:ext cx="5500688" cy="41255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29664"/>
            <a:ext cx="11768328" cy="707886"/>
          </a:xfrm>
          <a:prstGeom prst="rect">
            <a:avLst/>
          </a:prstGeom>
        </p:spPr>
        <p:txBody>
          <a:bodyPr wrap="square">
            <a:spAutoFit/>
          </a:bodyPr>
          <a:lstStyle/>
          <a:p>
            <a:pPr algn="ctr"/>
            <a:r>
              <a:rPr lang="en-US" sz="4000" b="1" spc="-50" dirty="0">
                <a:solidFill>
                  <a:srgbClr val="C00000"/>
                </a:solidFill>
                <a:latin typeface="+mj-lt"/>
                <a:ea typeface="+mj-ea"/>
                <a:cs typeface="Times New Roman" pitchFamily="18" charset="0"/>
              </a:rPr>
              <a:t>Two day training workshop with mentors/case study, April 2018</a:t>
            </a:r>
            <a:endParaRPr lang="ar-EG" sz="4000" b="1" spc="-50" dirty="0">
              <a:solidFill>
                <a:srgbClr val="C00000"/>
              </a:solidFill>
              <a:latin typeface="+mj-lt"/>
              <a:ea typeface="+mj-ea"/>
              <a:cs typeface="Times New Roman" pitchFamily="18" charset="0"/>
            </a:endParaRPr>
          </a:p>
        </p:txBody>
      </p:sp>
      <p:sp>
        <p:nvSpPr>
          <p:cNvPr id="2" name="TextBox 1"/>
          <p:cNvSpPr txBox="1"/>
          <p:nvPr/>
        </p:nvSpPr>
        <p:spPr>
          <a:xfrm>
            <a:off x="749809" y="1956816"/>
            <a:ext cx="5303520" cy="3970318"/>
          </a:xfrm>
          <a:prstGeom prst="rect">
            <a:avLst/>
          </a:prstGeom>
          <a:noFill/>
        </p:spPr>
        <p:txBody>
          <a:bodyPr wrap="square" rtlCol="0">
            <a:spAutoFit/>
          </a:bodyPr>
          <a:lstStyle/>
          <a:p>
            <a:pPr marL="285750" indent="-285750">
              <a:buFont typeface="Arial" panose="020B0604020202020204" pitchFamily="34" charset="0"/>
              <a:buChar char="•"/>
            </a:pPr>
            <a:r>
              <a:rPr lang="en-IE" dirty="0"/>
              <a:t>Exploring our understanding of PCL</a:t>
            </a:r>
          </a:p>
          <a:p>
            <a:pPr marL="285750" indent="-285750">
              <a:buFont typeface="Arial" panose="020B0604020202020204" pitchFamily="34" charset="0"/>
              <a:buChar char="•"/>
            </a:pPr>
            <a:endParaRPr lang="en-IE" dirty="0"/>
          </a:p>
          <a:p>
            <a:pPr marL="285750" indent="-285750">
              <a:buFont typeface="Arial" panose="020B0604020202020204" pitchFamily="34" charset="0"/>
              <a:buChar char="•"/>
            </a:pPr>
            <a:endParaRPr lang="en-IE" dirty="0"/>
          </a:p>
          <a:p>
            <a:pPr marL="285750" indent="-285750">
              <a:buFont typeface="Arial" panose="020B0604020202020204" pitchFamily="34" charset="0"/>
              <a:buChar char="•"/>
            </a:pPr>
            <a:r>
              <a:rPr lang="en-IE" dirty="0"/>
              <a:t>Collating our current understanding of our case study schools, identifying information we are missing</a:t>
            </a:r>
          </a:p>
          <a:p>
            <a:pPr marL="285750" indent="-285750">
              <a:buFont typeface="Arial" panose="020B0604020202020204" pitchFamily="34" charset="0"/>
              <a:buChar char="•"/>
            </a:pPr>
            <a:endParaRPr lang="en-IE" dirty="0"/>
          </a:p>
          <a:p>
            <a:pPr marL="285750" indent="-285750">
              <a:buFont typeface="Arial" panose="020B0604020202020204" pitchFamily="34" charset="0"/>
              <a:buChar char="•"/>
            </a:pPr>
            <a:endParaRPr lang="en-IE" dirty="0"/>
          </a:p>
          <a:p>
            <a:pPr marL="285750" indent="-285750">
              <a:buFont typeface="Arial" panose="020B0604020202020204" pitchFamily="34" charset="0"/>
              <a:buChar char="•"/>
            </a:pPr>
            <a:r>
              <a:rPr lang="en-IE" dirty="0"/>
              <a:t>Identifying how to progress with our case study schools: next steps?</a:t>
            </a:r>
          </a:p>
          <a:p>
            <a:pPr marL="285750" indent="-285750">
              <a:buFont typeface="Arial" panose="020B0604020202020204" pitchFamily="34" charset="0"/>
              <a:buChar char="•"/>
            </a:pPr>
            <a:endParaRPr lang="en-IE" dirty="0"/>
          </a:p>
          <a:p>
            <a:pPr marL="285750" indent="-285750">
              <a:buFont typeface="Arial" panose="020B0604020202020204" pitchFamily="34" charset="0"/>
              <a:buChar char="•"/>
            </a:pPr>
            <a:r>
              <a:rPr lang="en-IE" dirty="0"/>
              <a:t>Identifying how to progress with ANSU/UL PCL: next steps?</a:t>
            </a:r>
          </a:p>
          <a:p>
            <a:pPr marL="285750" indent="-285750">
              <a:buFont typeface="Arial" panose="020B0604020202020204" pitchFamily="34" charset="0"/>
              <a:buChar char="•"/>
            </a:pPr>
            <a:endParaRPr lang="en-IE" dirty="0"/>
          </a:p>
          <a:p>
            <a:pPr marL="285750" indent="-285750">
              <a:buFont typeface="Arial" panose="020B0604020202020204" pitchFamily="34" charset="0"/>
              <a:buChar char="•"/>
            </a:pPr>
            <a:r>
              <a:rPr lang="en-IE" dirty="0"/>
              <a:t>Developing our own relationships</a:t>
            </a:r>
          </a:p>
        </p:txBody>
      </p:sp>
      <p:pic>
        <p:nvPicPr>
          <p:cNvPr id="3" name="Picture 2"/>
          <p:cNvPicPr>
            <a:picLocks noChangeAspect="1"/>
          </p:cNvPicPr>
          <p:nvPr/>
        </p:nvPicPr>
        <p:blipFill>
          <a:blip r:embed="rId2"/>
          <a:stretch>
            <a:fillRect/>
          </a:stretch>
        </p:blipFill>
        <p:spPr>
          <a:xfrm>
            <a:off x="6183383" y="2029967"/>
            <a:ext cx="5584945" cy="2729103"/>
          </a:xfrm>
          <a:prstGeom prst="rect">
            <a:avLst/>
          </a:prstGeom>
        </p:spPr>
      </p:pic>
    </p:spTree>
    <p:extLst>
      <p:ext uri="{BB962C8B-B14F-4D97-AF65-F5344CB8AC3E}">
        <p14:creationId xmlns:p14="http://schemas.microsoft.com/office/powerpoint/2010/main" val="40136943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791798" y="229664"/>
            <a:ext cx="5622886" cy="707886"/>
          </a:xfrm>
          <a:prstGeom prst="rect">
            <a:avLst/>
          </a:prstGeom>
        </p:spPr>
        <p:txBody>
          <a:bodyPr wrap="none">
            <a:spAutoFit/>
          </a:bodyPr>
          <a:lstStyle/>
          <a:p>
            <a:r>
              <a:rPr lang="en-US" sz="4000" b="1" spc="-50" dirty="0">
                <a:solidFill>
                  <a:srgbClr val="C00000"/>
                </a:solidFill>
                <a:latin typeface="+mj-lt"/>
                <a:ea typeface="+mj-ea"/>
                <a:cs typeface="Times New Roman" pitchFamily="18" charset="0"/>
              </a:rPr>
              <a:t>Google drive for FOE case study</a:t>
            </a:r>
            <a:endParaRPr lang="ar-EG" sz="4000" b="1" spc="-50" dirty="0">
              <a:solidFill>
                <a:srgbClr val="C00000"/>
              </a:solidFill>
              <a:latin typeface="+mj-lt"/>
              <a:ea typeface="+mj-ea"/>
              <a:cs typeface="Times New Roman" pitchFamily="18" charset="0"/>
            </a:endParaRPr>
          </a:p>
        </p:txBody>
      </p:sp>
      <p:pic>
        <p:nvPicPr>
          <p:cNvPr id="3" name="Picture 2" descr="A screenshot of a cell phone&#10;&#10;Description generated with high confidence">
            <a:extLst>
              <a:ext uri="{FF2B5EF4-FFF2-40B4-BE49-F238E27FC236}">
                <a16:creationId xmlns:a16="http://schemas.microsoft.com/office/drawing/2014/main" id="{C6B839FE-A610-473E-94D7-AEA8C6A6B14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160327" y="1937255"/>
            <a:ext cx="3394364" cy="298348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TextBox 3">
            <a:extLst>
              <a:ext uri="{FF2B5EF4-FFF2-40B4-BE49-F238E27FC236}">
                <a16:creationId xmlns:a16="http://schemas.microsoft.com/office/drawing/2014/main" id="{8B197E04-F618-4C8A-8EF4-1ECDEAD3C331}"/>
              </a:ext>
            </a:extLst>
          </p:cNvPr>
          <p:cNvSpPr txBox="1"/>
          <p:nvPr/>
        </p:nvSpPr>
        <p:spPr>
          <a:xfrm>
            <a:off x="415637" y="1576665"/>
            <a:ext cx="7273636" cy="3170099"/>
          </a:xfrm>
          <a:prstGeom prst="rect">
            <a:avLst/>
          </a:prstGeom>
          <a:noFill/>
        </p:spPr>
        <p:txBody>
          <a:bodyPr wrap="square" rtlCol="1">
            <a:spAutoFit/>
          </a:bodyPr>
          <a:lstStyle/>
          <a:p>
            <a:pPr marL="571500" indent="-571500">
              <a:buFont typeface="Arial" panose="020B0604020202020204" pitchFamily="34" charset="0"/>
              <a:buChar char="•"/>
            </a:pPr>
            <a:r>
              <a:rPr lang="en-US" sz="4000" dirty="0"/>
              <a:t>A google drive was created for sharing the documents related to FOE case study between our team and the team of University of Limerick </a:t>
            </a:r>
            <a:endParaRPr lang="ar-EG" sz="4000" dirty="0"/>
          </a:p>
        </p:txBody>
      </p:sp>
    </p:spTree>
    <p:extLst>
      <p:ext uri="{BB962C8B-B14F-4D97-AF65-F5344CB8AC3E}">
        <p14:creationId xmlns:p14="http://schemas.microsoft.com/office/powerpoint/2010/main" val="27927402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68122" y="271393"/>
            <a:ext cx="7029488" cy="600677"/>
          </a:xfrm>
          <a:prstGeom prst="rect">
            <a:avLst/>
          </a:prstGeom>
        </p:spPr>
        <p:txBody>
          <a:bodyPr wrap="none">
            <a:spAutoFit/>
          </a:bodyPr>
          <a:lstStyle/>
          <a:p>
            <a:pPr lvl="0" algn="ctr" defTabSz="914400" rtl="1">
              <a:lnSpc>
                <a:spcPct val="80000"/>
              </a:lnSpc>
              <a:spcBef>
                <a:spcPct val="0"/>
              </a:spcBef>
            </a:pPr>
            <a:r>
              <a:rPr lang="en-US" sz="4000" b="1" spc="-50" dirty="0">
                <a:solidFill>
                  <a:srgbClr val="C00000"/>
                </a:solidFill>
                <a:latin typeface="+mj-lt"/>
                <a:ea typeface="+mj-ea"/>
                <a:cs typeface="Times New Roman" pitchFamily="18" charset="0"/>
              </a:rPr>
              <a:t>Collected data about FOE for case study</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2758" y="1144849"/>
            <a:ext cx="8611461" cy="5460667"/>
          </a:xfrm>
          <a:prstGeom prst="rect">
            <a:avLst/>
          </a:prstGeom>
        </p:spPr>
      </p:pic>
    </p:spTree>
    <p:extLst>
      <p:ext uri="{BB962C8B-B14F-4D97-AF65-F5344CB8AC3E}">
        <p14:creationId xmlns:p14="http://schemas.microsoft.com/office/powerpoint/2010/main" val="16529335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9B3873-B3E9-4761-847A-6B803D06D000}"/>
              </a:ext>
            </a:extLst>
          </p:cNvPr>
          <p:cNvSpPr/>
          <p:nvPr/>
        </p:nvSpPr>
        <p:spPr>
          <a:xfrm>
            <a:off x="0" y="252169"/>
            <a:ext cx="11970327" cy="6353662"/>
          </a:xfrm>
          <a:prstGeom prst="rect">
            <a:avLst/>
          </a:prstGeom>
        </p:spPr>
        <p:txBody>
          <a:bodyPr wrap="square">
            <a:spAutoFit/>
          </a:bodyPr>
          <a:lstStyle/>
          <a:p>
            <a:pPr marL="685800" indent="-457200">
              <a:lnSpc>
                <a:spcPct val="115000"/>
              </a:lnSpc>
              <a:spcAft>
                <a:spcPts val="1000"/>
              </a:spcAft>
              <a:buFont typeface="Wingdings" panose="05000000000000000000" pitchFamily="2" charset="2"/>
              <a:buChar char="v"/>
            </a:pPr>
            <a:r>
              <a:rPr lang="en-US" sz="2600" b="1" dirty="0">
                <a:latin typeface="Calibri" panose="020F0502020204030204" pitchFamily="34" charset="0"/>
                <a:ea typeface="Calibri" panose="020F0502020204030204" pitchFamily="34" charset="0"/>
                <a:cs typeface="Arial" panose="020B0604020202020204" pitchFamily="34" charset="0"/>
              </a:rPr>
              <a:t>Designing a Tool of evaluating the Quality Assurance and Training Unit at each School</a:t>
            </a:r>
          </a:p>
          <a:p>
            <a:pPr marL="685800" indent="-457200">
              <a:lnSpc>
                <a:spcPct val="115000"/>
              </a:lnSpc>
              <a:spcAft>
                <a:spcPts val="1000"/>
              </a:spcAft>
              <a:buFont typeface="Wingdings" panose="05000000000000000000" pitchFamily="2" charset="2"/>
              <a:buChar char="v"/>
            </a:pPr>
            <a:r>
              <a:rPr lang="en-US" sz="2600" b="1" dirty="0">
                <a:latin typeface="Calibri" panose="020F0502020204030204" pitchFamily="34" charset="0"/>
                <a:ea typeface="Calibri" panose="020F0502020204030204" pitchFamily="34" charset="0"/>
                <a:cs typeface="Arial" panose="020B0604020202020204" pitchFamily="34" charset="0"/>
              </a:rPr>
              <a:t>Clustering each PD schools with 2 schools according to the criteria created by ASU/ School teams</a:t>
            </a:r>
          </a:p>
          <a:p>
            <a:pPr marL="685800" indent="-457200">
              <a:lnSpc>
                <a:spcPct val="115000"/>
              </a:lnSpc>
              <a:spcAft>
                <a:spcPts val="1000"/>
              </a:spcAft>
              <a:buFont typeface="Wingdings" panose="05000000000000000000" pitchFamily="2" charset="2"/>
              <a:buChar char="v"/>
            </a:pPr>
            <a:r>
              <a:rPr lang="en-US" sz="2600" b="1" dirty="0">
                <a:latin typeface="Calibri" panose="020F0502020204030204" pitchFamily="34" charset="0"/>
                <a:ea typeface="Calibri" panose="020F0502020204030204" pitchFamily="34" charset="0"/>
                <a:cs typeface="Arial" panose="020B0604020202020204" pitchFamily="34" charset="0"/>
              </a:rPr>
              <a:t>Forming teams at the clustering schools as a network for implementation of PLC</a:t>
            </a:r>
          </a:p>
          <a:p>
            <a:pPr marL="685800" indent="-457200">
              <a:lnSpc>
                <a:spcPct val="115000"/>
              </a:lnSpc>
              <a:spcAft>
                <a:spcPts val="1000"/>
              </a:spcAft>
              <a:buFont typeface="Wingdings" panose="05000000000000000000" pitchFamily="2" charset="2"/>
              <a:buChar char="v"/>
            </a:pPr>
            <a:r>
              <a:rPr lang="en-US" sz="2600" b="1" dirty="0">
                <a:latin typeface="Calibri" panose="020F0502020204030204" pitchFamily="34" charset="0"/>
                <a:ea typeface="Calibri" panose="020F0502020204030204" pitchFamily="34" charset="0"/>
                <a:cs typeface="Arial" panose="020B0604020202020204" pitchFamily="34" charset="0"/>
              </a:rPr>
              <a:t>These teams consist of members of QA Units at the clustering Schools and the General Supervisors of the Cairo Governorate Administration.</a:t>
            </a:r>
          </a:p>
          <a:p>
            <a:pPr marL="685800" indent="-457200">
              <a:lnSpc>
                <a:spcPct val="115000"/>
              </a:lnSpc>
              <a:spcAft>
                <a:spcPts val="1000"/>
              </a:spcAft>
              <a:buFont typeface="Wingdings" panose="05000000000000000000" pitchFamily="2" charset="2"/>
              <a:buChar char="v"/>
            </a:pPr>
            <a:r>
              <a:rPr lang="en-US" sz="2600" b="1" dirty="0">
                <a:latin typeface="Calibri" panose="020F0502020204030204" pitchFamily="34" charset="0"/>
                <a:ea typeface="Calibri" panose="020F0502020204030204" pitchFamily="34" charset="0"/>
                <a:cs typeface="Arial" panose="020B0604020202020204" pitchFamily="34" charset="0"/>
              </a:rPr>
              <a:t>Meetings with the Clustering Schools to introduce the concepts of the project.</a:t>
            </a:r>
          </a:p>
          <a:p>
            <a:pPr marL="685800" indent="-457200">
              <a:lnSpc>
                <a:spcPct val="115000"/>
              </a:lnSpc>
              <a:spcAft>
                <a:spcPts val="1000"/>
              </a:spcAft>
              <a:buFont typeface="Wingdings" panose="05000000000000000000" pitchFamily="2" charset="2"/>
              <a:buChar char="v"/>
            </a:pPr>
            <a:r>
              <a:rPr lang="en-US" sz="2600" b="1" dirty="0">
                <a:latin typeface="Calibri" panose="020F0502020204030204" pitchFamily="34" charset="0"/>
                <a:ea typeface="Calibri" panose="020F0502020204030204" pitchFamily="34" charset="0"/>
                <a:cs typeface="Arial" panose="020B0604020202020204" pitchFamily="34" charset="0"/>
              </a:rPr>
              <a:t>The PLC Team of these schools started to present their academic needs highlighting the learning difficulties in some subjects.</a:t>
            </a:r>
          </a:p>
          <a:p>
            <a:pPr marL="685800" indent="-457200">
              <a:lnSpc>
                <a:spcPct val="115000"/>
              </a:lnSpc>
              <a:spcAft>
                <a:spcPts val="1000"/>
              </a:spcAft>
              <a:buFont typeface="Wingdings" panose="05000000000000000000" pitchFamily="2" charset="2"/>
              <a:buChar char="v"/>
            </a:pPr>
            <a:r>
              <a:rPr lang="en-US" sz="2600" b="1" dirty="0">
                <a:latin typeface="Calibri" panose="020F0502020204030204" pitchFamily="34" charset="0"/>
                <a:ea typeface="Calibri" panose="020F0502020204030204" pitchFamily="34" charset="0"/>
                <a:cs typeface="Arial" panose="020B0604020202020204" pitchFamily="34" charset="0"/>
              </a:rPr>
              <a:t>The PLCs started to discuss the possibility of implementing the project themes to help teachers to tackle these learning difficulties. </a:t>
            </a:r>
            <a:endParaRPr lang="ar-EG" sz="2600" b="1" dirty="0"/>
          </a:p>
        </p:txBody>
      </p:sp>
    </p:spTree>
    <p:extLst>
      <p:ext uri="{BB962C8B-B14F-4D97-AF65-F5344CB8AC3E}">
        <p14:creationId xmlns:p14="http://schemas.microsoft.com/office/powerpoint/2010/main" val="7439920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746" y="215812"/>
            <a:ext cx="10014532" cy="6333447"/>
          </a:xfrm>
          <a:prstGeom prst="rect">
            <a:avLst/>
          </a:prstGeom>
        </p:spPr>
      </p:pic>
    </p:spTree>
    <p:extLst>
      <p:ext uri="{BB962C8B-B14F-4D97-AF65-F5344CB8AC3E}">
        <p14:creationId xmlns:p14="http://schemas.microsoft.com/office/powerpoint/2010/main" val="21462409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353" y="297697"/>
            <a:ext cx="10002925" cy="6383527"/>
          </a:xfrm>
          <a:prstGeom prst="rect">
            <a:avLst/>
          </a:prstGeom>
        </p:spPr>
      </p:pic>
    </p:spTree>
    <p:extLst>
      <p:ext uri="{BB962C8B-B14F-4D97-AF65-F5344CB8AC3E}">
        <p14:creationId xmlns:p14="http://schemas.microsoft.com/office/powerpoint/2010/main" val="39218128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6896" y="256754"/>
            <a:ext cx="9878976" cy="6307819"/>
          </a:xfrm>
          <a:prstGeom prst="rect">
            <a:avLst/>
          </a:prstGeom>
        </p:spPr>
      </p:pic>
    </p:spTree>
    <p:extLst>
      <p:ext uri="{BB962C8B-B14F-4D97-AF65-F5344CB8AC3E}">
        <p14:creationId xmlns:p14="http://schemas.microsoft.com/office/powerpoint/2010/main" val="14972408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067" y="256065"/>
            <a:ext cx="10020280" cy="6335804"/>
          </a:xfrm>
          <a:prstGeom prst="rect">
            <a:avLst/>
          </a:prstGeom>
        </p:spPr>
      </p:pic>
    </p:spTree>
    <p:extLst>
      <p:ext uri="{BB962C8B-B14F-4D97-AF65-F5344CB8AC3E}">
        <p14:creationId xmlns:p14="http://schemas.microsoft.com/office/powerpoint/2010/main" val="18176178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91835" y="-41565"/>
            <a:ext cx="11513127" cy="1261884"/>
          </a:xfrm>
          <a:prstGeom prst="rect">
            <a:avLst/>
          </a:prstGeom>
        </p:spPr>
        <p:txBody>
          <a:bodyPr wrap="square">
            <a:spAutoFit/>
          </a:bodyPr>
          <a:lstStyle/>
          <a:p>
            <a:pPr algn="ctr"/>
            <a:r>
              <a:rPr lang="en-IE" sz="4000" b="1" spc="-50" dirty="0">
                <a:solidFill>
                  <a:srgbClr val="C00000"/>
                </a:solidFill>
                <a:latin typeface="+mj-lt"/>
                <a:ea typeface="+mj-ea"/>
                <a:cs typeface="Times New Roman" pitchFamily="18" charset="0"/>
              </a:rPr>
              <a:t>Semi-structured interviews questions for round 1 of interviews</a:t>
            </a:r>
          </a:p>
          <a:p>
            <a:pPr algn="ctr"/>
            <a:r>
              <a:rPr lang="en-IE" sz="3600" b="1" spc="-50" dirty="0">
                <a:solidFill>
                  <a:srgbClr val="C00000"/>
                </a:solidFill>
                <a:latin typeface="+mj-lt"/>
                <a:ea typeface="+mj-ea"/>
                <a:cs typeface="Times New Roman" pitchFamily="18" charset="0"/>
              </a:rPr>
              <a:t> </a:t>
            </a:r>
            <a:r>
              <a:rPr lang="en-IE" sz="3200" b="1" spc="-50" dirty="0">
                <a:solidFill>
                  <a:srgbClr val="002060"/>
                </a:solidFill>
                <a:latin typeface="+mj-lt"/>
                <a:ea typeface="+mj-ea"/>
                <a:cs typeface="Times New Roman" pitchFamily="18" charset="0"/>
              </a:rPr>
              <a:t>(additional questions may be asked depending on responses)</a:t>
            </a:r>
            <a:endParaRPr lang="en-US" sz="3600" b="1" spc="-50" dirty="0">
              <a:solidFill>
                <a:srgbClr val="002060"/>
              </a:solidFill>
              <a:latin typeface="+mj-lt"/>
              <a:ea typeface="+mj-ea"/>
              <a:cs typeface="Times New Roman" pitchFamily="18" charset="0"/>
            </a:endParaRPr>
          </a:p>
        </p:txBody>
      </p:sp>
      <p:sp>
        <p:nvSpPr>
          <p:cNvPr id="4" name="Rectangle 3">
            <a:extLst>
              <a:ext uri="{FF2B5EF4-FFF2-40B4-BE49-F238E27FC236}">
                <a16:creationId xmlns:a16="http://schemas.microsoft.com/office/drawing/2014/main" id="{A9729DB2-4E5D-4DEA-A8AD-0D65A60A4EF8}"/>
              </a:ext>
            </a:extLst>
          </p:cNvPr>
          <p:cNvSpPr/>
          <p:nvPr/>
        </p:nvSpPr>
        <p:spPr>
          <a:xfrm>
            <a:off x="187038" y="1352729"/>
            <a:ext cx="11817924" cy="4467057"/>
          </a:xfrm>
          <a:prstGeom prst="rect">
            <a:avLst/>
          </a:prstGeom>
        </p:spPr>
        <p:txBody>
          <a:bodyPr wrap="square">
            <a:spAutoFit/>
          </a:bodyPr>
          <a:lstStyle/>
          <a:p>
            <a:pPr marL="342900" lvl="0" indent="-342900">
              <a:lnSpc>
                <a:spcPct val="150000"/>
              </a:lnSpc>
              <a:buFont typeface="+mj-lt"/>
              <a:buAutoNum type="arabicPeriod"/>
            </a:pPr>
            <a:r>
              <a:rPr lang="en-IE" sz="2400" b="1" dirty="0">
                <a:latin typeface="Calibri" panose="020F0502020204030204" pitchFamily="34" charset="0"/>
                <a:ea typeface="Calibri" panose="020F0502020204030204" pitchFamily="34" charset="0"/>
                <a:cs typeface="Arial" panose="020B0604020202020204" pitchFamily="34" charset="0"/>
              </a:rPr>
              <a:t>What is your own background/areas of experience (teaching/research)/ previous experience of PCL</a:t>
            </a:r>
            <a:endParaRPr lang="en-US" sz="2400" b="1"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spcAft>
                <a:spcPts val="0"/>
              </a:spcAft>
              <a:buFont typeface="+mj-lt"/>
              <a:buAutoNum type="arabicPeriod"/>
            </a:pPr>
            <a:r>
              <a:rPr lang="en-IE" sz="2400" b="1" dirty="0">
                <a:latin typeface="Calibri" panose="020F0502020204030204" pitchFamily="34" charset="0"/>
                <a:ea typeface="Calibri" panose="020F0502020204030204" pitchFamily="34" charset="0"/>
                <a:cs typeface="Arial" panose="020B0604020202020204" pitchFamily="34" charset="0"/>
              </a:rPr>
              <a:t>How did you get involved in the project?</a:t>
            </a:r>
            <a:endParaRPr lang="en-US" sz="2400" b="1"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spcAft>
                <a:spcPts val="0"/>
              </a:spcAft>
              <a:buFont typeface="+mj-lt"/>
              <a:buAutoNum type="arabicPeriod"/>
            </a:pPr>
            <a:r>
              <a:rPr lang="en-IE" sz="2400" b="1" dirty="0">
                <a:latin typeface="Calibri" panose="020F0502020204030204" pitchFamily="34" charset="0"/>
                <a:ea typeface="Calibri" panose="020F0502020204030204" pitchFamily="34" charset="0"/>
                <a:cs typeface="Arial" panose="020B0604020202020204" pitchFamily="34" charset="0"/>
              </a:rPr>
              <a:t>What is your role in the project? Has this role changed? If so, how?</a:t>
            </a:r>
            <a:endParaRPr lang="en-US" sz="2400" b="1"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spcAft>
                <a:spcPts val="0"/>
              </a:spcAft>
              <a:buFont typeface="+mj-lt"/>
              <a:buAutoNum type="arabicPeriod"/>
            </a:pPr>
            <a:r>
              <a:rPr lang="en-IE" sz="2400" b="1" dirty="0">
                <a:latin typeface="Calibri" panose="020F0502020204030204" pitchFamily="34" charset="0"/>
                <a:ea typeface="Calibri" panose="020F0502020204030204" pitchFamily="34" charset="0"/>
                <a:cs typeface="Arial" panose="020B0604020202020204" pitchFamily="34" charset="0"/>
              </a:rPr>
              <a:t>What do you think the purpose of the project is?</a:t>
            </a:r>
            <a:endParaRPr lang="en-US" sz="2400" b="1"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spcAft>
                <a:spcPts val="0"/>
              </a:spcAft>
              <a:buFont typeface="+mj-lt"/>
              <a:buAutoNum type="arabicPeriod"/>
            </a:pPr>
            <a:r>
              <a:rPr lang="en-IE" sz="2400" b="1" dirty="0">
                <a:latin typeface="Calibri" panose="020F0502020204030204" pitchFamily="34" charset="0"/>
                <a:ea typeface="Calibri" panose="020F0502020204030204" pitchFamily="34" charset="0"/>
                <a:cs typeface="Arial" panose="020B0604020202020204" pitchFamily="34" charset="0"/>
              </a:rPr>
              <a:t>What does PCL mean to you? How has your understanding of this changed since beginning the project? </a:t>
            </a:r>
            <a:endParaRPr lang="en-US" sz="2400" b="1"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spcAft>
                <a:spcPts val="0"/>
              </a:spcAft>
              <a:buFont typeface="+mj-lt"/>
              <a:buAutoNum type="arabicPeriod"/>
            </a:pPr>
            <a:r>
              <a:rPr lang="en-IE" sz="2400" b="1" dirty="0">
                <a:latin typeface="Calibri" panose="020F0502020204030204" pitchFamily="34" charset="0"/>
                <a:ea typeface="Calibri" panose="020F0502020204030204" pitchFamily="34" charset="0"/>
                <a:cs typeface="Arial" panose="020B0604020202020204" pitchFamily="34" charset="0"/>
              </a:rPr>
              <a:t>What supports are present for the project? Impact of these</a:t>
            </a:r>
            <a:endParaRPr lang="en-US" sz="2400" b="1"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964779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729DB2-4E5D-4DEA-A8AD-0D65A60A4EF8}"/>
              </a:ext>
            </a:extLst>
          </p:cNvPr>
          <p:cNvSpPr/>
          <p:nvPr/>
        </p:nvSpPr>
        <p:spPr>
          <a:xfrm>
            <a:off x="284020" y="1366583"/>
            <a:ext cx="11720942" cy="4610365"/>
          </a:xfrm>
          <a:prstGeom prst="rect">
            <a:avLst/>
          </a:prstGeom>
        </p:spPr>
        <p:txBody>
          <a:bodyPr wrap="square">
            <a:spAutoFit/>
          </a:bodyPr>
          <a:lstStyle/>
          <a:p>
            <a:pPr marL="457200" indent="-457200">
              <a:lnSpc>
                <a:spcPct val="150000"/>
              </a:lnSpc>
              <a:spcAft>
                <a:spcPts val="0"/>
              </a:spcAft>
              <a:buFont typeface="+mj-lt"/>
              <a:buAutoNum type="arabicPeriod" startAt="7"/>
            </a:pPr>
            <a:r>
              <a:rPr lang="en-IE" sz="2200" b="1" dirty="0">
                <a:latin typeface="Calibri" panose="020F0502020204030204" pitchFamily="34" charset="0"/>
                <a:cs typeface="Arial" panose="020B0604020202020204" pitchFamily="34" charset="0"/>
              </a:rPr>
              <a:t>What is working well within the group/project? Why are these working well? Evidence of this?</a:t>
            </a:r>
            <a:endParaRPr lang="en-US" sz="2200" b="1" dirty="0">
              <a:latin typeface="Calibri" panose="020F0502020204030204" pitchFamily="34" charset="0"/>
              <a:cs typeface="Arial" panose="020B0604020202020204" pitchFamily="34" charset="0"/>
            </a:endParaRPr>
          </a:p>
          <a:p>
            <a:pPr marL="457200" indent="-457200">
              <a:lnSpc>
                <a:spcPct val="150000"/>
              </a:lnSpc>
              <a:spcAft>
                <a:spcPts val="0"/>
              </a:spcAft>
              <a:buFont typeface="+mj-lt"/>
              <a:buAutoNum type="arabicPeriod" startAt="7"/>
            </a:pPr>
            <a:r>
              <a:rPr lang="en-IE" sz="2200" b="1" dirty="0">
                <a:latin typeface="Calibri" panose="020F0502020204030204" pitchFamily="34" charset="0"/>
                <a:cs typeface="Arial" panose="020B0604020202020204" pitchFamily="34" charset="0"/>
              </a:rPr>
              <a:t>What could be improved? How could these be improved?</a:t>
            </a:r>
            <a:endParaRPr lang="en-US" sz="2200" b="1" dirty="0">
              <a:latin typeface="Calibri" panose="020F0502020204030204" pitchFamily="34" charset="0"/>
              <a:cs typeface="Arial" panose="020B0604020202020204" pitchFamily="34" charset="0"/>
            </a:endParaRPr>
          </a:p>
          <a:p>
            <a:pPr marL="457200" indent="-457200">
              <a:lnSpc>
                <a:spcPct val="150000"/>
              </a:lnSpc>
              <a:spcAft>
                <a:spcPts val="0"/>
              </a:spcAft>
              <a:buFont typeface="+mj-lt"/>
              <a:buAutoNum type="arabicPeriod" startAt="7"/>
            </a:pPr>
            <a:r>
              <a:rPr lang="en-IE" sz="2200" b="1" dirty="0">
                <a:latin typeface="Calibri" panose="020F0502020204030204" pitchFamily="34" charset="0"/>
                <a:cs typeface="Arial" panose="020B0604020202020204" pitchFamily="34" charset="0"/>
              </a:rPr>
              <a:t>How open are people in the </a:t>
            </a:r>
            <a:r>
              <a:rPr lang="en-IE" sz="2200" b="1" dirty="0" err="1">
                <a:latin typeface="Calibri" panose="020F0502020204030204" pitchFamily="34" charset="0"/>
                <a:cs typeface="Arial" panose="020B0604020202020204" pitchFamily="34" charset="0"/>
              </a:rPr>
              <a:t>FoE</a:t>
            </a:r>
            <a:r>
              <a:rPr lang="en-IE" sz="2200" b="1" dirty="0">
                <a:latin typeface="Calibri" panose="020F0502020204030204" pitchFamily="34" charset="0"/>
                <a:cs typeface="Arial" panose="020B0604020202020204" pitchFamily="34" charset="0"/>
              </a:rPr>
              <a:t> to the project/concept of PCL? Why is this the case? </a:t>
            </a:r>
            <a:endParaRPr lang="en-US" sz="2200" b="1" dirty="0">
              <a:latin typeface="Calibri" panose="020F0502020204030204" pitchFamily="34" charset="0"/>
              <a:cs typeface="Arial" panose="020B0604020202020204" pitchFamily="34" charset="0"/>
            </a:endParaRPr>
          </a:p>
          <a:p>
            <a:pPr marL="457200" indent="-457200">
              <a:lnSpc>
                <a:spcPct val="150000"/>
              </a:lnSpc>
              <a:spcAft>
                <a:spcPts val="0"/>
              </a:spcAft>
              <a:buFont typeface="+mj-lt"/>
              <a:buAutoNum type="arabicPeriod" startAt="7"/>
            </a:pPr>
            <a:r>
              <a:rPr lang="en-IE" sz="2200" b="1" dirty="0">
                <a:latin typeface="Calibri" panose="020F0502020204030204" pitchFamily="34" charset="0"/>
                <a:cs typeface="Arial" panose="020B0604020202020204" pitchFamily="34" charset="0"/>
              </a:rPr>
              <a:t>What changes have occurred to your practice/beliefs since starting the project? Why do you think these have changed? What changes do you think has happened to your colleagues? </a:t>
            </a:r>
            <a:endParaRPr lang="en-US" sz="2200" b="1" dirty="0">
              <a:latin typeface="Calibri" panose="020F0502020204030204" pitchFamily="34" charset="0"/>
              <a:cs typeface="Arial" panose="020B0604020202020204" pitchFamily="34" charset="0"/>
            </a:endParaRPr>
          </a:p>
          <a:p>
            <a:pPr marL="457200" indent="-457200">
              <a:lnSpc>
                <a:spcPct val="150000"/>
              </a:lnSpc>
              <a:spcAft>
                <a:spcPts val="0"/>
              </a:spcAft>
              <a:buFont typeface="+mj-lt"/>
              <a:buAutoNum type="arabicPeriod" startAt="7"/>
            </a:pPr>
            <a:r>
              <a:rPr lang="en-IE" sz="2200" b="1" dirty="0">
                <a:latin typeface="Calibri" panose="020F0502020204030204" pitchFamily="34" charset="0"/>
                <a:cs typeface="Arial" panose="020B0604020202020204" pitchFamily="34" charset="0"/>
              </a:rPr>
              <a:t>New Question: What motivates people within the group do you think? How is this evident? What differences exist in relation to how people are motivated? What impact does this have on the project?</a:t>
            </a:r>
            <a:endParaRPr lang="en-US" sz="2200" b="1" dirty="0">
              <a:latin typeface="Calibri" panose="020F0502020204030204" pitchFamily="34" charset="0"/>
              <a:cs typeface="Arial" panose="020B0604020202020204" pitchFamily="34" charset="0"/>
            </a:endParaRPr>
          </a:p>
          <a:p>
            <a:pPr marL="457200" indent="-457200">
              <a:lnSpc>
                <a:spcPct val="150000"/>
              </a:lnSpc>
              <a:spcAft>
                <a:spcPts val="800"/>
              </a:spcAft>
              <a:buFont typeface="+mj-lt"/>
              <a:buAutoNum type="arabicPeriod" startAt="7"/>
            </a:pPr>
            <a:r>
              <a:rPr lang="en-IE" sz="2200" b="1" dirty="0">
                <a:latin typeface="Calibri" panose="020F0502020204030204" pitchFamily="34" charset="0"/>
                <a:cs typeface="Arial" panose="020B0604020202020204" pitchFamily="34" charset="0"/>
              </a:rPr>
              <a:t>Anything else that you wished I asked you that I haven’t or that you want to say?</a:t>
            </a:r>
            <a:endParaRPr lang="en-US" sz="2200" b="1" dirty="0">
              <a:latin typeface="Calibri" panose="020F050202020403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423A9471-5FFF-4662-9E31-ED93C5F96275}"/>
              </a:ext>
            </a:extLst>
          </p:cNvPr>
          <p:cNvSpPr/>
          <p:nvPr/>
        </p:nvSpPr>
        <p:spPr>
          <a:xfrm>
            <a:off x="491835" y="-41565"/>
            <a:ext cx="11513127" cy="1261884"/>
          </a:xfrm>
          <a:prstGeom prst="rect">
            <a:avLst/>
          </a:prstGeom>
        </p:spPr>
        <p:txBody>
          <a:bodyPr wrap="square">
            <a:spAutoFit/>
          </a:bodyPr>
          <a:lstStyle/>
          <a:p>
            <a:pPr algn="ctr"/>
            <a:r>
              <a:rPr lang="en-IE" sz="4000" b="1" spc="-50" dirty="0">
                <a:solidFill>
                  <a:srgbClr val="C00000"/>
                </a:solidFill>
                <a:latin typeface="+mj-lt"/>
                <a:ea typeface="+mj-ea"/>
                <a:cs typeface="Times New Roman" pitchFamily="18" charset="0"/>
              </a:rPr>
              <a:t>Semi-structured interviews questions for round 1 of interviews</a:t>
            </a:r>
          </a:p>
          <a:p>
            <a:pPr algn="ctr"/>
            <a:r>
              <a:rPr lang="en-IE" sz="3600" b="1" spc="-50" dirty="0">
                <a:solidFill>
                  <a:srgbClr val="C00000"/>
                </a:solidFill>
                <a:latin typeface="+mj-lt"/>
                <a:ea typeface="+mj-ea"/>
                <a:cs typeface="Times New Roman" pitchFamily="18" charset="0"/>
              </a:rPr>
              <a:t> </a:t>
            </a:r>
            <a:r>
              <a:rPr lang="en-IE" sz="3200" b="1" spc="-50" dirty="0">
                <a:solidFill>
                  <a:srgbClr val="002060"/>
                </a:solidFill>
                <a:latin typeface="+mj-lt"/>
                <a:ea typeface="+mj-ea"/>
                <a:cs typeface="Times New Roman" pitchFamily="18" charset="0"/>
              </a:rPr>
              <a:t>(additional questions may be asked depending on responses)</a:t>
            </a:r>
            <a:endParaRPr lang="en-US" sz="3600" b="1" spc="-50" dirty="0">
              <a:solidFill>
                <a:srgbClr val="002060"/>
              </a:solidFill>
              <a:latin typeface="+mj-lt"/>
              <a:ea typeface="+mj-ea"/>
              <a:cs typeface="Times New Roman" pitchFamily="18" charset="0"/>
            </a:endParaRPr>
          </a:p>
        </p:txBody>
      </p:sp>
    </p:spTree>
    <p:extLst>
      <p:ext uri="{BB962C8B-B14F-4D97-AF65-F5344CB8AC3E}">
        <p14:creationId xmlns:p14="http://schemas.microsoft.com/office/powerpoint/2010/main" val="7838116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729DB2-4E5D-4DEA-A8AD-0D65A60A4EF8}"/>
              </a:ext>
            </a:extLst>
          </p:cNvPr>
          <p:cNvSpPr/>
          <p:nvPr/>
        </p:nvSpPr>
        <p:spPr>
          <a:xfrm>
            <a:off x="284020" y="1366583"/>
            <a:ext cx="11720942" cy="547714"/>
          </a:xfrm>
          <a:prstGeom prst="rect">
            <a:avLst/>
          </a:prstGeom>
        </p:spPr>
        <p:txBody>
          <a:bodyPr wrap="square">
            <a:spAutoFit/>
          </a:bodyPr>
          <a:lstStyle/>
          <a:p>
            <a:pPr>
              <a:lnSpc>
                <a:spcPct val="150000"/>
              </a:lnSpc>
              <a:spcAft>
                <a:spcPts val="0"/>
              </a:spcAft>
            </a:pPr>
            <a:endParaRPr lang="en-US" sz="2200" b="1" dirty="0">
              <a:latin typeface="Calibri" panose="020F050202020403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423A9471-5FFF-4662-9E31-ED93C5F96275}"/>
              </a:ext>
            </a:extLst>
          </p:cNvPr>
          <p:cNvSpPr/>
          <p:nvPr/>
        </p:nvSpPr>
        <p:spPr>
          <a:xfrm>
            <a:off x="387927" y="182304"/>
            <a:ext cx="11513127" cy="707886"/>
          </a:xfrm>
          <a:prstGeom prst="rect">
            <a:avLst/>
          </a:prstGeom>
        </p:spPr>
        <p:txBody>
          <a:bodyPr wrap="square">
            <a:spAutoFit/>
          </a:bodyPr>
          <a:lstStyle/>
          <a:p>
            <a:pPr algn="ctr"/>
            <a:r>
              <a:rPr lang="en-IE" sz="4000" b="1" spc="-50" dirty="0">
                <a:solidFill>
                  <a:srgbClr val="C00000"/>
                </a:solidFill>
                <a:latin typeface="+mj-lt"/>
                <a:ea typeface="+mj-ea"/>
                <a:cs typeface="Times New Roman" pitchFamily="18" charset="0"/>
              </a:rPr>
              <a:t>Some tentative potential areas to explore</a:t>
            </a:r>
            <a:endParaRPr lang="en-US" sz="3600" b="1" spc="-50" dirty="0">
              <a:solidFill>
                <a:srgbClr val="002060"/>
              </a:solidFill>
              <a:latin typeface="+mj-lt"/>
              <a:ea typeface="+mj-ea"/>
              <a:cs typeface="Times New Roman" pitchFamily="18" charset="0"/>
            </a:endParaRPr>
          </a:p>
        </p:txBody>
      </p:sp>
      <p:sp>
        <p:nvSpPr>
          <p:cNvPr id="2" name="TextBox 1"/>
          <p:cNvSpPr txBox="1"/>
          <p:nvPr/>
        </p:nvSpPr>
        <p:spPr>
          <a:xfrm>
            <a:off x="786383" y="1764792"/>
            <a:ext cx="5697543" cy="3046988"/>
          </a:xfrm>
          <a:prstGeom prst="rect">
            <a:avLst/>
          </a:prstGeom>
          <a:noFill/>
        </p:spPr>
        <p:txBody>
          <a:bodyPr wrap="square" rtlCol="0">
            <a:spAutoFit/>
          </a:bodyPr>
          <a:lstStyle/>
          <a:p>
            <a:pPr marL="285750" indent="-285750">
              <a:buFont typeface="Arial" panose="020B0604020202020204" pitchFamily="34" charset="0"/>
              <a:buChar char="•"/>
            </a:pPr>
            <a:r>
              <a:rPr lang="en-IE" sz="2400" dirty="0"/>
              <a:t>Motivation: intrinsic versus extrinsic motivation; how this impacts on peoples engagement in the project  </a:t>
            </a:r>
          </a:p>
          <a:p>
            <a:pPr marL="285750" indent="-285750">
              <a:buFont typeface="Arial" panose="020B0604020202020204" pitchFamily="34" charset="0"/>
              <a:buChar char="•"/>
            </a:pPr>
            <a:endParaRPr lang="en-IE" sz="2400" dirty="0"/>
          </a:p>
          <a:p>
            <a:pPr marL="285750" indent="-285750">
              <a:buFont typeface="Arial" panose="020B0604020202020204" pitchFamily="34" charset="0"/>
              <a:buChar char="•"/>
            </a:pPr>
            <a:endParaRPr lang="en-IE" sz="2400" dirty="0"/>
          </a:p>
          <a:p>
            <a:pPr marL="285750" indent="-285750">
              <a:buFont typeface="Arial" panose="020B0604020202020204" pitchFamily="34" charset="0"/>
              <a:buChar char="•"/>
            </a:pPr>
            <a:r>
              <a:rPr lang="en-IE" sz="2400" dirty="0"/>
              <a:t>Impact of geographical distance on developing a PCL: does proximity matter?</a:t>
            </a:r>
          </a:p>
          <a:p>
            <a:pPr marL="285750" indent="-285750">
              <a:buFont typeface="Arial" panose="020B0604020202020204" pitchFamily="34" charset="0"/>
              <a:buChar char="•"/>
            </a:pPr>
            <a:endParaRPr lang="en-IE" sz="2400" dirty="0"/>
          </a:p>
        </p:txBody>
      </p:sp>
      <p:pic>
        <p:nvPicPr>
          <p:cNvPr id="6" name="Picture 5">
            <a:extLst>
              <a:ext uri="{FF2B5EF4-FFF2-40B4-BE49-F238E27FC236}">
                <a16:creationId xmlns:a16="http://schemas.microsoft.com/office/drawing/2014/main" id="{ED6E90D4-9088-4268-87A3-3BB02F8D76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9476" y="1640440"/>
            <a:ext cx="2556260" cy="212739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Picture 6" descr="A close up of a logo&#10;&#10;Description generated with high confidence">
            <a:extLst>
              <a:ext uri="{FF2B5EF4-FFF2-40B4-BE49-F238E27FC236}">
                <a16:creationId xmlns:a16="http://schemas.microsoft.com/office/drawing/2014/main" id="{8E0382EE-58B9-4459-976D-7F3BC75BE5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05544" y="3840415"/>
            <a:ext cx="2127395" cy="212739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2396681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ADF251-DCFC-4B61-93F5-CB152B84B5D7}"/>
              </a:ext>
            </a:extLst>
          </p:cNvPr>
          <p:cNvSpPr/>
          <p:nvPr/>
        </p:nvSpPr>
        <p:spPr>
          <a:xfrm>
            <a:off x="4988164" y="362589"/>
            <a:ext cx="2215671" cy="600677"/>
          </a:xfrm>
          <a:prstGeom prst="rect">
            <a:avLst/>
          </a:prstGeom>
        </p:spPr>
        <p:txBody>
          <a:bodyPr wrap="none">
            <a:spAutoFit/>
          </a:bodyPr>
          <a:lstStyle/>
          <a:p>
            <a:pPr algn="ctr" defTabSz="914400" rtl="1">
              <a:lnSpc>
                <a:spcPct val="80000"/>
              </a:lnSpc>
              <a:spcBef>
                <a:spcPct val="0"/>
              </a:spcBef>
            </a:pPr>
            <a:r>
              <a:rPr lang="en-US" sz="4000" b="1" spc="-50" dirty="0">
                <a:solidFill>
                  <a:srgbClr val="C00000"/>
                </a:solidFill>
                <a:latin typeface="+mj-lt"/>
                <a:ea typeface="+mj-ea"/>
                <a:cs typeface="Times New Roman" pitchFamily="18" charset="0"/>
              </a:rPr>
              <a:t>MA Student</a:t>
            </a:r>
          </a:p>
        </p:txBody>
      </p:sp>
      <p:pic>
        <p:nvPicPr>
          <p:cNvPr id="4" name="Picture 3" descr="A person posing for the camera&#10;&#10;Description generated with very high confidence">
            <a:extLst>
              <a:ext uri="{FF2B5EF4-FFF2-40B4-BE49-F238E27FC236}">
                <a16:creationId xmlns:a16="http://schemas.microsoft.com/office/drawing/2014/main" id="{ABE885D4-359E-43D4-AC26-C2265BA7AC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75992" y="1233054"/>
            <a:ext cx="2142370" cy="3255378"/>
          </a:xfrm>
          <a:prstGeom prst="rect">
            <a:avLst/>
          </a:prstGeom>
        </p:spPr>
      </p:pic>
      <p:sp>
        <p:nvSpPr>
          <p:cNvPr id="5" name="Rectangle 4">
            <a:extLst>
              <a:ext uri="{FF2B5EF4-FFF2-40B4-BE49-F238E27FC236}">
                <a16:creationId xmlns:a16="http://schemas.microsoft.com/office/drawing/2014/main" id="{4DB7DF8C-17ED-48DE-9549-47380128F504}"/>
              </a:ext>
            </a:extLst>
          </p:cNvPr>
          <p:cNvSpPr/>
          <p:nvPr/>
        </p:nvSpPr>
        <p:spPr>
          <a:xfrm>
            <a:off x="146941" y="1233054"/>
            <a:ext cx="9829051" cy="3255378"/>
          </a:xfrm>
          <a:prstGeom prst="rect">
            <a:avLst/>
          </a:prstGeom>
          <a:ln w="28575"/>
        </p:spPr>
        <p:style>
          <a:lnRef idx="2">
            <a:schemeClr val="accent3"/>
          </a:lnRef>
          <a:fillRef idx="1">
            <a:schemeClr val="lt1"/>
          </a:fillRef>
          <a:effectRef idx="0">
            <a:schemeClr val="accent3"/>
          </a:effectRef>
          <a:fontRef idx="minor">
            <a:schemeClr val="dk1"/>
          </a:fontRef>
        </p:style>
        <p:txBody>
          <a:bodyPr wrap="square">
            <a:spAutoFit/>
          </a:bodyPr>
          <a:lstStyle/>
          <a:p>
            <a:pPr algn="just">
              <a:lnSpc>
                <a:spcPct val="115000"/>
              </a:lnSpc>
              <a:spcAft>
                <a:spcPts val="1000"/>
              </a:spcAft>
            </a:pPr>
            <a:r>
              <a:rPr lang="en-US" sz="2000" b="1" dirty="0">
                <a:latin typeface="Times New Roman" panose="02020603050405020304" pitchFamily="18" charset="0"/>
                <a:ea typeface="Arial" panose="020B0604020202020204" pitchFamily="34" charset="0"/>
                <a:cs typeface="Arial" panose="020B0604020202020204" pitchFamily="34" charset="0"/>
              </a:rPr>
              <a:t>Alaa </a:t>
            </a:r>
            <a:r>
              <a:rPr lang="en-US" sz="2000" dirty="0">
                <a:latin typeface="Times New Roman" panose="02020603050405020304" pitchFamily="18" charset="0"/>
                <a:ea typeface="Arial" panose="020B0604020202020204" pitchFamily="34" charset="0"/>
                <a:cs typeface="Arial" panose="020B0604020202020204" pitchFamily="34" charset="0"/>
              </a:rPr>
              <a:t>is</a:t>
            </a:r>
            <a:r>
              <a:rPr lang="en-US" sz="2000" b="1" dirty="0">
                <a:latin typeface="Times New Roman" panose="02020603050405020304" pitchFamily="18" charset="0"/>
                <a:ea typeface="Arial" panose="020B0604020202020204" pitchFamily="34" charset="0"/>
                <a:cs typeface="Arial" panose="020B0604020202020204" pitchFamily="34" charset="0"/>
              </a:rPr>
              <a:t> </a:t>
            </a:r>
            <a:r>
              <a:rPr lang="en-US" sz="2000" dirty="0">
                <a:latin typeface="Times New Roman" panose="02020603050405020304" pitchFamily="18" charset="0"/>
                <a:ea typeface="Arial" panose="020B0604020202020204" pitchFamily="34" charset="0"/>
                <a:cs typeface="Arial" panose="020B0604020202020204" pitchFamily="34" charset="0"/>
              </a:rPr>
              <a:t>graduated from faculty of education "English department" at Ain shams University.</a:t>
            </a:r>
            <a:r>
              <a:rPr lang="en-US" sz="2000" dirty="0">
                <a:solidFill>
                  <a:srgbClr val="000000"/>
                </a:solidFill>
                <a:latin typeface="Times New Roman" panose="02020603050405020304" pitchFamily="18" charset="0"/>
                <a:ea typeface="Arial" panose="020B0604020202020204" pitchFamily="34" charset="0"/>
                <a:cs typeface="Arial" panose="020B0604020202020204" pitchFamily="34" charset="0"/>
              </a:rPr>
              <a:t> Her general estimate is very good with honor, May 2015. She is working now as a demonstrator at EFL curriculum and instructions department (faculty of Education –Ain shams University).she also worked as an English instructor at Future University in Egypt (FUE), an English instructor at CEDLT at faculty of education, Ain shams University and an English teacher at St. Fatima Language School in Cairo.  She is very interested in Conducting her research about PLC as a new culture of work to improve the communication skills of the English Teachers. This MA will be co supervised between a professor at the EFL Curriculum and Instructions Department ASU and a professor at University of Limerick.</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6" name="Rectangle 5">
            <a:extLst>
              <a:ext uri="{FF2B5EF4-FFF2-40B4-BE49-F238E27FC236}">
                <a16:creationId xmlns:a16="http://schemas.microsoft.com/office/drawing/2014/main" id="{C74B84D2-EA4A-4E12-B2D0-4AC886387823}"/>
              </a:ext>
            </a:extLst>
          </p:cNvPr>
          <p:cNvSpPr/>
          <p:nvPr/>
        </p:nvSpPr>
        <p:spPr>
          <a:xfrm>
            <a:off x="146940" y="4758220"/>
            <a:ext cx="11971421" cy="1661993"/>
          </a:xfrm>
          <a:prstGeom prst="rect">
            <a:avLst/>
          </a:prstGeom>
        </p:spPr>
        <p:txBody>
          <a:bodyPr wrap="square">
            <a:spAutoFit/>
          </a:bodyPr>
          <a:lstStyle/>
          <a:p>
            <a:r>
              <a:rPr lang="en-US" sz="2400" b="1" u="sng" dirty="0">
                <a:solidFill>
                  <a:srgbClr val="FF0000"/>
                </a:solidFill>
              </a:rPr>
              <a:t>Suggested Title of the Research:</a:t>
            </a:r>
          </a:p>
          <a:p>
            <a:endParaRPr lang="en-US" dirty="0"/>
          </a:p>
          <a:p>
            <a:pPr algn="ctr"/>
            <a:r>
              <a:rPr lang="en-US" sz="2400" b="1" dirty="0"/>
              <a:t>" The Effectiveness of PLC Approach to improve Communication Skills of English Teachers"</a:t>
            </a:r>
          </a:p>
          <a:p>
            <a:br>
              <a:rPr lang="en-US" dirty="0"/>
            </a:br>
            <a:endParaRPr lang="en-US" dirty="0"/>
          </a:p>
        </p:txBody>
      </p:sp>
    </p:spTree>
    <p:extLst>
      <p:ext uri="{BB962C8B-B14F-4D97-AF65-F5344CB8AC3E}">
        <p14:creationId xmlns:p14="http://schemas.microsoft.com/office/powerpoint/2010/main" val="6270562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15A7E5C5-855B-48C0-86BA-57E9F7C9BDE5}"/>
              </a:ext>
            </a:extLst>
          </p:cNvPr>
          <p:cNvSpPr txBox="1">
            <a:spLocks/>
          </p:cNvSpPr>
          <p:nvPr/>
        </p:nvSpPr>
        <p:spPr>
          <a:xfrm>
            <a:off x="61548" y="-826641"/>
            <a:ext cx="9064869" cy="2048608"/>
          </a:xfrm>
          <a:prstGeom prst="rect">
            <a:avLst/>
          </a:prstGeom>
        </p:spPr>
        <p:txBody>
          <a:bodyPr vert="horz" lIns="91440" tIns="45720" rIns="91440" bIns="45720" rtlCol="0" anchor="ctr">
            <a:normAutofit/>
          </a:bodyPr>
          <a:lstStyle>
            <a:lvl1pPr algn="l" defTabSz="914400" rtl="1"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ctr" rtl="0">
              <a:lnSpc>
                <a:spcPct val="120000"/>
              </a:lnSpc>
            </a:pPr>
            <a:endParaRPr lang="en-GB" sz="4000" b="1" dirty="0">
              <a:solidFill>
                <a:srgbClr val="002060"/>
              </a:solidFill>
            </a:endParaRPr>
          </a:p>
          <a:p>
            <a:pPr algn="ctr" rtl="0">
              <a:lnSpc>
                <a:spcPct val="120000"/>
              </a:lnSpc>
            </a:pPr>
            <a:endParaRPr lang="en-GB" sz="1200" dirty="0">
              <a:solidFill>
                <a:srgbClr val="002060"/>
              </a:solidFill>
            </a:endParaRPr>
          </a:p>
          <a:p>
            <a:pPr algn="ctr"/>
            <a:r>
              <a:rPr lang="en-GB" sz="4000" dirty="0"/>
              <a:t>	</a:t>
            </a:r>
            <a:r>
              <a:rPr lang="en-GB" sz="4000" b="1" dirty="0">
                <a:solidFill>
                  <a:srgbClr val="FF0000"/>
                </a:solidFill>
              </a:rPr>
              <a:t>ASU &amp; UL Potential Partnership</a:t>
            </a:r>
            <a:r>
              <a:rPr lang="en-GB" sz="4000" dirty="0"/>
              <a:t> </a:t>
            </a:r>
          </a:p>
        </p:txBody>
      </p:sp>
      <p:sp>
        <p:nvSpPr>
          <p:cNvPr id="2" name="Rectangle 1">
            <a:extLst>
              <a:ext uri="{FF2B5EF4-FFF2-40B4-BE49-F238E27FC236}">
                <a16:creationId xmlns:a16="http://schemas.microsoft.com/office/drawing/2014/main" id="{0391B0CD-01B1-4624-A5D2-CC705E924B15}"/>
              </a:ext>
            </a:extLst>
          </p:cNvPr>
          <p:cNvSpPr/>
          <p:nvPr/>
        </p:nvSpPr>
        <p:spPr>
          <a:xfrm>
            <a:off x="-356090" y="1280731"/>
            <a:ext cx="8295546" cy="4659417"/>
          </a:xfrm>
          <a:prstGeom prst="rect">
            <a:avLst/>
          </a:prstGeom>
        </p:spPr>
        <p:txBody>
          <a:bodyPr wrap="square">
            <a:spAutoFit/>
          </a:bodyPr>
          <a:lstStyle/>
          <a:p>
            <a:pPr marL="742950" lvl="1" indent="-285750" algn="justLow">
              <a:lnSpc>
                <a:spcPct val="150000"/>
              </a:lnSpc>
              <a:buFontTx/>
              <a:buChar char="-"/>
            </a:pPr>
            <a:r>
              <a:rPr lang="en-GB" sz="2000" b="1" dirty="0"/>
              <a:t>We are on the same page</a:t>
            </a:r>
          </a:p>
          <a:p>
            <a:pPr marL="742950" lvl="1" indent="-285750" algn="justLow">
              <a:lnSpc>
                <a:spcPct val="150000"/>
              </a:lnSpc>
              <a:buFontTx/>
              <a:buChar char="-"/>
            </a:pPr>
            <a:r>
              <a:rPr lang="en-GB" sz="2000" b="1" dirty="0"/>
              <a:t>The twining universities have the same strategic plan of internationalisation</a:t>
            </a:r>
          </a:p>
          <a:p>
            <a:pPr marL="742950" lvl="1" indent="-285750" algn="justLow">
              <a:lnSpc>
                <a:spcPct val="150000"/>
              </a:lnSpc>
              <a:buFontTx/>
              <a:buChar char="-"/>
            </a:pPr>
            <a:r>
              <a:rPr lang="en-GB" sz="2000" b="1" dirty="0"/>
              <a:t>We agree on a sustainable collaboration not merely signing an MOU</a:t>
            </a:r>
          </a:p>
          <a:p>
            <a:pPr marL="742950" lvl="1" indent="-285750" algn="justLow">
              <a:lnSpc>
                <a:spcPct val="150000"/>
              </a:lnSpc>
              <a:buFontTx/>
              <a:buChar char="-"/>
            </a:pPr>
            <a:r>
              <a:rPr lang="en-GB" sz="2000" b="1" dirty="0"/>
              <a:t>Key Action One ( Mobility of students and staff)</a:t>
            </a:r>
          </a:p>
          <a:p>
            <a:pPr marL="742950" lvl="1" indent="-285750" algn="justLow">
              <a:lnSpc>
                <a:spcPct val="150000"/>
              </a:lnSpc>
              <a:buFontTx/>
              <a:buChar char="-"/>
            </a:pPr>
            <a:r>
              <a:rPr lang="en-GB" sz="2000" b="1" dirty="0"/>
              <a:t>Dual / Joint Degree in Leadership Graduate Program</a:t>
            </a:r>
          </a:p>
          <a:p>
            <a:pPr marL="742950" lvl="1" indent="-285750" algn="justLow">
              <a:lnSpc>
                <a:spcPct val="150000"/>
              </a:lnSpc>
              <a:buFontTx/>
              <a:buChar char="-"/>
            </a:pPr>
            <a:r>
              <a:rPr lang="en-GB" sz="2000" b="1" dirty="0"/>
              <a:t>UL will Offer  Scholarships for ASU Students for studying in this program</a:t>
            </a:r>
          </a:p>
          <a:p>
            <a:pPr marL="742950" lvl="1" indent="-285750" algn="justLow">
              <a:lnSpc>
                <a:spcPct val="150000"/>
              </a:lnSpc>
              <a:buFontTx/>
              <a:buChar char="-"/>
            </a:pPr>
            <a:r>
              <a:rPr lang="en-GB" sz="2000" b="1" dirty="0"/>
              <a:t>Three parties MOU between UL, ASU and Ministry of Education for developing the Educational Leadership style at schools   </a:t>
            </a:r>
          </a:p>
        </p:txBody>
      </p:sp>
      <p:pic>
        <p:nvPicPr>
          <p:cNvPr id="8" name="Picture 7">
            <a:extLst>
              <a:ext uri="{FF2B5EF4-FFF2-40B4-BE49-F238E27FC236}">
                <a16:creationId xmlns:a16="http://schemas.microsoft.com/office/drawing/2014/main" id="{6E6326FC-C649-4B20-A861-BCBA7551CB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97552" y="835441"/>
            <a:ext cx="2556260" cy="212739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Picture 8" descr="A close up of a logo&#10;&#10;Description generated with high confidence">
            <a:extLst>
              <a:ext uri="{FF2B5EF4-FFF2-40B4-BE49-F238E27FC236}">
                <a16:creationId xmlns:a16="http://schemas.microsoft.com/office/drawing/2014/main" id="{90BC1BF2-B28F-4857-988F-5DDACC3598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6490" y="4202894"/>
            <a:ext cx="2556261" cy="212739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9936504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AB792A-B8E0-4224-8CA4-9D7FF42EB34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68033" y="492953"/>
            <a:ext cx="11042073" cy="5893989"/>
          </a:xfrm>
          <a:prstGeom prst="rect">
            <a:avLst/>
          </a:prstGeom>
        </p:spPr>
      </p:pic>
    </p:spTree>
    <p:extLst>
      <p:ext uri="{BB962C8B-B14F-4D97-AF65-F5344CB8AC3E}">
        <p14:creationId xmlns:p14="http://schemas.microsoft.com/office/powerpoint/2010/main" val="40481426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457201" y="2247104"/>
            <a:ext cx="6885708" cy="2106324"/>
          </a:xfrm>
          <a:ln w="28575">
            <a:noFill/>
          </a:ln>
        </p:spPr>
        <p:style>
          <a:lnRef idx="2">
            <a:schemeClr val="accent2"/>
          </a:lnRef>
          <a:fillRef idx="1">
            <a:schemeClr val="lt1"/>
          </a:fillRef>
          <a:effectRef idx="0">
            <a:schemeClr val="accent2"/>
          </a:effectRef>
          <a:fontRef idx="minor">
            <a:schemeClr val="dk1"/>
          </a:fontRef>
        </p:style>
        <p:txBody>
          <a:bodyPr>
            <a:noAutofit/>
          </a:bodyPr>
          <a:lstStyle/>
          <a:p>
            <a:pPr algn="ctr"/>
            <a:r>
              <a:rPr lang="en-US" sz="60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Progress Reporting on Mentorship</a:t>
            </a:r>
            <a:endParaRPr lang="ar-EG" sz="60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pic>
        <p:nvPicPr>
          <p:cNvPr id="8" name="Picture 7">
            <a:extLst>
              <a:ext uri="{FF2B5EF4-FFF2-40B4-BE49-F238E27FC236}">
                <a16:creationId xmlns:a16="http://schemas.microsoft.com/office/drawing/2014/main" id="{43292D51-9C36-45FE-A187-9D1828456D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3525" y="1879489"/>
            <a:ext cx="3778244" cy="2841555"/>
          </a:xfrm>
          <a:prstGeom prst="rect">
            <a:avLst/>
          </a:prstGeom>
        </p:spPr>
      </p:pic>
    </p:spTree>
    <p:extLst>
      <p:ext uri="{BB962C8B-B14F-4D97-AF65-F5344CB8AC3E}">
        <p14:creationId xmlns:p14="http://schemas.microsoft.com/office/powerpoint/2010/main" val="26686450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pPr lvl="0"/>
            <a:r>
              <a:rPr lang="en-US" b="1" dirty="0">
                <a:solidFill>
                  <a:srgbClr val="C00000"/>
                </a:solidFill>
                <a:cs typeface="Times New Roman" pitchFamily="18" charset="0"/>
              </a:rPr>
              <a:t>Example-1</a:t>
            </a:r>
            <a:r>
              <a:rPr lang="en-US" b="1" dirty="0">
                <a:solidFill>
                  <a:srgbClr val="002060"/>
                </a:solidFill>
                <a:cs typeface="Times New Roman" pitchFamily="18" charset="0"/>
              </a:rPr>
              <a:t>: Youssif El Sebeai </a:t>
            </a:r>
            <a:r>
              <a:rPr lang="en-US" b="1" dirty="0">
                <a:solidFill>
                  <a:srgbClr val="002060"/>
                </a:solidFill>
              </a:rPr>
              <a:t>Language  school</a:t>
            </a:r>
            <a:endParaRPr lang="ar-EG" dirty="0">
              <a:solidFill>
                <a:srgbClr val="002060"/>
              </a:solidFill>
            </a:endParaRPr>
          </a:p>
        </p:txBody>
      </p:sp>
      <p:pic>
        <p:nvPicPr>
          <p:cNvPr id="5" name="Picture 1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22764" y="304800"/>
            <a:ext cx="8174182" cy="425334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27500218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p:cNvSpPr>
          <p:nvPr>
            <p:ph type="body" sz="half" idx="4294967295"/>
          </p:nvPr>
        </p:nvSpPr>
        <p:spPr>
          <a:xfrm>
            <a:off x="193963" y="1381559"/>
            <a:ext cx="6331527" cy="5192797"/>
          </a:xfrm>
        </p:spPr>
        <p:txBody>
          <a:bodyPr>
            <a:normAutofit/>
          </a:bodyPr>
          <a:lstStyle/>
          <a:p>
            <a:pPr algn="l" rtl="0">
              <a:buFont typeface="Wingdings" pitchFamily="2" charset="2"/>
              <a:buChar char="Ø"/>
            </a:pPr>
            <a:r>
              <a:rPr lang="en-US" sz="2800" b="1" dirty="0">
                <a:cs typeface="Arial" pitchFamily="34" charset="0"/>
              </a:rPr>
              <a:t>Using different teaching strategies and methods such as:</a:t>
            </a:r>
          </a:p>
        </p:txBody>
      </p:sp>
      <p:pic>
        <p:nvPicPr>
          <p:cNvPr id="57349" name="Picture 5" descr="٢٠١٨٠٧١٥_٠٩٣٥٥٥"/>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02187" y="3644539"/>
            <a:ext cx="4847166" cy="2591427"/>
          </a:xfrm>
          <a:prstGeom prst="rect">
            <a:avLst/>
          </a:prstGeom>
          <a:noFill/>
        </p:spPr>
      </p:pic>
      <p:pic>
        <p:nvPicPr>
          <p:cNvPr id="57350" name="Picture 6" descr="FB_IMG_153235087678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02186" y="1300128"/>
            <a:ext cx="4895851" cy="2232025"/>
          </a:xfrm>
          <a:prstGeom prst="rect">
            <a:avLst/>
          </a:prstGeom>
          <a:noFill/>
        </p:spPr>
      </p:pic>
      <p:sp>
        <p:nvSpPr>
          <p:cNvPr id="2" name="Rectangle 1">
            <a:extLst>
              <a:ext uri="{FF2B5EF4-FFF2-40B4-BE49-F238E27FC236}">
                <a16:creationId xmlns:a16="http://schemas.microsoft.com/office/drawing/2014/main" id="{63904CD2-137B-46C2-A2FB-B6684E1D6ED8}"/>
              </a:ext>
            </a:extLst>
          </p:cNvPr>
          <p:cNvSpPr/>
          <p:nvPr/>
        </p:nvSpPr>
        <p:spPr>
          <a:xfrm>
            <a:off x="1376424" y="283644"/>
            <a:ext cx="9661171" cy="646844"/>
          </a:xfrm>
          <a:prstGeom prst="rect">
            <a:avLst/>
          </a:prstGeom>
        </p:spPr>
        <p:txBody>
          <a:bodyPr wrap="none">
            <a:spAutoFit/>
          </a:bodyPr>
          <a:lstStyle/>
          <a:p>
            <a:pPr>
              <a:lnSpc>
                <a:spcPct val="90000"/>
              </a:lnSpc>
            </a:pPr>
            <a:r>
              <a:rPr lang="en-US" sz="4000" spc="100" dirty="0">
                <a:solidFill>
                  <a:srgbClr val="FFFF00"/>
                </a:solidFill>
                <a:latin typeface="+mj-lt"/>
                <a:ea typeface="+mj-ea"/>
                <a:cs typeface="Times New Roman" pitchFamily="18" charset="0"/>
              </a:rPr>
              <a:t>Mentorship helped the PCL of this school in the following:</a:t>
            </a:r>
          </a:p>
        </p:txBody>
      </p:sp>
      <p:sp>
        <p:nvSpPr>
          <p:cNvPr id="7" name="Rectangle 3">
            <a:extLst>
              <a:ext uri="{FF2B5EF4-FFF2-40B4-BE49-F238E27FC236}">
                <a16:creationId xmlns:a16="http://schemas.microsoft.com/office/drawing/2014/main" id="{3728065C-CEC3-49B7-A993-D1C44DD365C2}"/>
              </a:ext>
            </a:extLst>
          </p:cNvPr>
          <p:cNvSpPr txBox="1">
            <a:spLocks/>
          </p:cNvSpPr>
          <p:nvPr/>
        </p:nvSpPr>
        <p:spPr>
          <a:xfrm>
            <a:off x="387494" y="2289830"/>
            <a:ext cx="2972232" cy="4177145"/>
          </a:xfrm>
          <a:prstGeom prst="rect">
            <a:avLst/>
          </a:prstGeom>
        </p:spPr>
        <p:txBody>
          <a:bodyPr vert="horz" lIns="45720" tIns="45720" rIns="45720" bIns="45720" rtlCol="0">
            <a:normAutofit/>
          </a:bodyPr>
          <a:lstStyle/>
          <a:p>
            <a:pPr marL="91440" marR="0" lvl="0" indent="-91440" algn="l" defTabSz="914400" rtl="1" eaLnBrk="1" fontAlgn="auto" latinLnBrk="0" hangingPunct="1">
              <a:lnSpc>
                <a:spcPct val="80000"/>
              </a:lnSpc>
              <a:spcBef>
                <a:spcPts val="1200"/>
              </a:spcBef>
              <a:spcAft>
                <a:spcPts val="200"/>
              </a:spcAft>
              <a:buClr>
                <a:schemeClr val="accent2"/>
              </a:buClr>
              <a:buSzPct val="100000"/>
              <a:buFont typeface="Arial" pitchFamily="34" charset="0"/>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Arial" pitchFamily="34" charset="0"/>
              </a:rPr>
              <a:t>- KWL </a:t>
            </a:r>
          </a:p>
          <a:p>
            <a:pPr marL="91440" marR="0" lvl="0" indent="-91440" algn="l" defTabSz="914400" rtl="1" eaLnBrk="1" fontAlgn="auto" latinLnBrk="0" hangingPunct="1">
              <a:lnSpc>
                <a:spcPct val="80000"/>
              </a:lnSpc>
              <a:spcBef>
                <a:spcPts val="1200"/>
              </a:spcBef>
              <a:spcAft>
                <a:spcPts val="200"/>
              </a:spcAft>
              <a:buClr>
                <a:schemeClr val="accent2"/>
              </a:buClr>
              <a:buSzPct val="100000"/>
              <a:buFont typeface="Arial" pitchFamily="34" charset="0"/>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Arial" pitchFamily="34" charset="0"/>
              </a:rPr>
              <a:t>- Brain storming</a:t>
            </a:r>
          </a:p>
          <a:p>
            <a:pPr marL="91440" marR="0" lvl="0" indent="-91440" algn="l" defTabSz="914400" rtl="1" eaLnBrk="1" fontAlgn="auto" latinLnBrk="0" hangingPunct="1">
              <a:lnSpc>
                <a:spcPct val="80000"/>
              </a:lnSpc>
              <a:spcBef>
                <a:spcPts val="1200"/>
              </a:spcBef>
              <a:spcAft>
                <a:spcPts val="200"/>
              </a:spcAft>
              <a:buClr>
                <a:schemeClr val="accent2"/>
              </a:buClr>
              <a:buSzPct val="100000"/>
              <a:buFont typeface="Arial" pitchFamily="34" charset="0"/>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Arial" pitchFamily="34" charset="0"/>
              </a:rPr>
              <a:t>- Miming</a:t>
            </a:r>
          </a:p>
          <a:p>
            <a:pPr marL="91440" marR="0" lvl="0" indent="-91440" algn="l" defTabSz="914400" rtl="1" eaLnBrk="1" fontAlgn="auto" latinLnBrk="0" hangingPunct="1">
              <a:lnSpc>
                <a:spcPct val="80000"/>
              </a:lnSpc>
              <a:spcBef>
                <a:spcPts val="1200"/>
              </a:spcBef>
              <a:spcAft>
                <a:spcPts val="200"/>
              </a:spcAft>
              <a:buClr>
                <a:schemeClr val="accent2"/>
              </a:buClr>
              <a:buSzPct val="100000"/>
              <a:buFont typeface="Arial" pitchFamily="34" charset="0"/>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Arial" pitchFamily="34" charset="0"/>
              </a:rPr>
              <a:t>- Role play</a:t>
            </a:r>
          </a:p>
          <a:p>
            <a:pPr marL="91440" marR="0" lvl="0" indent="-91440" algn="l" defTabSz="914400" rtl="1" eaLnBrk="1" fontAlgn="auto" latinLnBrk="0" hangingPunct="1">
              <a:lnSpc>
                <a:spcPct val="80000"/>
              </a:lnSpc>
              <a:spcBef>
                <a:spcPts val="1200"/>
              </a:spcBef>
              <a:spcAft>
                <a:spcPts val="200"/>
              </a:spcAft>
              <a:buClr>
                <a:schemeClr val="accent2"/>
              </a:buClr>
              <a:buSzPct val="100000"/>
              <a:buFont typeface="Arial" pitchFamily="34" charset="0"/>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Arial" pitchFamily="34" charset="0"/>
              </a:rPr>
              <a:t>- Human web</a:t>
            </a:r>
          </a:p>
          <a:p>
            <a:pPr marL="91440" marR="0" lvl="0" indent="-91440" algn="l" defTabSz="914400" rtl="1" eaLnBrk="1" fontAlgn="auto" latinLnBrk="0" hangingPunct="1">
              <a:lnSpc>
                <a:spcPct val="80000"/>
              </a:lnSpc>
              <a:spcBef>
                <a:spcPts val="1200"/>
              </a:spcBef>
              <a:spcAft>
                <a:spcPts val="200"/>
              </a:spcAft>
              <a:buClr>
                <a:schemeClr val="accent2"/>
              </a:buClr>
              <a:buSzPct val="100000"/>
              <a:buFont typeface="Arial" pitchFamily="34" charset="0"/>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Arial" pitchFamily="34" charset="0"/>
              </a:rPr>
              <a:t>- The rocket </a:t>
            </a:r>
          </a:p>
          <a:p>
            <a:pPr marL="91440" marR="0" lvl="0" indent="-91440" algn="l" defTabSz="914400" rtl="1" eaLnBrk="1" fontAlgn="auto" latinLnBrk="0" hangingPunct="1">
              <a:lnSpc>
                <a:spcPct val="80000"/>
              </a:lnSpc>
              <a:spcBef>
                <a:spcPts val="1200"/>
              </a:spcBef>
              <a:spcAft>
                <a:spcPts val="200"/>
              </a:spcAft>
              <a:buClr>
                <a:schemeClr val="accent2"/>
              </a:buClr>
              <a:buSzPct val="100000"/>
              <a:buFont typeface="Arial" pitchFamily="34" charset="0"/>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Arial" pitchFamily="34" charset="0"/>
              </a:rPr>
              <a:t>- Open discussion </a:t>
            </a:r>
          </a:p>
          <a:p>
            <a:pPr marL="91440" marR="0" lvl="0" indent="-91440" algn="l" defTabSz="914400" rtl="1" eaLnBrk="1" fontAlgn="auto" latinLnBrk="0" hangingPunct="1">
              <a:lnSpc>
                <a:spcPct val="80000"/>
              </a:lnSpc>
              <a:spcBef>
                <a:spcPts val="1200"/>
              </a:spcBef>
              <a:spcAft>
                <a:spcPts val="200"/>
              </a:spcAft>
              <a:buClr>
                <a:schemeClr val="accent2"/>
              </a:buClr>
              <a:buSzPct val="100000"/>
              <a:buFont typeface="Arial" pitchFamily="34" charset="0"/>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Arial" pitchFamily="34" charset="0"/>
              </a:rPr>
              <a:t>- Problem solving </a:t>
            </a:r>
          </a:p>
        </p:txBody>
      </p:sp>
      <p:sp>
        <p:nvSpPr>
          <p:cNvPr id="8" name="Rectangle 3">
            <a:extLst>
              <a:ext uri="{FF2B5EF4-FFF2-40B4-BE49-F238E27FC236}">
                <a16:creationId xmlns:a16="http://schemas.microsoft.com/office/drawing/2014/main" id="{32F52B8A-C62F-4009-83B4-64E1ADFD19D2}"/>
              </a:ext>
            </a:extLst>
          </p:cNvPr>
          <p:cNvSpPr txBox="1">
            <a:spLocks/>
          </p:cNvSpPr>
          <p:nvPr/>
        </p:nvSpPr>
        <p:spPr>
          <a:xfrm>
            <a:off x="3425105" y="2344020"/>
            <a:ext cx="3293916" cy="4068763"/>
          </a:xfrm>
          <a:prstGeom prst="rect">
            <a:avLst/>
          </a:prstGeom>
        </p:spPr>
        <p:txBody>
          <a:bodyPr vert="horz" lIns="45720" tIns="45720" rIns="45720" bIns="45720" rtlCol="0">
            <a:normAutofit fontScale="92500"/>
          </a:bodyPr>
          <a:lstStyle/>
          <a:p>
            <a:pPr marL="91440" marR="0" lvl="0" indent="-91440" algn="l" defTabSz="914400" rtl="1" eaLnBrk="1" fontAlgn="auto" latinLnBrk="0" hangingPunct="1">
              <a:lnSpc>
                <a:spcPct val="80000"/>
              </a:lnSpc>
              <a:spcBef>
                <a:spcPts val="1200"/>
              </a:spcBef>
              <a:spcAft>
                <a:spcPts val="200"/>
              </a:spcAft>
              <a:buClr>
                <a:schemeClr val="accent2"/>
              </a:buClr>
              <a:buSzPct val="100000"/>
              <a:buFont typeface="Arial" pitchFamily="34" charset="0"/>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Arial" pitchFamily="34" charset="0"/>
              </a:rPr>
              <a:t>- Hot chair</a:t>
            </a:r>
          </a:p>
          <a:p>
            <a:pPr marL="91440" marR="0" lvl="0" indent="-91440" algn="l" defTabSz="914400" rtl="1" eaLnBrk="1" fontAlgn="auto" latinLnBrk="0" hangingPunct="1">
              <a:lnSpc>
                <a:spcPct val="80000"/>
              </a:lnSpc>
              <a:spcBef>
                <a:spcPts val="1200"/>
              </a:spcBef>
              <a:spcAft>
                <a:spcPts val="200"/>
              </a:spcAft>
              <a:buClr>
                <a:schemeClr val="accent2"/>
              </a:buClr>
              <a:buSzPct val="100000"/>
              <a:buFont typeface="Arial" pitchFamily="34" charset="0"/>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Arial" pitchFamily="34" charset="0"/>
              </a:rPr>
              <a:t>- Small student teacher</a:t>
            </a:r>
          </a:p>
          <a:p>
            <a:pPr marL="91440" marR="0" lvl="0" indent="-91440" algn="l" defTabSz="914400" rtl="1" eaLnBrk="1" fontAlgn="auto" latinLnBrk="0" hangingPunct="1">
              <a:lnSpc>
                <a:spcPct val="80000"/>
              </a:lnSpc>
              <a:spcBef>
                <a:spcPts val="1200"/>
              </a:spcBef>
              <a:spcAft>
                <a:spcPts val="200"/>
              </a:spcAft>
              <a:buClr>
                <a:schemeClr val="accent2"/>
              </a:buClr>
              <a:buSzPct val="100000"/>
              <a:buFont typeface="Arial" pitchFamily="34" charset="0"/>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Arial" pitchFamily="34" charset="0"/>
              </a:rPr>
              <a:t>- Cooperative learning</a:t>
            </a:r>
          </a:p>
          <a:p>
            <a:pPr marL="91440" marR="0" lvl="0" indent="-91440" algn="l" defTabSz="914400" rtl="1" eaLnBrk="1" fontAlgn="auto" latinLnBrk="0" hangingPunct="1">
              <a:lnSpc>
                <a:spcPct val="80000"/>
              </a:lnSpc>
              <a:spcBef>
                <a:spcPts val="1200"/>
              </a:spcBef>
              <a:spcAft>
                <a:spcPts val="200"/>
              </a:spcAft>
              <a:buClr>
                <a:schemeClr val="accent2"/>
              </a:buClr>
              <a:buSzPct val="100000"/>
              <a:buFont typeface="Arial" pitchFamily="34" charset="0"/>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Arial" pitchFamily="34" charset="0"/>
              </a:rPr>
              <a:t>- Peer to peer learning </a:t>
            </a:r>
          </a:p>
          <a:p>
            <a:pPr marL="91440" marR="0" lvl="0" indent="-91440" algn="l" defTabSz="914400" rtl="1" eaLnBrk="1" fontAlgn="auto" latinLnBrk="0" hangingPunct="1">
              <a:lnSpc>
                <a:spcPct val="80000"/>
              </a:lnSpc>
              <a:spcBef>
                <a:spcPts val="1200"/>
              </a:spcBef>
              <a:spcAft>
                <a:spcPts val="200"/>
              </a:spcAft>
              <a:buClr>
                <a:schemeClr val="accent2"/>
              </a:buClr>
              <a:buSzPct val="100000"/>
              <a:buFont typeface="Arial" pitchFamily="34" charset="0"/>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Arial" pitchFamily="34" charset="0"/>
              </a:rPr>
              <a:t>- Knowledge tree</a:t>
            </a:r>
          </a:p>
          <a:p>
            <a:pPr marL="91440" marR="0" lvl="0" indent="-91440" algn="l" defTabSz="914400" rtl="1" eaLnBrk="1" fontAlgn="auto" latinLnBrk="0" hangingPunct="1">
              <a:lnSpc>
                <a:spcPct val="80000"/>
              </a:lnSpc>
              <a:spcBef>
                <a:spcPts val="1200"/>
              </a:spcBef>
              <a:spcAft>
                <a:spcPts val="200"/>
              </a:spcAft>
              <a:buClr>
                <a:schemeClr val="accent2"/>
              </a:buClr>
              <a:buSzPct val="100000"/>
              <a:buFont typeface="Arial" pitchFamily="34" charset="0"/>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Arial" pitchFamily="34" charset="0"/>
              </a:rPr>
              <a:t>- Ambassadors method</a:t>
            </a:r>
          </a:p>
          <a:p>
            <a:pPr marL="91440" marR="0" lvl="0" indent="-91440" algn="l" defTabSz="914400" rtl="1" eaLnBrk="1" fontAlgn="auto" latinLnBrk="0" hangingPunct="1">
              <a:lnSpc>
                <a:spcPct val="80000"/>
              </a:lnSpc>
              <a:spcBef>
                <a:spcPts val="1200"/>
              </a:spcBef>
              <a:spcAft>
                <a:spcPts val="200"/>
              </a:spcAft>
              <a:buClr>
                <a:schemeClr val="accent2"/>
              </a:buClr>
              <a:buSzPct val="100000"/>
              <a:buFont typeface="Arial" pitchFamily="34" charset="0"/>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Arial" pitchFamily="34" charset="0"/>
              </a:rPr>
              <a:t>- Thinking wall</a:t>
            </a:r>
          </a:p>
          <a:p>
            <a:pPr marL="91440" marR="0" lvl="0" indent="-91440" algn="l" defTabSz="914400" rtl="1" eaLnBrk="1" fontAlgn="auto" latinLnBrk="0" hangingPunct="1">
              <a:lnSpc>
                <a:spcPct val="80000"/>
              </a:lnSpc>
              <a:spcBef>
                <a:spcPts val="1200"/>
              </a:spcBef>
              <a:spcAft>
                <a:spcPts val="200"/>
              </a:spcAft>
              <a:buClr>
                <a:schemeClr val="accent2"/>
              </a:buClr>
              <a:buSzPct val="100000"/>
              <a:buFont typeface="Arial" pitchFamily="34" charset="0"/>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Arial" pitchFamily="34" charset="0"/>
              </a:rPr>
              <a:t>- Scaffolding  </a:t>
            </a:r>
          </a:p>
        </p:txBody>
      </p:sp>
    </p:spTree>
    <p:extLst>
      <p:ext uri="{BB962C8B-B14F-4D97-AF65-F5344CB8AC3E}">
        <p14:creationId xmlns:p14="http://schemas.microsoft.com/office/powerpoint/2010/main" val="349758241"/>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904CD2-137B-46C2-A2FB-B6684E1D6ED8}"/>
              </a:ext>
            </a:extLst>
          </p:cNvPr>
          <p:cNvSpPr/>
          <p:nvPr/>
        </p:nvSpPr>
        <p:spPr>
          <a:xfrm>
            <a:off x="1376424" y="283644"/>
            <a:ext cx="9661171" cy="646844"/>
          </a:xfrm>
          <a:prstGeom prst="rect">
            <a:avLst/>
          </a:prstGeom>
        </p:spPr>
        <p:txBody>
          <a:bodyPr wrap="none">
            <a:spAutoFit/>
          </a:bodyPr>
          <a:lstStyle/>
          <a:p>
            <a:pPr>
              <a:lnSpc>
                <a:spcPct val="90000"/>
              </a:lnSpc>
            </a:pPr>
            <a:r>
              <a:rPr lang="en-US" sz="4000" spc="100" dirty="0">
                <a:solidFill>
                  <a:srgbClr val="FFFF00"/>
                </a:solidFill>
                <a:latin typeface="+mj-lt"/>
                <a:ea typeface="+mj-ea"/>
                <a:cs typeface="Times New Roman" pitchFamily="18" charset="0"/>
              </a:rPr>
              <a:t>Mentorship helped the PCL of this school in the following:</a:t>
            </a:r>
          </a:p>
        </p:txBody>
      </p:sp>
      <p:pic>
        <p:nvPicPr>
          <p:cNvPr id="10" name="Picture 35" descr="FB_IMG_1532350907137">
            <a:extLst>
              <a:ext uri="{FF2B5EF4-FFF2-40B4-BE49-F238E27FC236}">
                <a16:creationId xmlns:a16="http://schemas.microsoft.com/office/drawing/2014/main" id="{9C418EFA-99BB-4368-933B-D62D6958345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218216" y="3993727"/>
            <a:ext cx="4779820" cy="2426565"/>
          </a:xfrm>
          <a:prstGeom prst="rect">
            <a:avLst/>
          </a:prstGeom>
          <a:noFill/>
        </p:spPr>
      </p:pic>
      <p:pic>
        <p:nvPicPr>
          <p:cNvPr id="11" name="Picture 36" descr="FB_IMG_1532350924231">
            <a:extLst>
              <a:ext uri="{FF2B5EF4-FFF2-40B4-BE49-F238E27FC236}">
                <a16:creationId xmlns:a16="http://schemas.microsoft.com/office/drawing/2014/main" id="{C0E2C7D2-0B80-4069-9B6D-F3D378D16A4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18217" y="1297673"/>
            <a:ext cx="4779819" cy="2580629"/>
          </a:xfrm>
          <a:prstGeom prst="rect">
            <a:avLst/>
          </a:prstGeom>
          <a:noFill/>
        </p:spPr>
      </p:pic>
      <p:sp>
        <p:nvSpPr>
          <p:cNvPr id="3" name="Rectangle 2">
            <a:extLst>
              <a:ext uri="{FF2B5EF4-FFF2-40B4-BE49-F238E27FC236}">
                <a16:creationId xmlns:a16="http://schemas.microsoft.com/office/drawing/2014/main" id="{45802690-54FC-43CD-A609-8F9C0C91EEEA}"/>
              </a:ext>
            </a:extLst>
          </p:cNvPr>
          <p:cNvSpPr/>
          <p:nvPr/>
        </p:nvSpPr>
        <p:spPr>
          <a:xfrm>
            <a:off x="193964" y="1297673"/>
            <a:ext cx="6954809" cy="5047536"/>
          </a:xfrm>
          <a:prstGeom prst="rect">
            <a:avLst/>
          </a:prstGeom>
        </p:spPr>
        <p:txBody>
          <a:bodyPr wrap="square">
            <a:spAutoFit/>
          </a:bodyPr>
          <a:lstStyle/>
          <a:p>
            <a:pPr marL="91440" indent="-91440" defTabSz="914400">
              <a:lnSpc>
                <a:spcPct val="90000"/>
              </a:lnSpc>
              <a:spcBef>
                <a:spcPts val="1200"/>
              </a:spcBef>
              <a:spcAft>
                <a:spcPts val="200"/>
              </a:spcAft>
              <a:buClr>
                <a:schemeClr val="accent2"/>
              </a:buClr>
              <a:buSzPct val="100000"/>
              <a:buFont typeface="Wingdings" pitchFamily="2" charset="2"/>
              <a:buChar char="Ø"/>
            </a:pPr>
            <a:r>
              <a:rPr lang="en-US" sz="2800" b="1" dirty="0">
                <a:cs typeface="Arial" pitchFamily="34" charset="0"/>
              </a:rPr>
              <a:t>Improvement of their performance</a:t>
            </a:r>
          </a:p>
          <a:p>
            <a:pPr defTabSz="914400">
              <a:lnSpc>
                <a:spcPct val="90000"/>
              </a:lnSpc>
              <a:spcBef>
                <a:spcPts val="1200"/>
              </a:spcBef>
              <a:spcAft>
                <a:spcPts val="200"/>
              </a:spcAft>
              <a:buClr>
                <a:schemeClr val="accent2"/>
              </a:buClr>
              <a:buSzPct val="100000"/>
            </a:pPr>
            <a:endParaRPr lang="en-US" sz="2800" b="1" dirty="0">
              <a:cs typeface="Arial" pitchFamily="34" charset="0"/>
            </a:endParaRPr>
          </a:p>
          <a:p>
            <a:pPr marL="91440" indent="-91440" defTabSz="914400">
              <a:lnSpc>
                <a:spcPct val="90000"/>
              </a:lnSpc>
              <a:spcBef>
                <a:spcPts val="1200"/>
              </a:spcBef>
              <a:spcAft>
                <a:spcPts val="200"/>
              </a:spcAft>
              <a:buClr>
                <a:schemeClr val="accent2"/>
              </a:buClr>
              <a:buSzPct val="100000"/>
              <a:buFont typeface="Wingdings" pitchFamily="2" charset="2"/>
              <a:buChar char="Ø"/>
            </a:pPr>
            <a:r>
              <a:rPr lang="en-US" sz="2800" b="1" dirty="0">
                <a:cs typeface="Arial" pitchFamily="34" charset="0"/>
              </a:rPr>
              <a:t>Their attitude towards share their experiences and activities began to change </a:t>
            </a:r>
          </a:p>
          <a:p>
            <a:pPr defTabSz="914400">
              <a:lnSpc>
                <a:spcPct val="90000"/>
              </a:lnSpc>
              <a:spcBef>
                <a:spcPts val="1200"/>
              </a:spcBef>
              <a:spcAft>
                <a:spcPts val="200"/>
              </a:spcAft>
              <a:buClr>
                <a:schemeClr val="accent2"/>
              </a:buClr>
              <a:buSzPct val="100000"/>
            </a:pPr>
            <a:endParaRPr lang="en-US" sz="2800" b="1" dirty="0">
              <a:cs typeface="Arial" pitchFamily="34" charset="0"/>
            </a:endParaRPr>
          </a:p>
          <a:p>
            <a:pPr marL="91440" indent="-91440" defTabSz="914400">
              <a:lnSpc>
                <a:spcPct val="90000"/>
              </a:lnSpc>
              <a:spcBef>
                <a:spcPts val="1200"/>
              </a:spcBef>
              <a:spcAft>
                <a:spcPts val="200"/>
              </a:spcAft>
              <a:buClr>
                <a:schemeClr val="accent2"/>
              </a:buClr>
              <a:buSzPct val="100000"/>
              <a:buFont typeface="Wingdings" pitchFamily="2" charset="2"/>
              <a:buChar char="Ø"/>
            </a:pPr>
            <a:r>
              <a:rPr lang="en-US" sz="2800" b="1" dirty="0">
                <a:cs typeface="Arial" pitchFamily="34" charset="0"/>
              </a:rPr>
              <a:t>They have a desire for change and develop their performance </a:t>
            </a:r>
          </a:p>
          <a:p>
            <a:pPr defTabSz="914400">
              <a:lnSpc>
                <a:spcPct val="90000"/>
              </a:lnSpc>
              <a:spcBef>
                <a:spcPts val="1200"/>
              </a:spcBef>
              <a:spcAft>
                <a:spcPts val="200"/>
              </a:spcAft>
              <a:buClr>
                <a:schemeClr val="accent2"/>
              </a:buClr>
              <a:buSzPct val="100000"/>
            </a:pPr>
            <a:endParaRPr lang="en-US" sz="2800" b="1" dirty="0">
              <a:cs typeface="Arial" pitchFamily="34" charset="0"/>
            </a:endParaRPr>
          </a:p>
          <a:p>
            <a:pPr marL="91440" indent="-91440" defTabSz="914400">
              <a:lnSpc>
                <a:spcPct val="90000"/>
              </a:lnSpc>
              <a:spcBef>
                <a:spcPts val="1200"/>
              </a:spcBef>
              <a:spcAft>
                <a:spcPts val="200"/>
              </a:spcAft>
              <a:buClr>
                <a:schemeClr val="accent2"/>
              </a:buClr>
              <a:buSzPct val="100000"/>
              <a:buFont typeface="Wingdings" pitchFamily="2" charset="2"/>
              <a:buChar char="Ø"/>
            </a:pPr>
            <a:r>
              <a:rPr lang="en-US" sz="2800" b="1" dirty="0">
                <a:cs typeface="Arial" pitchFamily="34" charset="0"/>
              </a:rPr>
              <a:t>They tried to search and think about the solutions for their problems</a:t>
            </a:r>
          </a:p>
        </p:txBody>
      </p:sp>
    </p:spTree>
    <p:extLst>
      <p:ext uri="{BB962C8B-B14F-4D97-AF65-F5344CB8AC3E}">
        <p14:creationId xmlns:p14="http://schemas.microsoft.com/office/powerpoint/2010/main" val="2215623821"/>
      </p:ext>
    </p:extLst>
  </p:cSld>
  <p:clrMapOvr>
    <a:masterClrMapping/>
  </p:clrMapOvr>
  <p:transition spd="slow">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4825F1AF-8DBC-4E3D-9F3D-688338DA83FC}"/>
    </a:ext>
  </a:extLst>
</a:theme>
</file>

<file path=ppt/theme/theme2.xml><?xml version="1.0" encoding="utf-8"?>
<a:theme xmlns:a="http://schemas.openxmlformats.org/drawingml/2006/main" name="Office Them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0EB3BA0-388C-4E58-A08B-951C7A9EBD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Integral</Template>
  <TotalTime>0</TotalTime>
  <Words>1668</Words>
  <Application>Microsoft Office PowerPoint</Application>
  <PresentationFormat>Widescreen</PresentationFormat>
  <Paragraphs>219</Paragraphs>
  <Slides>59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59</vt:i4>
      </vt:variant>
    </vt:vector>
  </HeadingPairs>
  <TitlesOfParts>
    <vt:vector size="68" baseType="lpstr">
      <vt:lpstr>Arial</vt:lpstr>
      <vt:lpstr>Calibri</vt:lpstr>
      <vt:lpstr>Times New Roman</vt:lpstr>
      <vt:lpstr>Tw Cen MT</vt:lpstr>
      <vt:lpstr>Tw Cen MT Condensed</vt:lpstr>
      <vt:lpstr>Wingdings</vt:lpstr>
      <vt:lpstr>Wingdings 2</vt:lpstr>
      <vt:lpstr>Wingdings 3</vt:lpstr>
      <vt:lpstr>Integral</vt:lpstr>
      <vt:lpstr>PowerPoint Presentation</vt:lpstr>
      <vt:lpstr>Progress Reporting on School Clustering</vt:lpstr>
      <vt:lpstr>PowerPoint Presentation</vt:lpstr>
      <vt:lpstr>PowerPoint Presentation</vt:lpstr>
      <vt:lpstr>PowerPoint Presentation</vt:lpstr>
      <vt:lpstr>Progress Reporting on Mentorship</vt:lpstr>
      <vt:lpstr>Example-1: Youssif El Sebeai Language  school</vt:lpstr>
      <vt:lpstr>PowerPoint Presentation</vt:lpstr>
      <vt:lpstr>PowerPoint Presentation</vt:lpstr>
      <vt:lpstr> </vt:lpstr>
      <vt:lpstr>PowerPoint Presentation</vt:lpstr>
      <vt:lpstr>Ex3: Role play about the role of police</vt:lpstr>
      <vt:lpstr>Ex4: English club </vt:lpstr>
      <vt:lpstr>Ex5: Activities through teaching social studies</vt:lpstr>
      <vt:lpstr>Ex6: KWL activity </vt:lpstr>
      <vt:lpstr>Ex7: Knowledge tree and thinking wall</vt:lpstr>
      <vt:lpstr>Example-2: Helmyet El Zaytoun secondary school for girls</vt:lpstr>
      <vt:lpstr>PowerPoint Presentation</vt:lpstr>
      <vt:lpstr>Ex1: a workshop held by teachers for other teachers about sustainable development </vt:lpstr>
      <vt:lpstr>Ex1: a workshop held by teachers for other teachers about sustainable development </vt:lpstr>
      <vt:lpstr>Ex2: a workshop on active learning by Faculty of Education team. </vt:lpstr>
      <vt:lpstr>Ex3: a workshop on learning styles, and differentiated teaching by TEACHERS</vt:lpstr>
      <vt:lpstr>Ex4: Implementing a Scientific magazine for the school. </vt:lpstr>
      <vt:lpstr>Ex4: a workshop for Implementing a Scientific magazine for the school. </vt:lpstr>
      <vt:lpstr>Ex4: a workshop for Implementing a Scientific magazine for the school. </vt:lpstr>
      <vt:lpstr>PowerPoint Presentation</vt:lpstr>
      <vt:lpstr>Progress Reporting on Material Development</vt:lpstr>
      <vt:lpstr>EX: Developing material for STEAM Training </vt:lpstr>
      <vt:lpstr>PowerPoint Presentation</vt:lpstr>
      <vt:lpstr>PowerPoint Presentation</vt:lpstr>
      <vt:lpstr>PowerPoint Presentation</vt:lpstr>
      <vt:lpstr>PowerPoint Presentation</vt:lpstr>
      <vt:lpstr>PowerPoint Presentation</vt:lpstr>
      <vt:lpstr>Progress Reporting on Research &amp; Inquiry </vt:lpstr>
      <vt:lpstr>Needs assessment tools</vt:lpstr>
      <vt:lpstr>Ethics documentation</vt:lpstr>
      <vt:lpstr>PCL development tools (PRINTED VERSION)</vt:lpstr>
      <vt:lpstr>PCL development tools (electronic version)</vt:lpstr>
      <vt:lpstr>PCL development tool responses</vt:lpstr>
      <vt:lpstr>Evolution of Quality Assurance Unit</vt:lpstr>
      <vt:lpstr>PowerPoint Presentation</vt:lpstr>
      <vt:lpstr>PowerPoint Presentation</vt:lpstr>
      <vt:lpstr>PowerPoint Presentation</vt:lpstr>
      <vt:lpstr>ANSU &amp; Limerick U Case study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2016-01-11T20:43:09Z</dcterms:created>
  <dcterms:modified xsi:type="dcterms:W3CDTF">2018-10-10T21:53:06Z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TC029223919991</vt:lpwstr>
  </property>
</Properties>
</file>