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71" r:id="rId2"/>
    <p:sldId id="356" r:id="rId3"/>
    <p:sldId id="384" r:id="rId4"/>
    <p:sldId id="385" r:id="rId5"/>
    <p:sldId id="392" r:id="rId6"/>
    <p:sldId id="393" r:id="rId7"/>
    <p:sldId id="308" r:id="rId8"/>
    <p:sldId id="394" r:id="rId9"/>
    <p:sldId id="286" r:id="rId10"/>
    <p:sldId id="395" r:id="rId11"/>
    <p:sldId id="396" r:id="rId12"/>
    <p:sldId id="313" r:id="rId13"/>
    <p:sldId id="386" r:id="rId14"/>
    <p:sldId id="387" r:id="rId15"/>
    <p:sldId id="399" r:id="rId16"/>
    <p:sldId id="397" r:id="rId17"/>
    <p:sldId id="389" r:id="rId18"/>
    <p:sldId id="402" r:id="rId19"/>
    <p:sldId id="418" r:id="rId20"/>
    <p:sldId id="419" r:id="rId21"/>
    <p:sldId id="398" r:id="rId22"/>
    <p:sldId id="403" r:id="rId23"/>
    <p:sldId id="400" r:id="rId24"/>
    <p:sldId id="401" r:id="rId25"/>
    <p:sldId id="404" r:id="rId26"/>
    <p:sldId id="405" r:id="rId27"/>
    <p:sldId id="406" r:id="rId28"/>
    <p:sldId id="407" r:id="rId29"/>
    <p:sldId id="408" r:id="rId30"/>
    <p:sldId id="412" r:id="rId31"/>
    <p:sldId id="413" r:id="rId32"/>
    <p:sldId id="409" r:id="rId33"/>
    <p:sldId id="414" r:id="rId34"/>
    <p:sldId id="410" r:id="rId35"/>
    <p:sldId id="415" r:id="rId36"/>
    <p:sldId id="416" r:id="rId37"/>
    <p:sldId id="417" r:id="rId38"/>
    <p:sldId id="411" r:id="rId39"/>
    <p:sldId id="311" r:id="rId40"/>
  </p:sldIdLst>
  <p:sldSz cx="9144000" cy="6858000" type="screen4x3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24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0E31F4-1055-4422-8B21-58EE98B8CE09}" type="datetimeFigureOut">
              <a:rPr lang="en-GB"/>
              <a:pPr>
                <a:defRPr/>
              </a:pPr>
              <a:t>11/10/2018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11D8540-E367-4EC7-AFEE-AB6B6C6A4526}" type="slidenum">
              <a:rPr lang="ar-SA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0099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44E69F-CFB9-483A-9862-DD03B024FA25}" type="datetimeFigureOut">
              <a:rPr lang="en-GB"/>
              <a:pPr>
                <a:defRPr/>
              </a:pPr>
              <a:t>11/10/2018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571B1ED-1533-4A89-8B17-9A36FEEB2FCD}" type="slidenum">
              <a:rPr lang="ar-SA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14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1B1ED-1533-4A89-8B17-9A36FEEB2FCD}" type="slidenum">
              <a:rPr lang="ar-SA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234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1B1ED-1533-4A89-8B17-9A36FEEB2FCD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5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546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 noProof="0"/>
              <a:t>انقر لتحرير نمط العنوان الرئيسي</a:t>
            </a:r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ar-SA" noProof="0"/>
              <a:t>انقر لتحرير نمط العنوان الثانوي الرئيسي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C1C1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C1C1C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 algn="l">
              <a:defRPr>
                <a:solidFill>
                  <a:srgbClr val="1C1C1C"/>
                </a:solidFill>
                <a:cs typeface="Arial" panose="020B0604020202020204" pitchFamily="34" charset="0"/>
              </a:defRPr>
            </a:lvl1pPr>
          </a:lstStyle>
          <a:p>
            <a:fld id="{0098E8BC-DD2F-4467-8B0F-77DD495469F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50422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BB9B62E6-4A92-493C-BAEE-49973666789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957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AE1191F0-1DBE-4B6E-957C-6F6B13C1EC1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79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329F57A5-A538-4B20-9331-EF1C6290489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676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59D68000-70E2-446E-A3CE-8EB6FAC9A8A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413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222C90B7-4323-4143-A411-93623844D37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94586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46155206-BD53-499A-8361-053CEBB8161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9113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67D3696B-C661-4B89-9131-C46C7351EC6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5918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430F8739-AC9A-4966-A57A-73BA2A6F78B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273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7570C94B-96FD-40A1-8470-79FF98D0197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5207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7FC096DA-990D-4353-BF50-03DB19D7950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69243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2DE0AF59-E307-4BA9-9E30-CC6908C2480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33693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27444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4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27444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66451F0F-D244-4533-ADB7-04D28C6BEA3C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 spd="med"/>
  <p:hf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685800" y="1641931"/>
            <a:ext cx="757029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School and University Partnership for Peer Communities of Learners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ar-EG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)</a:t>
            </a:r>
            <a:r>
              <a:rPr lang="en-GB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SUP4PCL</a:t>
            </a:r>
            <a:r>
              <a:rPr lang="ar-EG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(</a:t>
            </a:r>
            <a:endParaRPr lang="en-GB" altLang="en-US" sz="2800" b="1" dirty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ar-EG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الشراكة بين </a:t>
            </a:r>
            <a:r>
              <a:rPr lang="ar-EG" sz="2400" b="1" dirty="0">
                <a:solidFill>
                  <a:srgbClr val="333399">
                    <a:lumMod val="75000"/>
                  </a:srgbClr>
                </a:solidFill>
                <a:ea typeface="Calibri" panose="020F0502020204030204" pitchFamily="34" charset="0"/>
              </a:rPr>
              <a:t>المدرسة و</a:t>
            </a:r>
            <a:r>
              <a:rPr lang="ar-EG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الجامعة لبناء مجتمعات الأقران من المتعلمين</a:t>
            </a:r>
            <a:endParaRPr lang="en-GB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algn="ctr" eaLnBrk="1" hangingPunct="1"/>
            <a:endParaRPr lang="ar-EG" alt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Project Number : 573660-EPP-1-2016-1-EG-EPPKA2-CBHE-JP (2016-2516/001-001</a:t>
            </a:r>
            <a:r>
              <a:rPr lang="en-US" altLang="en-US" sz="1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Progress Reporting</a:t>
            </a:r>
          </a:p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AU</a:t>
            </a:r>
          </a:p>
          <a:p>
            <a:pPr algn="ctr" eaLnBrk="1" hangingPunct="1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Limerick</a:t>
            </a: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Fourth International Management Meeting </a:t>
            </a: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10-12 October, 2018</a:t>
            </a:r>
          </a:p>
          <a:p>
            <a:pPr algn="ctr" eaLnBrk="1" hangingPunct="1"/>
            <a:endParaRPr lang="ar-EG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0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SUP4PCL , AU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8725800F-12F9-4428-A869-A078FC0BB6F5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1</a:t>
            </a:fld>
            <a:endParaRPr lang="en-US" altLang="en-US" dirty="0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22399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463550" y="1196752"/>
            <a:ext cx="8183563" cy="51278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280988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Calibri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765D8-E074-4927-92EF-8EA180FE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79" y="1537080"/>
            <a:ext cx="3294840" cy="2453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04389-D5A7-4CE3-923B-16495D571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1537080"/>
            <a:ext cx="3189874" cy="2453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E5FB1-561C-4C10-BB07-88985A65F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4201453"/>
            <a:ext cx="3189875" cy="22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60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463550" y="1196752"/>
            <a:ext cx="8183563" cy="51278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280988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Calibri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78A350-FD69-48D7-803E-DEB4219C5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3888432" cy="2952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03FF5-DE36-40CC-A544-81B206B14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717" y="3080566"/>
            <a:ext cx="3744416" cy="27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020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ADF2E-D2A2-43D2-A6A0-C0E10799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74" y="1446213"/>
            <a:ext cx="7793037" cy="1143000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2. Schools Clustering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597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59514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D9B558-EFD9-4644-973A-5EC14B344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2" t="18096" r="2095" b="7877"/>
          <a:stretch/>
        </p:blipFill>
        <p:spPr>
          <a:xfrm>
            <a:off x="379364" y="1500188"/>
            <a:ext cx="8307435" cy="4623687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7656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33" y="1401147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Actions 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1" y="2263427"/>
            <a:ext cx="7772400" cy="3258579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Identifying criteria for selecting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Official communication with the head of the Directorate in Alexandria to nominate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Informal and formal follow- up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Schools provided suggestions for clustering/ partner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Preparing mentors for the clustering stage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Arranging for a F2F meeting with the head of the Directorate via the dean’s office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51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33" y="1401147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Challenges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1" y="2263427"/>
            <a:ext cx="7772400" cy="3258579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Communication with the Directorate in Alexandria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Level of Response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Coordination among schools and directorate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Mentors’ work loads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229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ADF2E-D2A2-43D2-A6A0-C0E10799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74" y="1446213"/>
            <a:ext cx="7793037" cy="1143000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3. Mentorship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123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07" y="1318196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Mentorship at AU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Five established mentors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lead school work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provide guidance for AU team members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Mentorship among team members across different project tasks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Mentorship beyond project tasks 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Junior staff 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Learning from each other</a:t>
            </a: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75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378968"/>
            <a:ext cx="2895600" cy="1070371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AU Team  Meetings</a:t>
            </a: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1B869-2655-43F5-90CF-0EF54DF9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17973"/>
            <a:ext cx="6048672" cy="3001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AFEBB-3258-4DE0-9521-2ADB68448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79" y="1035844"/>
            <a:ext cx="2895600" cy="208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668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378968"/>
            <a:ext cx="2895600" cy="1070371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AU Team Meetings</a:t>
            </a: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A03A1D-16F3-43A5-BE5B-E3574E3DB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12" y="1399365"/>
            <a:ext cx="4032448" cy="3657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41E921-1822-48E7-A5C4-A6BBA98FA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54106"/>
            <a:ext cx="4176464" cy="34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46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15" y="1655302"/>
            <a:ext cx="7793037" cy="848691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Outline</a:t>
            </a:r>
            <a: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15" y="2276872"/>
            <a:ext cx="7772400" cy="3679081"/>
          </a:xfrm>
        </p:spPr>
        <p:txBody>
          <a:bodyPr/>
          <a:lstStyle/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Schools &amp; AU Partnership 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Schools Clustering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Mentorship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Material Development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Research &amp; Inquiry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rgbClr val="1C1C1C">
                    <a:lumMod val="50000"/>
                    <a:lumOff val="50000"/>
                  </a:srgbClr>
                </a:solidFill>
              </a:rPr>
              <a:t>SUP4PCL , AU</a:t>
            </a:r>
            <a:endParaRPr lang="en-US"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2E30520-14CB-47DE-BB31-20996F6FBB34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2</a:t>
            </a:fld>
            <a:endParaRPr lang="en-US" altLang="en-US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042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378968"/>
            <a:ext cx="2895600" cy="1070371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AU Team Meetings</a:t>
            </a: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6C090-2393-4E53-8778-4A31EEFE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63" y="1500188"/>
            <a:ext cx="3925639" cy="273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AD8E0B-41D7-45F0-B59A-6BAD861C3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4282569"/>
            <a:ext cx="2725651" cy="2042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04B8B6-47B7-4839-9150-433D1B389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5" y="2667739"/>
            <a:ext cx="3611396" cy="26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59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07" y="1318196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Mentorship at Schools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Mentors selected, de-selected &amp; re-selected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Developing materials on “Mentorship”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Training mentors at schools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Training and quality assurance unit role in mentorship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Raising awareness about “mentorship” among schools’ community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44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23B59-E3E8-40AB-8FDB-7ABB2FEAD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t="22000" r="16138" b="6601"/>
          <a:stretch/>
        </p:blipFill>
        <p:spPr>
          <a:xfrm>
            <a:off x="4800600" y="1680540"/>
            <a:ext cx="4129088" cy="3456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69093-4A57-4304-B8D4-B5AD5F649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5" t="23400" r="16138" b="9401"/>
          <a:stretch/>
        </p:blipFill>
        <p:spPr>
          <a:xfrm>
            <a:off x="467543" y="1680540"/>
            <a:ext cx="387585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6819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07" y="1318196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>Challenges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Losing some active mentors (e.g. travel reasons)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Communication &amp; awareness issues about the project at the Directorate level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Mentors’ working load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Resistance to change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701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ADF2E-D2A2-43D2-A6A0-C0E10799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74" y="1446213"/>
            <a:ext cx="7793037" cy="1143000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4.  Material Development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096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Developing Materials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Materials developed in GC, ESD &amp; STEAM/ STEM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Collecting activities used by schools in these three areas (on- going)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Uploading all materials &amp; resources to AU Google Drive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Drawing on AU experiences from STEM &amp; Education for Sustainable Development projects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Developing materials for schools’ summer training programme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74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2708920"/>
            <a:ext cx="3810000" cy="3437408"/>
          </a:xfrm>
        </p:spPr>
        <p:txBody>
          <a:bodyPr/>
          <a:lstStyle/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1.  STEAM, ESD, GC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2.  Teachers’ Roles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3.  PCLs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4.  Active Learning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5.  PD Schools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6.  Effective Mentoring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1A0F4E-FBC4-40CC-9E34-20FD7538D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708920"/>
            <a:ext cx="4032450" cy="3437408"/>
          </a:xfrm>
        </p:spPr>
        <p:txBody>
          <a:bodyPr/>
          <a:lstStyle/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7.  Using EKB in Education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8.  Strategies for Teaching Thinking Skills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9. SEN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10.  Quality Classrooms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11.  Lesson Study</a:t>
            </a:r>
          </a:p>
          <a:p>
            <a:pPr marL="0" lvl="0" indent="0" algn="ctr" rtl="0">
              <a:buClr>
                <a:srgbClr val="3333CC"/>
              </a:buClr>
              <a:buNone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FD533B-70E6-445E-BE5D-B82E54B2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44261"/>
            <a:ext cx="7793037" cy="928688"/>
          </a:xfrm>
        </p:spPr>
        <p:txBody>
          <a:bodyPr/>
          <a:lstStyle/>
          <a:p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Materials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76324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ADF2E-D2A2-43D2-A6A0-C0E10799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74" y="1446213"/>
            <a:ext cx="7793037" cy="1143000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5.  Research &amp; Inquiry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016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36" y="1318835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176345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Regular online meetings with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UoN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 &amp; follow up meetings with core team &amp; AU larger team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Developing case study framework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Developing tools for qualitative data collection (e.g. Reflective journal- interview protocols)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Validating tools by twining partner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Identifying research participants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76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36" y="1443182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Collecting data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Analysis of data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Overarching research questions, framework and data collection tools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Timelines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Plans for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UoN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 visit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2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51" y="2709864"/>
            <a:ext cx="7793037" cy="86228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1. Schools &amp; AU Partnership</a:t>
            </a:r>
            <a:b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“From Building to Establishing” </a:t>
            </a: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12633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700808"/>
            <a:ext cx="8238227" cy="419246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662022-B1B9-4632-8681-2B635A14E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518252"/>
              </p:ext>
            </p:extLst>
          </p:nvPr>
        </p:nvGraphicFramePr>
        <p:xfrm>
          <a:off x="576213" y="1670209"/>
          <a:ext cx="8083869" cy="442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499">
                  <a:extLst>
                    <a:ext uri="{9D8B030D-6E8A-4147-A177-3AD203B41FA5}">
                      <a16:colId xmlns:a16="http://schemas.microsoft.com/office/drawing/2014/main" val="43370540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818945674"/>
                    </a:ext>
                  </a:extLst>
                </a:gridCol>
                <a:gridCol w="1639810">
                  <a:extLst>
                    <a:ext uri="{9D8B030D-6E8A-4147-A177-3AD203B41FA5}">
                      <a16:colId xmlns:a16="http://schemas.microsoft.com/office/drawing/2014/main" val="4157838378"/>
                    </a:ext>
                  </a:extLst>
                </a:gridCol>
              </a:tblGrid>
              <a:tr h="6800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34596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History &amp; Context of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</a:rPr>
                        <a:t>Within institution mission, vision &amp; strategic goals, team / group work is a must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68240"/>
                  </a:ext>
                </a:extLst>
              </a:tr>
              <a:tr h="1162791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PCLs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Existence: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Interviews across 14 departments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Does it exist?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How do people come together?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What are the domains of interest for existing PCLs?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What is the effect on individuals , departments &amp; faculty?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What are the challenges?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892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5352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588148"/>
            <a:ext cx="8238227" cy="450574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60FFE3-8681-4477-9227-348A29D2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8516"/>
              </p:ext>
            </p:extLst>
          </p:nvPr>
        </p:nvGraphicFramePr>
        <p:xfrm>
          <a:off x="448572" y="1588148"/>
          <a:ext cx="8257425" cy="4505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123">
                  <a:extLst>
                    <a:ext uri="{9D8B030D-6E8A-4147-A177-3AD203B41FA5}">
                      <a16:colId xmlns:a16="http://schemas.microsoft.com/office/drawing/2014/main" val="2100015270"/>
                    </a:ext>
                  </a:extLst>
                </a:gridCol>
                <a:gridCol w="4117827">
                  <a:extLst>
                    <a:ext uri="{9D8B030D-6E8A-4147-A177-3AD203B41FA5}">
                      <a16:colId xmlns:a16="http://schemas.microsoft.com/office/drawing/2014/main" val="1242890020"/>
                    </a:ext>
                  </a:extLst>
                </a:gridCol>
                <a:gridCol w="2752475">
                  <a:extLst>
                    <a:ext uri="{9D8B030D-6E8A-4147-A177-3AD203B41FA5}">
                      <a16:colId xmlns:a16="http://schemas.microsoft.com/office/drawing/2014/main" val="1136596229"/>
                    </a:ext>
                  </a:extLst>
                </a:gridCol>
              </a:tblGrid>
              <a:tr h="619838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25612"/>
                  </a:ext>
                </a:extLst>
              </a:tr>
              <a:tr h="1322614">
                <a:tc>
                  <a:txBody>
                    <a:bodyPr/>
                    <a:lstStyle/>
                    <a:p>
                      <a:r>
                        <a:rPr lang="en-GB" dirty="0"/>
                        <a:t>PCLs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PCL Monitoring Survey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be used by AU &amp;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UoN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Ongoing (AU &amp;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68660"/>
                  </a:ext>
                </a:extLst>
              </a:tr>
              <a:tr h="104040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PCL Indicators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Categories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Grounded in literature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Ongoing (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93961"/>
                  </a:ext>
                </a:extLst>
              </a:tr>
              <a:tr h="15228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Agenda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All AU PCLs meetings documented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All AU /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meetings documented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Use of template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Analysis of meetings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Analysis of meetings &amp; reflections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 (AU &amp;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48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88297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C2062-8869-4449-BA18-B8F1F1CF7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6" t="17801" r="34250" b="6600"/>
          <a:stretch/>
        </p:blipFill>
        <p:spPr>
          <a:xfrm>
            <a:off x="448573" y="1500188"/>
            <a:ext cx="3024336" cy="466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2D7E6-C0BC-4751-BD1C-3D94A056C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6" t="1112" r="24800"/>
          <a:stretch/>
        </p:blipFill>
        <p:spPr>
          <a:xfrm>
            <a:off x="3707904" y="1500188"/>
            <a:ext cx="4752528" cy="46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09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588148"/>
            <a:ext cx="8238227" cy="450574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60FFE3-8681-4477-9227-348A29D2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31722"/>
              </p:ext>
            </p:extLst>
          </p:nvPr>
        </p:nvGraphicFramePr>
        <p:xfrm>
          <a:off x="448572" y="1588148"/>
          <a:ext cx="8257425" cy="4654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140">
                  <a:extLst>
                    <a:ext uri="{9D8B030D-6E8A-4147-A177-3AD203B41FA5}">
                      <a16:colId xmlns:a16="http://schemas.microsoft.com/office/drawing/2014/main" val="2100015270"/>
                    </a:ext>
                  </a:extLst>
                </a:gridCol>
                <a:gridCol w="3973810">
                  <a:extLst>
                    <a:ext uri="{9D8B030D-6E8A-4147-A177-3AD203B41FA5}">
                      <a16:colId xmlns:a16="http://schemas.microsoft.com/office/drawing/2014/main" val="1242890020"/>
                    </a:ext>
                  </a:extLst>
                </a:gridCol>
                <a:gridCol w="2752475">
                  <a:extLst>
                    <a:ext uri="{9D8B030D-6E8A-4147-A177-3AD203B41FA5}">
                      <a16:colId xmlns:a16="http://schemas.microsoft.com/office/drawing/2014/main" val="1136596229"/>
                    </a:ext>
                  </a:extLst>
                </a:gridCol>
              </a:tblGrid>
              <a:tr h="619838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25612"/>
                  </a:ext>
                </a:extLst>
              </a:tr>
              <a:tr h="13226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PCLs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Reflective Journals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Used by AU &amp;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One – two rounds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Conceptual framework for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Two rounds 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 inductive &amp; deductive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68660"/>
                  </a:ext>
                </a:extLst>
              </a:tr>
              <a:tr h="104040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New Teaching Styles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Learning (awareness, knowledge, practices)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Reflective journals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Focus group interviews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visit in December</a:t>
                      </a: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93961"/>
                  </a:ext>
                </a:extLst>
              </a:tr>
              <a:tr h="152288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New programmes/ courses / policies</a:t>
                      </a: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MOU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Innovations in existing courses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Interviews with key stakeholders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48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1729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B00ED4-AB25-4889-A17E-A16E0C70C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69" r="1176" b="6601"/>
          <a:stretch/>
        </p:blipFill>
        <p:spPr>
          <a:xfrm>
            <a:off x="179512" y="1717201"/>
            <a:ext cx="8750176" cy="41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46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 Case Study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588148"/>
            <a:ext cx="8238227" cy="450574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60FFE3-8681-4477-9227-348A29D2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21874"/>
              </p:ext>
            </p:extLst>
          </p:nvPr>
        </p:nvGraphicFramePr>
        <p:xfrm>
          <a:off x="448572" y="1588148"/>
          <a:ext cx="8257425" cy="282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140">
                  <a:extLst>
                    <a:ext uri="{9D8B030D-6E8A-4147-A177-3AD203B41FA5}">
                      <a16:colId xmlns:a16="http://schemas.microsoft.com/office/drawing/2014/main" val="2100015270"/>
                    </a:ext>
                  </a:extLst>
                </a:gridCol>
                <a:gridCol w="3973810">
                  <a:extLst>
                    <a:ext uri="{9D8B030D-6E8A-4147-A177-3AD203B41FA5}">
                      <a16:colId xmlns:a16="http://schemas.microsoft.com/office/drawing/2014/main" val="1242890020"/>
                    </a:ext>
                  </a:extLst>
                </a:gridCol>
                <a:gridCol w="2752475">
                  <a:extLst>
                    <a:ext uri="{9D8B030D-6E8A-4147-A177-3AD203B41FA5}">
                      <a16:colId xmlns:a16="http://schemas.microsoft.com/office/drawing/2014/main" val="1136596229"/>
                    </a:ext>
                  </a:extLst>
                </a:gridCol>
              </a:tblGrid>
              <a:tr h="450217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25612"/>
                  </a:ext>
                </a:extLst>
              </a:tr>
              <a:tr h="126192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Engagement of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MA student on board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Inviting junior staff to attend selected events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Taught courses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Focus group interviews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visit in December)</a:t>
                      </a: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68660"/>
                  </a:ext>
                </a:extLst>
              </a:tr>
              <a:tr h="86342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Human relationships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Reflective journals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Focus group interviews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visit in December)</a:t>
                      </a: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93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9153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Schools Case Studies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700808"/>
            <a:ext cx="8238227" cy="419246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662022-B1B9-4632-8681-2B635A14E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72428"/>
              </p:ext>
            </p:extLst>
          </p:nvPr>
        </p:nvGraphicFramePr>
        <p:xfrm>
          <a:off x="576213" y="1670209"/>
          <a:ext cx="8083869" cy="319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499">
                  <a:extLst>
                    <a:ext uri="{9D8B030D-6E8A-4147-A177-3AD203B41FA5}">
                      <a16:colId xmlns:a16="http://schemas.microsoft.com/office/drawing/2014/main" val="43370540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818945674"/>
                    </a:ext>
                  </a:extLst>
                </a:gridCol>
                <a:gridCol w="1639810">
                  <a:extLst>
                    <a:ext uri="{9D8B030D-6E8A-4147-A177-3AD203B41FA5}">
                      <a16:colId xmlns:a16="http://schemas.microsoft.com/office/drawing/2014/main" val="4157838378"/>
                    </a:ext>
                  </a:extLst>
                </a:gridCol>
              </a:tblGrid>
              <a:tr h="6800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34596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Context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</a:rPr>
                        <a:t>Drafts 1 &amp; 2 of schools’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68240"/>
                  </a:ext>
                </a:extLst>
              </a:tr>
              <a:tr h="1162791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PCLs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Interviews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AU team observations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Existence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Forms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Impact on individuals/ institutions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challenges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Interviews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Observations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(November)</a:t>
                      </a: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892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38456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9932"/>
            <a:ext cx="7793037" cy="857510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Case Studies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2" y="1588148"/>
            <a:ext cx="8238227" cy="4505746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60FFE3-8681-4477-9227-348A29D2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156660"/>
              </p:ext>
            </p:extLst>
          </p:nvPr>
        </p:nvGraphicFramePr>
        <p:xfrm>
          <a:off x="448572" y="1588148"/>
          <a:ext cx="8257425" cy="4646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140">
                  <a:extLst>
                    <a:ext uri="{9D8B030D-6E8A-4147-A177-3AD203B41FA5}">
                      <a16:colId xmlns:a16="http://schemas.microsoft.com/office/drawing/2014/main" val="210001527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1242890020"/>
                    </a:ext>
                  </a:extLst>
                </a:gridCol>
                <a:gridCol w="3125885">
                  <a:extLst>
                    <a:ext uri="{9D8B030D-6E8A-4147-A177-3AD203B41FA5}">
                      <a16:colId xmlns:a16="http://schemas.microsoft.com/office/drawing/2014/main" val="1136596229"/>
                    </a:ext>
                  </a:extLst>
                </a:gridCol>
              </a:tblGrid>
              <a:tr h="619838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Highlights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rgbClr val="C2E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125612"/>
                  </a:ext>
                </a:extLst>
              </a:tr>
              <a:tr h="13226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Material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Collected &amp; compiled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What evidence &amp; analysis are needed to investigate change/ impact?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AU &amp;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68660"/>
                  </a:ext>
                </a:extLst>
              </a:tr>
              <a:tr h="104040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Reflective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PCLs meetings agenda introduced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Reflective practices introduced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Ongoing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Support in schools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Analysis of documents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93961"/>
                  </a:ext>
                </a:extLst>
              </a:tr>
              <a:tr h="152288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Mentorship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Awareness raising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Training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Observations of PCLs meetings</a:t>
                      </a:r>
                    </a:p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Focus group interview 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UoN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in December)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48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95281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36" y="1288446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Emerging Research &amp; Inquiry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AU Team members working together to:</a:t>
            </a:r>
          </a:p>
          <a:p>
            <a:pPr lvl="0" algn="l" rtl="0">
              <a:buClr>
                <a:srgbClr val="3333CC"/>
              </a:buClr>
              <a:buFont typeface="Courier New" panose="02070309020205020404" pitchFamily="49" charset="0"/>
              <a:buChar char="o"/>
            </a:pPr>
            <a:r>
              <a:rPr lang="en-GB" sz="2800">
                <a:solidFill>
                  <a:srgbClr val="0070C0"/>
                </a:solidFill>
                <a:latin typeface="Calibri" panose="020F0502020204030204" pitchFamily="34" charset="0"/>
              </a:rPr>
              <a:t>Explore innovative 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practices</a:t>
            </a:r>
          </a:p>
          <a:p>
            <a:pPr lvl="0" algn="l" rtl="0">
              <a:buClr>
                <a:srgbClr val="3333CC"/>
              </a:buClr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investigate the use of PCL as a learning strategy across different disciplines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Some schools exploring the use of:</a:t>
            </a:r>
          </a:p>
          <a:p>
            <a:pPr lvl="0" algn="l" rtl="0">
              <a:buClr>
                <a:srgbClr val="3333CC"/>
              </a:buClr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lesson study as a tool for PD</a:t>
            </a:r>
          </a:p>
          <a:p>
            <a:pPr lvl="0" algn="l" rtl="0">
              <a:buClr>
                <a:srgbClr val="3333CC"/>
              </a:buClr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classroom observation as a means for improving teaching and learning 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526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684213" y="1916113"/>
            <a:ext cx="7775575" cy="41052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Clr>
                <a:srgbClr val="3333CC"/>
              </a:buClr>
              <a:buFont typeface="Wingdings" pitchFamily="2" charset="2"/>
              <a:buNone/>
              <a:defRPr/>
            </a:pPr>
            <a:endParaRPr lang="en-US" sz="1400" b="1" kern="0" dirty="0">
              <a:solidFill>
                <a:srgbClr val="002060"/>
              </a:solidFill>
              <a:ea typeface="Calibri"/>
            </a:endParaRPr>
          </a:p>
          <a:p>
            <a:pPr marL="0" indent="0" algn="l" rtl="0">
              <a:buClr>
                <a:srgbClr val="3333CC"/>
              </a:buClr>
              <a:buNone/>
              <a:defRPr/>
            </a:pPr>
            <a:endParaRPr lang="en-US" sz="2400" b="1" kern="0" dirty="0">
              <a:solidFill>
                <a:srgbClr val="002060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368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7776C7A1-65E7-492A-BC69-324232C937FF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39</a:t>
            </a:fld>
            <a:endParaRPr lang="en-US" altLang="en-US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SUP4PCL , AU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86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796F6-E870-4B0A-A42A-6F5AA818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2" y="1589087"/>
            <a:ext cx="7920236" cy="45211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13633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Activities: April- September 2018</a:t>
            </a:r>
            <a: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60848"/>
            <a:ext cx="7772400" cy="3730929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Developing tailored training programmes for the schools (project themes &amp; goals + schools’ needs)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Developing guidelines &amp; unified templates for conducting “in-depth” inquiry in schools and writing the updated schools’ reports.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Developing a working plan for building capacity of schools (training &amp; quality assurance units- mentors- PCLs)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Planning regular weekly visits to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Communication &amp; logistics with Directorate in Alexandria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014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13633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Outcomes</a:t>
            </a:r>
            <a: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974273"/>
            <a:ext cx="7772400" cy="3902999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Training programmes delivered in all schools 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Training programmes integrated in the schools’ training plan for this academic year: 2018/ 2019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Building capacity of schools’ training and quality assurance units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Building capacity of schools’ mentors (selection- de-selection &amp; re-selection)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Supporting emerging PCLs in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Raising awareness of a different culture for PD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Collecting data for schools’ reports </a:t>
            </a:r>
          </a:p>
          <a:p>
            <a:pPr marL="0" lvl="0" indent="0" algn="l" rtl="0">
              <a:buClr>
                <a:srgbClr val="3333CC"/>
              </a:buClr>
              <a:buNone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521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13633"/>
            <a:ext cx="7793037" cy="86228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  <a:t/>
            </a: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  <a:t/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Challenges</a:t>
            </a:r>
            <a: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974273"/>
            <a:ext cx="7772400" cy="3902999"/>
          </a:xfrm>
        </p:spPr>
        <p:txBody>
          <a:bodyPr/>
          <a:lstStyle/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Communication with the Directorate in Alexandria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Unavailability of some schools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Concurrent Intensive trainings by the MOE (teachers’ workload- motivation)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Losing some previously selected mentors</a:t>
            </a:r>
          </a:p>
          <a:p>
            <a:pPr lvl="0" algn="l" rtl="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</a:rPr>
              <a:t>The unavailability of teachers/ schools on agreed visits days</a:t>
            </a:r>
          </a:p>
          <a:p>
            <a:pPr marL="0" lvl="0" indent="0" algn="l" rtl="0">
              <a:buClr>
                <a:srgbClr val="3333CC"/>
              </a:buClr>
              <a:buNone/>
            </a:pPr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37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BC60E-6726-495A-9092-5D2F4C63C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4" t="31801" r="22438" b="17800"/>
          <a:stretch/>
        </p:blipFill>
        <p:spPr>
          <a:xfrm>
            <a:off x="827584" y="1196752"/>
            <a:ext cx="3528392" cy="259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B6DD4-87AC-48B7-834A-050D30481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24801" r="20075" b="15000"/>
          <a:stretch/>
        </p:blipFill>
        <p:spPr>
          <a:xfrm>
            <a:off x="4716016" y="1196752"/>
            <a:ext cx="3744416" cy="259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7738B-B48F-4448-9927-F01EDCD852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75" t="20601" r="16139" b="10801"/>
          <a:stretch/>
        </p:blipFill>
        <p:spPr>
          <a:xfrm>
            <a:off x="2763971" y="3960912"/>
            <a:ext cx="38164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36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463550" y="1196752"/>
            <a:ext cx="8183563" cy="51278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280988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Calibri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9BC54-83A5-4214-A2B6-A8D059BE1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12500" r="31100" b="8000"/>
          <a:stretch/>
        </p:blipFill>
        <p:spPr>
          <a:xfrm>
            <a:off x="214312" y="1384474"/>
            <a:ext cx="3312368" cy="4089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C75EC-DFB2-4734-BEB3-1D27AD272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88" t="16150" r="31100" b="68200"/>
          <a:stretch/>
        </p:blipFill>
        <p:spPr>
          <a:xfrm>
            <a:off x="142304" y="5169632"/>
            <a:ext cx="3384376" cy="804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B872F-0C93-4D37-954D-4D6B37DD6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0" t="23400" r="15350" b="30401"/>
          <a:stretch/>
        </p:blipFill>
        <p:spPr>
          <a:xfrm>
            <a:off x="3526680" y="1418436"/>
            <a:ext cx="5256584" cy="2376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46DCA-5B1B-48D1-AC54-BDE0A04E1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26" t="17801" r="27163" b="19200"/>
          <a:stretch/>
        </p:blipFill>
        <p:spPr>
          <a:xfrm>
            <a:off x="4116808" y="3652393"/>
            <a:ext cx="3940176" cy="2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72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463550" y="1196752"/>
            <a:ext cx="8183563" cy="51278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280988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Calibri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3F985-D251-4D9C-801F-64115BD30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113" y="3953708"/>
            <a:ext cx="3096344" cy="25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B4F826-48AD-448C-ABAD-5642336A5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33" y="3909934"/>
            <a:ext cx="3024336" cy="25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A80CA-ED61-4C79-AE4E-8EAF3B06A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58" y="1085133"/>
            <a:ext cx="3107621" cy="25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76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  <a:txDef>
      <a:spPr bwMode="gray">
        <a:noFill/>
        <a:ln w="9525" algn="ctr">
          <a:noFill/>
          <a:miter lim="800000"/>
          <a:headEnd/>
          <a:tailEnd/>
        </a:ln>
      </a:spPr>
      <a:bodyPr wrap="square">
        <a:spAutoFit/>
      </a:bodyPr>
      <a:lstStyle>
        <a:defPPr algn="ctr" eaLnBrk="0" hangingPunct="0">
          <a:spcBef>
            <a:spcPts val="1000"/>
          </a:spcBef>
          <a:defRPr sz="2400" b="1" dirty="0" smtClean="0">
            <a:latin typeface="Simplified Arabic" pitchFamily="18" charset="-78"/>
            <a:ea typeface="AL-Mateen"/>
            <a:cs typeface="Simplified Arabic" pitchFamily="18" charset="-78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1105</Words>
  <Application>Microsoft Office PowerPoint</Application>
  <PresentationFormat>On-screen Show (4:3)</PresentationFormat>
  <Paragraphs>337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Constantia</vt:lpstr>
      <vt:lpstr>Courier New</vt:lpstr>
      <vt:lpstr>Tahoma</vt:lpstr>
      <vt:lpstr>Times New Roman</vt:lpstr>
      <vt:lpstr>Wingdings</vt:lpstr>
      <vt:lpstr>Blends</vt:lpstr>
      <vt:lpstr>PowerPoint Presentation</vt:lpstr>
      <vt:lpstr>    Outline </vt:lpstr>
      <vt:lpstr>   1. Schools &amp; AU Partnership  “From Building to Establishing” </vt:lpstr>
      <vt:lpstr>    Activities: April- September 2018 </vt:lpstr>
      <vt:lpstr>    Outcomes </vt:lpstr>
      <vt:lpstr>   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Schools Clustering</vt:lpstr>
      <vt:lpstr>    </vt:lpstr>
      <vt:lpstr>    Actions </vt:lpstr>
      <vt:lpstr>    Challenges</vt:lpstr>
      <vt:lpstr>3. Mentorship</vt:lpstr>
      <vt:lpstr> Mentorship at AU</vt:lpstr>
      <vt:lpstr> AU Team  Meetings</vt:lpstr>
      <vt:lpstr> AU Team Meetings</vt:lpstr>
      <vt:lpstr> AU Team Meetings</vt:lpstr>
      <vt:lpstr> Mentorship at Schools</vt:lpstr>
      <vt:lpstr>PowerPoint Presentation</vt:lpstr>
      <vt:lpstr> Challenges</vt:lpstr>
      <vt:lpstr>4.  Material Development</vt:lpstr>
      <vt:lpstr> Developing Materials</vt:lpstr>
      <vt:lpstr>Developing Materials</vt:lpstr>
      <vt:lpstr>5.  Research &amp; Inquiry</vt:lpstr>
      <vt:lpstr> AU Case Study</vt:lpstr>
      <vt:lpstr> AU Case Study</vt:lpstr>
      <vt:lpstr> AU Case Study</vt:lpstr>
      <vt:lpstr> AU Case Study</vt:lpstr>
      <vt:lpstr>PowerPoint Presentation</vt:lpstr>
      <vt:lpstr> AU Case Study</vt:lpstr>
      <vt:lpstr>PowerPoint Presentation</vt:lpstr>
      <vt:lpstr> AU Case Study</vt:lpstr>
      <vt:lpstr> Schools Case Studies</vt:lpstr>
      <vt:lpstr> Schools Case Studies</vt:lpstr>
      <vt:lpstr> Emerging Research &amp; Inquiry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centra</dc:creator>
  <cp:lastModifiedBy>Windows User</cp:lastModifiedBy>
  <cp:revision>357</cp:revision>
  <cp:lastPrinted>2016-01-19T18:11:24Z</cp:lastPrinted>
  <dcterms:created xsi:type="dcterms:W3CDTF">2006-08-16T00:00:00Z</dcterms:created>
  <dcterms:modified xsi:type="dcterms:W3CDTF">2018-10-11T08:10:35Z</dcterms:modified>
</cp:coreProperties>
</file>