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4"/>
  </p:notesMasterIdLst>
  <p:sldIdLst>
    <p:sldId id="322" r:id="rId2"/>
    <p:sldId id="331" r:id="rId3"/>
    <p:sldId id="332" r:id="rId4"/>
    <p:sldId id="333" r:id="rId5"/>
    <p:sldId id="326" r:id="rId6"/>
    <p:sldId id="328" r:id="rId7"/>
    <p:sldId id="324" r:id="rId8"/>
    <p:sldId id="330" r:id="rId9"/>
    <p:sldId id="334" r:id="rId10"/>
    <p:sldId id="327" r:id="rId11"/>
    <p:sldId id="329" r:id="rId12"/>
    <p:sldId id="28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095AE91C-817A-4107-84DC-71503BDDBE68}">
          <p14:sldIdLst>
            <p14:sldId id="322"/>
            <p14:sldId id="331"/>
            <p14:sldId id="332"/>
            <p14:sldId id="333"/>
            <p14:sldId id="326"/>
            <p14:sldId id="328"/>
            <p14:sldId id="324"/>
            <p14:sldId id="330"/>
            <p14:sldId id="334"/>
            <p14:sldId id="327"/>
            <p14:sldId id="329"/>
          </p14:sldIdLst>
        </p14:section>
        <p14:section name="Untitled Section" id="{801B09C3-8D55-469E-A217-5168EC433790}">
          <p14:sldIdLst>
            <p14:sldId id="28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005DA2"/>
    <a:srgbClr val="003399"/>
    <a:srgbClr val="E7EFEC"/>
    <a:srgbClr val="CCE0D6"/>
    <a:srgbClr val="C3DFD2"/>
    <a:srgbClr val="99CCFF"/>
    <a:srgbClr val="0099CC"/>
    <a:srgbClr val="33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29" autoAdjust="0"/>
    <p:restoredTop sz="90560" autoAdjust="0"/>
  </p:normalViewPr>
  <p:slideViewPr>
    <p:cSldViewPr>
      <p:cViewPr varScale="1">
        <p:scale>
          <a:sx n="83" d="100"/>
          <a:sy n="83" d="100"/>
        </p:scale>
        <p:origin x="167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1DB6E4-AF3F-4783-90B1-ADD75CC30438}" type="datetimeFigureOut">
              <a:rPr lang="en-US" smtClean="0"/>
              <a:t>9/30/2018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CCBBA4-8F2A-4769-AEFE-251EBE3B2C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643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0CCBBA4-8F2A-4769-AEFE-251EBE3B2C1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341654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196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525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89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51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240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305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196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48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906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16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838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036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erasmus.sup4pcl.org/templates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erasmus.sup4pcl.org/templates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erasmus.sup4pcl.org/templates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erasmus.sup4pcl.org/templates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erasmus.sup4pcl.org/templates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erasmus.sup4pcl.org/templates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2381" y="1447800"/>
            <a:ext cx="8362950" cy="1219200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 smtClean="0">
                <a:solidFill>
                  <a:srgbClr val="CC0000"/>
                </a:solidFill>
              </a:rPr>
              <a:t/>
            </a:r>
            <a:br>
              <a:rPr lang="en-US" sz="2800" b="1" dirty="0" smtClean="0">
                <a:solidFill>
                  <a:srgbClr val="CC0000"/>
                </a:solidFill>
              </a:rPr>
            </a:br>
            <a:r>
              <a:rPr lang="en-US" sz="2800" b="1" dirty="0" smtClean="0">
                <a:solidFill>
                  <a:srgbClr val="CC0000"/>
                </a:solidFill>
              </a:rPr>
              <a:t/>
            </a:r>
            <a:br>
              <a:rPr lang="en-US" sz="2800" b="1" dirty="0" smtClean="0">
                <a:solidFill>
                  <a:srgbClr val="CC0000"/>
                </a:solidFill>
              </a:rPr>
            </a:br>
            <a:r>
              <a:rPr lang="en-US" sz="2800" b="1" dirty="0" smtClean="0">
                <a:solidFill>
                  <a:srgbClr val="CC0000"/>
                </a:solidFill>
              </a:rPr>
              <a:t>School and University Partnership for Peer Communities of Learners </a:t>
            </a:r>
            <a:br>
              <a:rPr lang="en-US" sz="2800" b="1" dirty="0" smtClean="0">
                <a:solidFill>
                  <a:srgbClr val="CC0000"/>
                </a:solidFill>
              </a:rPr>
            </a:br>
            <a:r>
              <a:rPr lang="en-US" sz="2800" b="1" dirty="0" smtClean="0">
                <a:solidFill>
                  <a:srgbClr val="CC0000"/>
                </a:solidFill>
              </a:rPr>
              <a:t>(SUP4PCL)</a:t>
            </a:r>
            <a:br>
              <a:rPr lang="en-US" sz="2800" b="1" dirty="0" smtClean="0">
                <a:solidFill>
                  <a:srgbClr val="CC0000"/>
                </a:solidFill>
              </a:rPr>
            </a:br>
            <a:r>
              <a:rPr lang="en-US" sz="2800" b="1" dirty="0" smtClean="0">
                <a:solidFill>
                  <a:srgbClr val="CC0000"/>
                </a:solidFill>
              </a:rPr>
              <a:t/>
            </a:r>
            <a:br>
              <a:rPr lang="en-US" sz="2800" b="1" dirty="0" smtClean="0">
                <a:solidFill>
                  <a:srgbClr val="CC0000"/>
                </a:solidFill>
              </a:rPr>
            </a:br>
            <a:r>
              <a:rPr lang="en-US" sz="2800" b="1" dirty="0" smtClean="0">
                <a:solidFill>
                  <a:srgbClr val="003399"/>
                </a:solidFill>
              </a:rPr>
              <a:t/>
            </a:r>
            <a:br>
              <a:rPr lang="en-US" sz="2800" b="1" dirty="0" smtClean="0">
                <a:solidFill>
                  <a:srgbClr val="003399"/>
                </a:solidFill>
              </a:rPr>
            </a:br>
            <a:endParaRPr lang="en-US" sz="28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824" y="2314575"/>
            <a:ext cx="8134350" cy="38862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en-US" sz="2400" b="1" dirty="0">
              <a:solidFill>
                <a:srgbClr val="003399"/>
              </a:solidFill>
            </a:endParaRPr>
          </a:p>
          <a:p>
            <a:pPr marL="0" indent="0" algn="ctr">
              <a:buNone/>
            </a:pPr>
            <a:r>
              <a:rPr lang="en-US" sz="1600" dirty="0" smtClean="0">
                <a:solidFill>
                  <a:srgbClr val="003399"/>
                </a:solidFill>
              </a:rPr>
              <a:t>Project </a:t>
            </a:r>
            <a:r>
              <a:rPr lang="en-US" sz="1600" dirty="0">
                <a:solidFill>
                  <a:srgbClr val="003399"/>
                </a:solidFill>
              </a:rPr>
              <a:t>number: </a:t>
            </a:r>
            <a:endParaRPr lang="en-US" sz="1600" dirty="0" smtClean="0">
              <a:solidFill>
                <a:srgbClr val="003399"/>
              </a:solidFill>
            </a:endParaRPr>
          </a:p>
          <a:p>
            <a:pPr marL="0" indent="0" algn="ctr">
              <a:buNone/>
            </a:pPr>
            <a:r>
              <a:rPr lang="en-US" sz="1600" b="1" dirty="0" smtClean="0">
                <a:solidFill>
                  <a:srgbClr val="003399"/>
                </a:solidFill>
              </a:rPr>
              <a:t> 573660-EPP-1-2016-1-EG-EPPKA2-CBHE-JP (2016-2516/001-001)</a:t>
            </a:r>
            <a:endParaRPr lang="en-US" sz="1600" b="1" dirty="0">
              <a:solidFill>
                <a:srgbClr val="003399"/>
              </a:solidFill>
            </a:endParaRPr>
          </a:p>
          <a:p>
            <a:pPr marL="0" indent="0" algn="ctr">
              <a:buNone/>
            </a:pPr>
            <a:r>
              <a:rPr lang="en-US" b="1" dirty="0" smtClean="0">
                <a:solidFill>
                  <a:srgbClr val="003399"/>
                </a:solidFill>
              </a:rPr>
              <a:t>Case Studies Framework</a:t>
            </a:r>
          </a:p>
          <a:p>
            <a:pPr marL="0" indent="0" algn="ctr">
              <a:buNone/>
            </a:pPr>
            <a:endParaRPr lang="en-US" sz="2000" b="1" dirty="0" smtClean="0">
              <a:solidFill>
                <a:srgbClr val="003399"/>
              </a:solidFill>
            </a:endParaRPr>
          </a:p>
          <a:p>
            <a:pPr marL="0" indent="0" algn="ctr">
              <a:buNone/>
            </a:pPr>
            <a:endParaRPr lang="en-US" sz="2000" b="1" dirty="0">
              <a:solidFill>
                <a:srgbClr val="003399"/>
              </a:solidFill>
            </a:endParaRPr>
          </a:p>
          <a:p>
            <a:pPr marL="0" indent="0" algn="ctr">
              <a:buNone/>
            </a:pPr>
            <a:r>
              <a:rPr lang="en-US" sz="2000" b="1" dirty="0">
                <a:solidFill>
                  <a:srgbClr val="003399"/>
                </a:solidFill>
              </a:rPr>
              <a:t/>
            </a:r>
            <a:br>
              <a:rPr lang="en-US" sz="2000" b="1" dirty="0">
                <a:solidFill>
                  <a:srgbClr val="003399"/>
                </a:solidFill>
              </a:rPr>
            </a:br>
            <a:r>
              <a:rPr lang="en-US" sz="2000" b="1" dirty="0" smtClean="0">
                <a:solidFill>
                  <a:srgbClr val="003399"/>
                </a:solidFill>
              </a:rPr>
              <a:t>Fourth International Management Meeting October 10</a:t>
            </a:r>
            <a:r>
              <a:rPr lang="en-US" sz="2000" b="1" baseline="30000" dirty="0" smtClean="0">
                <a:solidFill>
                  <a:srgbClr val="003399"/>
                </a:solidFill>
              </a:rPr>
              <a:t>th</a:t>
            </a:r>
            <a:r>
              <a:rPr lang="en-US" sz="2000" b="1" dirty="0" smtClean="0">
                <a:solidFill>
                  <a:srgbClr val="003399"/>
                </a:solidFill>
              </a:rPr>
              <a:t> -12</a:t>
            </a:r>
            <a:r>
              <a:rPr lang="en-US" sz="2000" b="1" baseline="30000" dirty="0" smtClean="0">
                <a:solidFill>
                  <a:srgbClr val="003399"/>
                </a:solidFill>
              </a:rPr>
              <a:t>th</a:t>
            </a:r>
            <a:r>
              <a:rPr lang="en-US" sz="2000" b="1" dirty="0" smtClean="0">
                <a:solidFill>
                  <a:srgbClr val="003399"/>
                </a:solidFill>
              </a:rPr>
              <a:t> 2018</a:t>
            </a:r>
            <a:r>
              <a:rPr lang="en-US" sz="2000" b="1" dirty="0">
                <a:solidFill>
                  <a:srgbClr val="003399"/>
                </a:solidFill>
              </a:rPr>
              <a:t/>
            </a:r>
            <a:br>
              <a:rPr lang="en-US" sz="2000" b="1" dirty="0">
                <a:solidFill>
                  <a:srgbClr val="003399"/>
                </a:solidFill>
              </a:rPr>
            </a:br>
            <a:r>
              <a:rPr lang="en-US" sz="2000" b="1" dirty="0">
                <a:solidFill>
                  <a:srgbClr val="003399"/>
                </a:solidFill>
              </a:rPr>
              <a:t>The American University in </a:t>
            </a:r>
            <a:r>
              <a:rPr lang="en-US" sz="2000" b="1" dirty="0" smtClean="0">
                <a:solidFill>
                  <a:srgbClr val="003399"/>
                </a:solidFill>
              </a:rPr>
              <a:t>Cairo</a:t>
            </a:r>
          </a:p>
          <a:p>
            <a:pPr marL="0" indent="0" algn="ctr">
              <a:buNone/>
            </a:pPr>
            <a:r>
              <a:rPr lang="en-US" sz="2000" b="1" dirty="0" smtClean="0">
                <a:solidFill>
                  <a:srgbClr val="003399"/>
                </a:solidFill>
              </a:rPr>
              <a:t>Hosted by University of Limerick </a:t>
            </a:r>
            <a:endParaRPr lang="en-US" sz="20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1"/>
            <a:ext cx="9144000" cy="757456"/>
          </a:xfrm>
          <a:prstGeom prst="rect">
            <a:avLst/>
          </a:prstGeom>
          <a:solidFill>
            <a:srgbClr val="003399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700" dirty="0">
              <a:solidFill>
                <a:srgbClr val="92D050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2976056" y="304800"/>
            <a:ext cx="2895600" cy="6858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5910" y="6119336"/>
            <a:ext cx="90678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i="1" dirty="0">
                <a:solidFill>
                  <a:srgbClr val="003399"/>
                </a:solidFill>
              </a:rPr>
              <a:t>"This project has been funded with support from the European Commission. This presentation </a:t>
            </a:r>
            <a:r>
              <a:rPr lang="en-US" sz="1200" i="1" dirty="0" smtClean="0">
                <a:solidFill>
                  <a:srgbClr val="003399"/>
                </a:solidFill>
              </a:rPr>
              <a:t>reflects the views only of the </a:t>
            </a:r>
            <a:r>
              <a:rPr lang="en-US" sz="1200" i="1" dirty="0">
                <a:solidFill>
                  <a:srgbClr val="003399"/>
                </a:solidFill>
              </a:rPr>
              <a:t>author, and the Commission cannot be held responsible for any use which may be made of the information contained therein</a:t>
            </a:r>
            <a:r>
              <a:rPr lang="en-US" sz="3600" dirty="0"/>
              <a:t/>
            </a:r>
            <a:br>
              <a:rPr lang="en-US" sz="3600" dirty="0"/>
            </a:br>
            <a:endParaRPr lang="en-US" dirty="0"/>
          </a:p>
        </p:txBody>
      </p:sp>
      <p:pic>
        <p:nvPicPr>
          <p:cNvPr id="7" name="image2.png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3810000" y="3962401"/>
            <a:ext cx="1600200" cy="1066800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2058378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81" y="1062256"/>
            <a:ext cx="8134350" cy="502920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1"/>
            <a:ext cx="9144000" cy="757456"/>
          </a:xfrm>
          <a:prstGeom prst="rect">
            <a:avLst/>
          </a:prstGeom>
          <a:solidFill>
            <a:srgbClr val="003399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700" dirty="0">
              <a:solidFill>
                <a:srgbClr val="92D050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2976056" y="304800"/>
            <a:ext cx="2895600" cy="6858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56681" y="986742"/>
            <a:ext cx="8787319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2800" b="1" i="1" u="sng" dirty="0" smtClean="0"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Describing School </a:t>
            </a:r>
            <a:r>
              <a:rPr lang="en-US" sz="2800" b="1" i="1" u="sng" dirty="0"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University Partnership 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endParaRPr lang="en-US" dirty="0">
              <a:latin typeface="Cambria" panose="02040503050406030204" pitchFamily="18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r>
              <a:rPr lang="en-US" b="1" dirty="0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1) Nature of the partnership (Evolution </a:t>
            </a:r>
            <a:r>
              <a:rPr lang="en-US" b="1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of perception of “other”, Relationships/ Power </a:t>
            </a:r>
            <a:r>
              <a:rPr lang="en-US" b="1" dirty="0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relationships, etc.. ) </a:t>
            </a:r>
            <a:r>
              <a:rPr lang="en-US" i="1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(tools needed) </a:t>
            </a:r>
            <a:endParaRPr lang="en-US" b="1" dirty="0" smtClean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b="1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b="1" dirty="0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2) PCLs</a:t>
            </a:r>
          </a:p>
          <a:p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Templates: A) Existence of PCLs 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hlinkClick r:id="rId3"/>
              </a:rPr>
              <a:t>PCL1EA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/>
            </a:r>
            <a:br>
              <a:rPr lang="en-US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</a:b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                      B) PCL Monitoring Survey 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hlinkClick r:id="rId3"/>
              </a:rPr>
              <a:t>PCL2EA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/>
            </a:r>
            <a:br>
              <a:rPr lang="en-US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</a:b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                      C) PCL Indicators 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hlinkClick r:id="rId3"/>
              </a:rPr>
              <a:t>PCL3EA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/>
            </a:r>
            <a:br>
              <a:rPr lang="en-US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</a:b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                      D) Agenda for PCL Meetings 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hlinkClick r:id="rId3"/>
              </a:rPr>
              <a:t>PCL4E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/>
            </a:r>
            <a:br>
              <a:rPr lang="en-US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</a:b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                      E) Reflective Journals 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hlinkClick r:id="rId3"/>
              </a:rPr>
              <a:t>PCL5EA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/>
            </a:r>
            <a:br>
              <a:rPr lang="en-US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</a:b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                      F) M&amp;E Visits 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hlinkClick r:id="rId3"/>
              </a:rPr>
              <a:t>PCL6E</a:t>
            </a:r>
            <a:endParaRPr lang="en-US" b="1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b="1" dirty="0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3) Types </a:t>
            </a:r>
            <a:r>
              <a:rPr lang="en-US" b="1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of </a:t>
            </a:r>
            <a:r>
              <a:rPr lang="en-US" b="1" dirty="0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mentorship </a:t>
            </a:r>
            <a:r>
              <a:rPr lang="en-US" i="1" dirty="0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(tools needed) 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endParaRPr lang="en-US" b="1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4</a:t>
            </a:r>
            <a:r>
              <a:rPr lang="en-US" b="1" dirty="0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) Impact </a:t>
            </a:r>
            <a:r>
              <a:rPr lang="en-US" b="1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(empowerment, self-efficacy, etc…) </a:t>
            </a:r>
            <a:endParaRPr lang="en-US" b="1" dirty="0" smtClean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Templates: A) 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Attitudes and Habits of 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Mind 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hlinkClick r:id="rId3"/>
              </a:rPr>
              <a:t>AHM1EA</a:t>
            </a:r>
            <a:endParaRPr lang="en-US" dirty="0" smtClean="0"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endParaRPr lang="en-US" b="1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b="1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5</a:t>
            </a:r>
            <a:r>
              <a:rPr lang="en-US" b="1" dirty="0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) Recommendations of Improvement and Sustainability/ Forward Strategies </a:t>
            </a:r>
            <a:r>
              <a:rPr lang="en-US" i="1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(tools needed) 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endParaRPr lang="en-US" sz="2000" b="1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4553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81" y="1062256"/>
            <a:ext cx="8134350" cy="502920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1"/>
            <a:ext cx="9144000" cy="757456"/>
          </a:xfrm>
          <a:prstGeom prst="rect">
            <a:avLst/>
          </a:prstGeom>
          <a:solidFill>
            <a:srgbClr val="003399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700" dirty="0">
              <a:solidFill>
                <a:srgbClr val="92D050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2976056" y="304800"/>
            <a:ext cx="2895600" cy="6858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44606" y="1056378"/>
            <a:ext cx="825391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 algn="ctr">
              <a:spcBef>
                <a:spcPts val="0"/>
              </a:spcBef>
              <a:spcAft>
                <a:spcPts val="0"/>
              </a:spcAft>
            </a:pPr>
            <a:r>
              <a:rPr lang="en-US" sz="2800" b="1" i="1" u="sng" dirty="0" smtClean="0"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Case Study Timeline</a:t>
            </a:r>
            <a:endParaRPr lang="en-US" sz="2800" dirty="0">
              <a:latin typeface="Cambria" panose="02040503050406030204" pitchFamily="18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b="1" i="1" dirty="0"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 </a:t>
            </a:r>
            <a:endParaRPr lang="en-US" b="1" i="1" dirty="0" smtClean="0">
              <a:latin typeface="Cambria" panose="02040503050406030204" pitchFamily="18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endParaRPr lang="en-US" dirty="0">
              <a:latin typeface="Cambria" panose="02040503050406030204" pitchFamily="18" charset="0"/>
              <a:ea typeface="MS Mincho" panose="02020609040205080304" pitchFamily="49" charset="-128"/>
              <a:cs typeface="Arial" panose="020B0604020202020204" pitchFamily="34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5436701"/>
              </p:ext>
            </p:extLst>
          </p:nvPr>
        </p:nvGraphicFramePr>
        <p:xfrm>
          <a:off x="228600" y="1752598"/>
          <a:ext cx="8691302" cy="4872253"/>
        </p:xfrm>
        <a:graphic>
          <a:graphicData uri="http://schemas.openxmlformats.org/drawingml/2006/table">
            <a:tbl>
              <a:tblPr/>
              <a:tblGrid>
                <a:gridCol w="458858">
                  <a:extLst>
                    <a:ext uri="{9D8B030D-6E8A-4147-A177-3AD203B41FA5}">
                      <a16:colId xmlns:a16="http://schemas.microsoft.com/office/drawing/2014/main" val="287250800"/>
                    </a:ext>
                  </a:extLst>
                </a:gridCol>
                <a:gridCol w="3832809">
                  <a:extLst>
                    <a:ext uri="{9D8B030D-6E8A-4147-A177-3AD203B41FA5}">
                      <a16:colId xmlns:a16="http://schemas.microsoft.com/office/drawing/2014/main" val="3963243061"/>
                    </a:ext>
                  </a:extLst>
                </a:gridCol>
                <a:gridCol w="1807491">
                  <a:extLst>
                    <a:ext uri="{9D8B030D-6E8A-4147-A177-3AD203B41FA5}">
                      <a16:colId xmlns:a16="http://schemas.microsoft.com/office/drawing/2014/main" val="394306763"/>
                    </a:ext>
                  </a:extLst>
                </a:gridCol>
                <a:gridCol w="2592144">
                  <a:extLst>
                    <a:ext uri="{9D8B030D-6E8A-4147-A177-3AD203B41FA5}">
                      <a16:colId xmlns:a16="http://schemas.microsoft.com/office/drawing/2014/main" val="1225391711"/>
                    </a:ext>
                  </a:extLst>
                </a:gridCol>
              </a:tblGrid>
              <a:tr h="441548"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Item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Deadline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Responsibility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182445"/>
                  </a:ext>
                </a:extLst>
              </a:tr>
              <a:tr h="441548"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End of Data Collection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Mar-19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All FOEs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3027074"/>
                  </a:ext>
                </a:extLst>
              </a:tr>
              <a:tr h="441548"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Coding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Beg April- 19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AUC, ULEIC &amp; FOEs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9519589"/>
                  </a:ext>
                </a:extLst>
              </a:tr>
              <a:tr h="441548"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Data Analysis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Beg April- 19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FOEs &amp; ULEIC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6359236"/>
                  </a:ext>
                </a:extLst>
              </a:tr>
              <a:tr h="441548"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Draft 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End April-19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All FOEs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9451460"/>
                  </a:ext>
                </a:extLst>
              </a:tr>
              <a:tr h="441548"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Quality Assurance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May-19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ULEIC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6561323"/>
                  </a:ext>
                </a:extLst>
              </a:tr>
              <a:tr h="441548"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Draft 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Beg Jun-19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All FOEs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5848255"/>
                  </a:ext>
                </a:extLst>
              </a:tr>
              <a:tr h="441548"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Peer Review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End Jun-19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Twinning Partners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4244164"/>
                  </a:ext>
                </a:extLst>
              </a:tr>
              <a:tr h="441548"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Final Product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15-Jul-19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AUC &amp; ULEIC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814203"/>
                  </a:ext>
                </a:extLst>
              </a:tr>
              <a:tr h="441548"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Translation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End Aug-19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AUC &amp; All FOEs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2305121"/>
                  </a:ext>
                </a:extLst>
              </a:tr>
              <a:tr h="456773"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Printing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Sep-19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AUC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08065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9795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37160" indent="0" algn="ctr">
              <a:buNone/>
            </a:pPr>
            <a:endParaRPr lang="en-US" sz="8800" dirty="0" smtClean="0"/>
          </a:p>
          <a:p>
            <a:pPr marL="137160" indent="0" algn="ctr">
              <a:buNone/>
            </a:pPr>
            <a:r>
              <a:rPr lang="en-US" sz="8800" dirty="0" smtClean="0">
                <a:solidFill>
                  <a:srgbClr val="003399"/>
                </a:solidFill>
              </a:rPr>
              <a:t>Thank You</a:t>
            </a:r>
          </a:p>
          <a:p>
            <a:pPr marL="137160" indent="0" algn="ctr">
              <a:buNone/>
            </a:pPr>
            <a:endParaRPr lang="ar-EG" sz="88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-27710" y="0"/>
            <a:ext cx="9171709" cy="1219200"/>
          </a:xfrm>
          <a:prstGeom prst="rect">
            <a:avLst/>
          </a:prstGeom>
          <a:solidFill>
            <a:srgbClr val="003399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700" dirty="0">
              <a:solidFill>
                <a:srgbClr val="92D050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3000375" y="829113"/>
            <a:ext cx="28956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887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025" y="2014018"/>
            <a:ext cx="8134350" cy="4415181"/>
          </a:xfrm>
        </p:spPr>
        <p:txBody>
          <a:bodyPr>
            <a:noAutofit/>
          </a:bodyPr>
          <a:lstStyle/>
          <a:p>
            <a:r>
              <a:rPr lang="en-US" sz="2400" dirty="0" smtClean="0"/>
              <a:t>Refreshing on Main Overarching Questions</a:t>
            </a:r>
          </a:p>
          <a:p>
            <a:endParaRPr lang="en-US" sz="2400" dirty="0"/>
          </a:p>
          <a:p>
            <a:r>
              <a:rPr lang="en-US" sz="2400" dirty="0" smtClean="0"/>
              <a:t>School Case Studies </a:t>
            </a:r>
          </a:p>
          <a:p>
            <a:endParaRPr lang="en-US" sz="2400" dirty="0"/>
          </a:p>
          <a:p>
            <a:r>
              <a:rPr lang="en-US" sz="2400" dirty="0" smtClean="0"/>
              <a:t>Faculty of Education Case Studies </a:t>
            </a:r>
          </a:p>
          <a:p>
            <a:endParaRPr lang="en-US" sz="2400" dirty="0"/>
          </a:p>
          <a:p>
            <a:r>
              <a:rPr lang="en-US" sz="2400" dirty="0" smtClean="0"/>
              <a:t>Describing the School University Partnerships</a:t>
            </a:r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endParaRPr lang="en-US" sz="24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1"/>
            <a:ext cx="9144000" cy="757456"/>
          </a:xfrm>
          <a:prstGeom prst="rect">
            <a:avLst/>
          </a:prstGeom>
          <a:solidFill>
            <a:srgbClr val="003399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700" b="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 Light"/>
              <a:ea typeface="+mj-ea"/>
              <a:cs typeface="+mj-cs"/>
            </a:endParaRPr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2976056" y="304800"/>
            <a:ext cx="2895600" cy="6858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-304800" y="1257655"/>
            <a:ext cx="2514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b="1" dirty="0" smtClean="0">
                <a:solidFill>
                  <a:prstClr val="black"/>
                </a:solidFill>
                <a:latin typeface="Calibri"/>
              </a:rPr>
              <a:t>Content</a:t>
            </a:r>
            <a:endParaRPr kumimoji="0" lang="en-GB" sz="28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44264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4600" y="2286000"/>
            <a:ext cx="8134350" cy="4674367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endParaRPr lang="en-US" sz="2400" dirty="0" smtClean="0"/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endParaRPr lang="en-US" sz="24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1"/>
            <a:ext cx="9144000" cy="757456"/>
          </a:xfrm>
          <a:prstGeom prst="rect">
            <a:avLst/>
          </a:prstGeom>
          <a:solidFill>
            <a:srgbClr val="003399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700" b="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 Light"/>
              <a:ea typeface="+mj-ea"/>
              <a:cs typeface="+mj-cs"/>
            </a:endParaRPr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2976056" y="304800"/>
            <a:ext cx="2895600" cy="6858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05269" y="1757063"/>
            <a:ext cx="8767080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RQ 1: What is the nature of the partnership in the project?</a:t>
            </a:r>
          </a:p>
          <a:p>
            <a:pPr marL="285750" marR="0" lvl="0" indent="-285750" algn="l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RQ 2: How does the SUP enhance the development of PCLs at the university and school?</a:t>
            </a:r>
            <a:endParaRPr kumimoji="0" lang="en-GB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RQ 3: How has the PCL impacted on the transformation of professional learning practice </a:t>
            </a:r>
          </a:p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GB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 at the university and school level? </a:t>
            </a:r>
          </a:p>
          <a:p>
            <a:pPr marL="285750" marR="0" lvl="0" indent="-285750" algn="l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RQ 4: How does the SUP impact on beliefs, values and attitudes?</a:t>
            </a:r>
          </a:p>
          <a:p>
            <a:pPr marL="285750" marR="0" lvl="0" indent="-285750" algn="l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RQ 5: What are some of the tensions between beliefs/values and practice?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76600" y="1295398"/>
            <a:ext cx="243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Main Questions</a:t>
            </a: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51296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4600" y="2286000"/>
            <a:ext cx="8134350" cy="4674367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endParaRPr lang="en-US" sz="2400" dirty="0" smtClean="0"/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endParaRPr lang="en-US" sz="24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1"/>
            <a:ext cx="9144000" cy="757456"/>
          </a:xfrm>
          <a:prstGeom prst="rect">
            <a:avLst/>
          </a:prstGeom>
          <a:solidFill>
            <a:srgbClr val="003399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700" b="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 Light"/>
              <a:ea typeface="+mj-ea"/>
              <a:cs typeface="+mj-cs"/>
            </a:endParaRPr>
          </a:p>
        </p:txBody>
      </p:sp>
      <p:pic>
        <p:nvPicPr>
          <p:cNvPr id="5" name="Picture 4"/>
          <p:cNvPicPr/>
          <p:nvPr/>
        </p:nvPicPr>
        <p:blipFill>
          <a:blip r:embed="rId3"/>
          <a:stretch>
            <a:fillRect/>
          </a:stretch>
        </p:blipFill>
        <p:spPr>
          <a:xfrm>
            <a:off x="2976056" y="304800"/>
            <a:ext cx="2895600" cy="6858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28600" y="1757063"/>
            <a:ext cx="473206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76600" y="1064566"/>
            <a:ext cx="243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Main Questions</a:t>
            </a: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/>
          </p:nvPr>
        </p:nvGraphicFramePr>
        <p:xfrm>
          <a:off x="152399" y="1447801"/>
          <a:ext cx="8686800" cy="5255043"/>
        </p:xfrm>
        <a:graphic>
          <a:graphicData uri="http://schemas.openxmlformats.org/drawingml/2006/table">
            <a:tbl>
              <a:tblPr firstRow="1" firstCol="1" bandRow="1"/>
              <a:tblGrid>
                <a:gridCol w="4343400">
                  <a:extLst>
                    <a:ext uri="{9D8B030D-6E8A-4147-A177-3AD203B41FA5}">
                      <a16:colId xmlns:a16="http://schemas.microsoft.com/office/drawing/2014/main" val="4172505988"/>
                    </a:ext>
                  </a:extLst>
                </a:gridCol>
                <a:gridCol w="4343400">
                  <a:extLst>
                    <a:ext uri="{9D8B030D-6E8A-4147-A177-3AD203B41FA5}">
                      <a16:colId xmlns:a16="http://schemas.microsoft.com/office/drawing/2014/main" val="4157232108"/>
                    </a:ext>
                  </a:extLst>
                </a:gridCol>
              </a:tblGrid>
              <a:tr h="2289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Research Questions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278" marR="502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Roles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278" marR="502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6028122"/>
                  </a:ext>
                </a:extLst>
              </a:tr>
              <a:tr h="5559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RQ 1: What is the nature of the partnership in the project?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50278" marR="502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AUC</a:t>
                      </a:r>
                    </a:p>
                  </a:txBody>
                  <a:tcPr marL="50278" marR="502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3793985"/>
                  </a:ext>
                </a:extLst>
              </a:tr>
              <a:tr h="7413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RQ 2: How does the SUP enhance the development of PCLs at university level?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50278" marR="502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Twinning </a:t>
                      </a:r>
                      <a:r>
                        <a:rPr lang="en-GB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FoEs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278" marR="502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0569374"/>
                  </a:ext>
                </a:extLst>
              </a:tr>
              <a:tr h="6869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RQ 2: How does the SUP enhance the development of PCLs at school level?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50278" marR="502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EG FoEs</a:t>
                      </a:r>
                    </a:p>
                  </a:txBody>
                  <a:tcPr marL="50278" marR="502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38804205"/>
                  </a:ext>
                </a:extLst>
              </a:tr>
              <a:tr h="92663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RQ 3: How has the PCL impacted on the transformation of professional learning practice at the university level?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50278" marR="502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Twinning FoEs</a:t>
                      </a:r>
                    </a:p>
                  </a:txBody>
                  <a:tcPr marL="50278" marR="502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1625695"/>
                  </a:ext>
                </a:extLst>
              </a:tr>
              <a:tr h="7413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RQ 3: How has the PCL impacted on the transformation of professional learning practice at the school level?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50278" marR="502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EG </a:t>
                      </a:r>
                      <a:r>
                        <a:rPr lang="en-GB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FoEs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278" marR="502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48063610"/>
                  </a:ext>
                </a:extLst>
              </a:tr>
              <a:tr h="6869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RQ 4: How does the SUP impact on beliefs, values and attitudes?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50278" marR="502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AUC</a:t>
                      </a:r>
                    </a:p>
                  </a:txBody>
                  <a:tcPr marL="50278" marR="502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2261442"/>
                  </a:ext>
                </a:extLst>
              </a:tr>
              <a:tr h="6869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RQ 5: What are some of the tensions between beliefs/values and practice?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50278" marR="502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All</a:t>
                      </a:r>
                    </a:p>
                  </a:txBody>
                  <a:tcPr marL="50278" marR="502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4601221"/>
                  </a:ext>
                </a:extLst>
              </a:tr>
            </a:tbl>
          </a:graphicData>
        </a:graphic>
      </p:graphicFrame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-2085072" y="1825625"/>
            <a:ext cx="1743075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24573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344025"/>
            <a:ext cx="7886700" cy="3832937"/>
          </a:xfrm>
        </p:spPr>
        <p:txBody>
          <a:bodyPr>
            <a:normAutofit/>
          </a:bodyPr>
          <a:lstStyle/>
          <a:p>
            <a:pPr marL="137160" indent="0" algn="ctr">
              <a:buNone/>
            </a:pPr>
            <a:endParaRPr lang="en-US" sz="8800" dirty="0" smtClean="0"/>
          </a:p>
          <a:p>
            <a:pPr marL="137160" indent="0" algn="ctr">
              <a:buNone/>
            </a:pPr>
            <a:endParaRPr lang="en-US" sz="8800" dirty="0" smtClean="0">
              <a:solidFill>
                <a:srgbClr val="003399"/>
              </a:solidFill>
            </a:endParaRPr>
          </a:p>
          <a:p>
            <a:pPr marL="137160" indent="0" algn="ctr">
              <a:buNone/>
            </a:pPr>
            <a:endParaRPr lang="ar-EG" sz="88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-27710" y="0"/>
            <a:ext cx="9171709" cy="1219200"/>
          </a:xfrm>
          <a:prstGeom prst="rect">
            <a:avLst/>
          </a:prstGeom>
          <a:solidFill>
            <a:srgbClr val="003399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700" dirty="0">
              <a:solidFill>
                <a:srgbClr val="92D050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3000375" y="829113"/>
            <a:ext cx="2895600" cy="68580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895600"/>
            <a:ext cx="9144000" cy="4724400"/>
          </a:xfrm>
        </p:spPr>
        <p:txBody>
          <a:bodyPr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i="1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 </a:t>
            </a:r>
            <a:br>
              <a:rPr lang="en-US" sz="2000" i="1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</a:b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1) </a:t>
            </a:r>
            <a:r>
              <a:rPr lang="en-US" sz="2000" b="1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School Context 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(baseline + profile+ needs assessment + ethnographic     </a:t>
            </a:r>
            <a:b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</a:b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     study + history of schools + demographics)</a:t>
            </a:r>
            <a:b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</a:br>
            <a:r>
              <a:rPr lang="en-GB" sz="2000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Templates : A) Needs Assessment &amp; Ethnographic Study </a:t>
            </a:r>
            <a:r>
              <a:rPr lang="en-GB" sz="2000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hlinkClick r:id="rId3"/>
              </a:rPr>
              <a:t>SP1E</a:t>
            </a:r>
            <a:r>
              <a:rPr lang="en-GB" sz="2000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/>
            </a:r>
            <a:br>
              <a:rPr lang="en-GB" sz="2000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</a:br>
            <a:r>
              <a:rPr lang="en-GB" sz="2000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                       B) School Profile </a:t>
            </a:r>
            <a:r>
              <a:rPr lang="en-GB" sz="2000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hlinkClick r:id="rId3"/>
              </a:rPr>
              <a:t>SP2EA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/>
            </a:r>
            <a:b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</a:b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/>
            </a:r>
            <a:b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</a:br>
            <a:r>
              <a:rPr lang="en-US" sz="2000" b="1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2)Evolution of PCL 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/>
            </a:r>
            <a:b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</a:b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Templates: A) Existence of PCLs 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hlinkClick r:id="rId3"/>
              </a:rPr>
              <a:t>PCL1EA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/>
            </a:r>
            <a:b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</a:b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                      B) PCL Monitoring Survey 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hlinkClick r:id="rId3"/>
              </a:rPr>
              <a:t>PCL2EA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/>
            </a:r>
            <a:b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</a:b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                      C) PCL Indicators 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hlinkClick r:id="rId3"/>
              </a:rPr>
              <a:t>PCL3EA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/>
            </a:r>
            <a:br>
              <a:rPr lang="en-US" sz="2000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</a:b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                     D) Agenda for PCL Meetings 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hlinkClick r:id="rId3"/>
              </a:rPr>
              <a:t>PCL4E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/>
            </a:r>
            <a:b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</a:b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                      E) Reflective Journals 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hlinkClick r:id="rId3"/>
              </a:rPr>
              <a:t>PCL5EA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/>
            </a:r>
            <a:b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</a:b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                      F) M&amp;E Visits 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hlinkClick r:id="rId3"/>
              </a:rPr>
              <a:t>PCL6E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/>
            </a:r>
            <a:b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</a:b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/>
            </a:r>
            <a:br>
              <a:rPr lang="en-US" sz="2000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</a:b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3) 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Evolution of Material </a:t>
            </a:r>
            <a:r>
              <a:rPr lang="en-US" sz="2000" b="1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Development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/>
            </a:r>
            <a:b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</a:b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Templates: A) 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hlinkClick r:id="rId3"/>
              </a:rPr>
              <a:t>MD1EA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/>
            </a:r>
            <a:br>
              <a:rPr lang="en-US" sz="2000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</a:b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/>
            </a:r>
            <a:b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</a:b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/>
            </a:r>
            <a:b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</a:b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/>
            </a:r>
            <a:b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</a:br>
            <a:r>
              <a:rPr lang="en-US" sz="1800" b="1" dirty="0" smtClean="0">
                <a:solidFill>
                  <a:srgbClr val="CC0000"/>
                </a:solidFill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/>
            </a:r>
            <a:br>
              <a:rPr lang="en-US" sz="1800" b="1" dirty="0" smtClean="0">
                <a:solidFill>
                  <a:srgbClr val="CC0000"/>
                </a:solidFill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</a:br>
            <a:r>
              <a:rPr lang="en-US" sz="3200" b="1" dirty="0" smtClean="0">
                <a:solidFill>
                  <a:srgbClr val="CC0000"/>
                </a:solidFill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/>
            </a:r>
            <a:br>
              <a:rPr lang="en-US" sz="3200" b="1" dirty="0" smtClean="0">
                <a:solidFill>
                  <a:srgbClr val="CC0000"/>
                </a:solidFill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</a:br>
            <a:endParaRPr lang="en-US" sz="3200" b="1" dirty="0">
              <a:solidFill>
                <a:srgbClr val="CC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4600" y="1526945"/>
            <a:ext cx="487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i="1" u="sng" dirty="0" smtClean="0">
                <a:latin typeface="Cambria" panose="02040503050406030204" pitchFamily="18" charset="0"/>
                <a:ea typeface="Cambria" panose="02040503050406030204" pitchFamily="18" charset="0"/>
              </a:rPr>
              <a:t>School Case Studies</a:t>
            </a:r>
            <a:endParaRPr lang="en-GB" sz="3200" b="1" i="1" u="sng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3011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315952"/>
            <a:ext cx="7886700" cy="3832937"/>
          </a:xfrm>
        </p:spPr>
        <p:txBody>
          <a:bodyPr>
            <a:normAutofit/>
          </a:bodyPr>
          <a:lstStyle/>
          <a:p>
            <a:pPr marL="137160" indent="0" algn="ctr">
              <a:buNone/>
            </a:pPr>
            <a:endParaRPr lang="en-US" sz="8800" dirty="0" smtClean="0"/>
          </a:p>
          <a:p>
            <a:pPr marL="137160" indent="0" algn="ctr">
              <a:buNone/>
            </a:pPr>
            <a:endParaRPr lang="en-US" sz="8800" dirty="0" smtClean="0">
              <a:solidFill>
                <a:srgbClr val="003399"/>
              </a:solidFill>
            </a:endParaRPr>
          </a:p>
          <a:p>
            <a:pPr marL="137160" indent="0" algn="ctr">
              <a:buNone/>
            </a:pPr>
            <a:endParaRPr lang="ar-EG" sz="88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-27710" y="0"/>
            <a:ext cx="9171709" cy="1219200"/>
          </a:xfrm>
          <a:prstGeom prst="rect">
            <a:avLst/>
          </a:prstGeom>
          <a:solidFill>
            <a:srgbClr val="003399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700" dirty="0">
              <a:solidFill>
                <a:srgbClr val="92D050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3000375" y="829113"/>
            <a:ext cx="2895600" cy="68580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1371600"/>
            <a:ext cx="8991600" cy="6248400"/>
          </a:xfrm>
        </p:spPr>
        <p:txBody>
          <a:bodyPr>
            <a:noAutofit/>
          </a:bodyPr>
          <a:lstStyle/>
          <a:p>
            <a:pPr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i="1" u="sng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/>
            </a:r>
            <a:br>
              <a:rPr lang="en-US" sz="1800" i="1" u="sng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</a:br>
            <a:r>
              <a:rPr lang="en-GB" sz="2000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4) </a:t>
            </a:r>
            <a:r>
              <a:rPr lang="en-GB" sz="2000" b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Use of reflective </a:t>
            </a:r>
            <a:r>
              <a:rPr lang="en-GB" sz="2000" b="1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practice</a:t>
            </a:r>
            <a:br>
              <a:rPr lang="en-GB" sz="2000" b="1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</a:br>
            <a:r>
              <a:rPr lang="en-GB" sz="2000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Templates : A</a:t>
            </a:r>
            <a:r>
              <a:rPr lang="en-GB" sz="2000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Reflective Journals 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hlinkClick r:id="rId3"/>
              </a:rPr>
              <a:t>PCL5EA</a:t>
            </a:r>
            <a:r>
              <a:rPr lang="en-GB" sz="2000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/>
            </a:r>
            <a:br>
              <a:rPr lang="en-GB" sz="2000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</a:br>
            <a:r>
              <a:rPr lang="en-GB" sz="2000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                       B) 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Agenda for PCL Meetings 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hlinkClick r:id="rId3"/>
              </a:rPr>
              <a:t>PCL4E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/>
            </a:r>
            <a:br>
              <a:rPr lang="en-US" sz="2000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</a:br>
            <a:r>
              <a:rPr lang="en-GB" sz="2000" b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/>
            </a:r>
            <a:br>
              <a:rPr lang="en-GB" sz="2000" b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</a:br>
            <a:r>
              <a:rPr lang="en-GB" sz="2000" b="1" i="1" u="sng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Tools Needed for the following:</a:t>
            </a:r>
            <a:r>
              <a:rPr lang="en-US" sz="2000" i="1" u="sng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/>
            </a:r>
            <a:br>
              <a:rPr lang="en-US" sz="2000" i="1" u="sng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</a:b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/>
            </a:r>
            <a:b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</a:br>
            <a:r>
              <a:rPr lang="en-US" sz="2000" b="1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5)Evolution of Quality Assurance Unit </a:t>
            </a:r>
            <a:r>
              <a:rPr lang="en-GB" sz="2000" i="1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/>
            </a:r>
            <a:br>
              <a:rPr lang="en-GB" sz="2000" i="1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</a:br>
            <a:r>
              <a:rPr lang="en-GB" sz="2000" i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/>
            </a:r>
            <a:br>
              <a:rPr lang="en-GB" sz="2000" i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</a:br>
            <a:r>
              <a:rPr lang="en-US" sz="2000" b="1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6)Evolution 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of </a:t>
            </a:r>
            <a:r>
              <a:rPr lang="en-US" sz="2000" b="1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Mentorship</a:t>
            </a:r>
            <a:r>
              <a:rPr lang="en-US" sz="2000" i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/>
            </a:r>
            <a:br>
              <a:rPr lang="en-US" sz="2000" i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</a:br>
            <a:r>
              <a:rPr lang="en-US" sz="2000" i="1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/>
            </a:r>
            <a:br>
              <a:rPr lang="en-US" sz="2000" i="1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</a:b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7</a:t>
            </a:r>
            <a:r>
              <a:rPr lang="en-US" sz="2000" b="1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) Evolution of school-based research for professional development and reform</a:t>
            </a:r>
            <a:r>
              <a:rPr lang="en-GB" sz="2000" b="1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/>
            </a:r>
            <a:br>
              <a:rPr lang="en-GB" sz="2000" b="1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</a:br>
            <a:r>
              <a:rPr lang="en-GB" sz="2000" b="1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/>
            </a:r>
            <a:br>
              <a:rPr lang="en-GB" sz="2000" b="1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</a:br>
            <a:r>
              <a:rPr lang="en-GB" sz="2000" b="1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8) Recommendations for Improvement Plan and Sustainability /Forward strategy </a:t>
            </a:r>
            <a:r>
              <a:rPr lang="en-GB" sz="3200" dirty="0" smtClean="0">
                <a:solidFill>
                  <a:srgbClr val="CC0000"/>
                </a:solidFill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/>
            </a:r>
            <a:br>
              <a:rPr lang="en-GB" sz="3200" dirty="0" smtClean="0">
                <a:solidFill>
                  <a:srgbClr val="CC0000"/>
                </a:solidFill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</a:br>
            <a:endParaRPr lang="en-US" sz="3200" dirty="0">
              <a:solidFill>
                <a:srgbClr val="CC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90800" y="1426377"/>
            <a:ext cx="487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i="1" u="sng" dirty="0" smtClean="0">
                <a:latin typeface="Cambria" panose="02040503050406030204" pitchFamily="18" charset="0"/>
                <a:ea typeface="Cambria" panose="02040503050406030204" pitchFamily="18" charset="0"/>
              </a:rPr>
              <a:t>School Case Studies</a:t>
            </a:r>
            <a:endParaRPr lang="en-GB" sz="3200" b="1" i="1" u="sng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085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81" y="1062256"/>
            <a:ext cx="8134350" cy="502920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1"/>
            <a:ext cx="9144000" cy="757456"/>
          </a:xfrm>
          <a:prstGeom prst="rect">
            <a:avLst/>
          </a:prstGeom>
          <a:solidFill>
            <a:srgbClr val="003399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700" dirty="0">
              <a:solidFill>
                <a:srgbClr val="92D050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2976056" y="304800"/>
            <a:ext cx="2895600" cy="6858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356681" y="1295399"/>
            <a:ext cx="8482519" cy="6647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2800" b="1" i="1" u="sng" dirty="0"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Faculties of Education Case Studies</a:t>
            </a:r>
            <a:endParaRPr lang="en-US" sz="2800" dirty="0">
              <a:latin typeface="Cambria" panose="02040503050406030204" pitchFamily="18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b="1" i="1" dirty="0"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 </a:t>
            </a:r>
            <a:endParaRPr lang="en-US" dirty="0">
              <a:latin typeface="Cambria" panose="02040503050406030204" pitchFamily="18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457200" marR="0" lvl="0" indent="-457200"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</a:pPr>
            <a:r>
              <a:rPr lang="en-US" sz="2000" b="1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History &amp; context of each faculty </a:t>
            </a:r>
            <a:endParaRPr lang="en-US" sz="2000" b="1" dirty="0" smtClean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457200" marR="0" lvl="0" indent="-457200"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</a:pPr>
            <a:endParaRPr lang="en-US" sz="2000" b="1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457200" marR="0" lvl="0" indent="-457200"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</a:pPr>
            <a:r>
              <a:rPr lang="en-US" sz="2000" b="1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PCLs (e.g. how many, etc</a:t>
            </a:r>
            <a:r>
              <a:rPr lang="en-US" sz="2000" b="1" dirty="0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…)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Templates: A) Existence of PCLs 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hlinkClick r:id="rId3"/>
              </a:rPr>
              <a:t>PCL1EA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/>
            </a:r>
            <a:br>
              <a:rPr lang="en-US" sz="2000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</a:b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                      B) PCL Monitoring Survey 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hlinkClick r:id="rId3"/>
              </a:rPr>
              <a:t>PCL2EA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/>
            </a:r>
            <a:br>
              <a:rPr lang="en-US" sz="2000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</a:b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                      C) PCL Indicators 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hlinkClick r:id="rId3"/>
              </a:rPr>
              <a:t>PCL3EA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/>
            </a:r>
            <a:br>
              <a:rPr lang="en-US" sz="2000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</a:b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                      D) Agenda for PCL Meetings 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hlinkClick r:id="rId3"/>
              </a:rPr>
              <a:t>PCL4E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/>
            </a:r>
            <a:br>
              <a:rPr lang="en-US" sz="2000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</a:b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                      E) Reflective Journals 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hlinkClick r:id="rId3"/>
              </a:rPr>
              <a:t>PCL5EA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/>
            </a:r>
            <a:br>
              <a:rPr lang="en-US" sz="2000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</a:b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                      F) M&amp;E Visits 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hlinkClick r:id="rId3"/>
              </a:rPr>
              <a:t>PCL6E</a:t>
            </a:r>
            <a:endParaRPr lang="en-US" sz="2000" b="1" dirty="0" smtClean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457200" marR="0" lvl="0" indent="-457200"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</a:pPr>
            <a:endParaRPr lang="en-US" sz="2000" b="1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2000" b="1" dirty="0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3) New </a:t>
            </a:r>
            <a:r>
              <a:rPr lang="en-US" sz="2000" b="1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teaching styles </a:t>
            </a:r>
            <a:endParaRPr lang="en-US" sz="2000" b="1" dirty="0" smtClean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Templates: A) Project impact on learning and 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practice 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hlinkClick r:id="rId3"/>
              </a:rPr>
              <a:t>IMPACT1EA</a:t>
            </a:r>
            <a:endParaRPr lang="en-US" sz="2000" b="1" dirty="0" smtClean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endParaRPr lang="en-US" sz="2000" b="1" dirty="0" smtClean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2000" b="1" dirty="0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4</a:t>
            </a:r>
            <a:r>
              <a:rPr lang="en-US" sz="2000" b="1" dirty="0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) New </a:t>
            </a:r>
            <a:r>
              <a:rPr lang="en-US" sz="2000" b="1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programs or courses </a:t>
            </a:r>
            <a:endParaRPr lang="en-US" sz="2000" b="1" dirty="0" smtClean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lvl="0"/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Templates: A) Project impact on learning and 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practice 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hlinkClick r:id="rId3"/>
              </a:rPr>
              <a:t>IMPACT1EA</a:t>
            </a:r>
            <a:endParaRPr lang="en-US" sz="2000" b="1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endParaRPr lang="en-US" sz="2000" b="1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457200" marR="0" lvl="0" indent="-457200"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</a:pPr>
            <a:endParaRPr lang="en-US" sz="2000" b="1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457200" marR="0" lvl="0" indent="-457200"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</a:pPr>
            <a:endParaRPr lang="en-US" sz="2000" b="1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sz="20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1253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81" y="1062256"/>
            <a:ext cx="8134350" cy="502920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  </a:t>
            </a:r>
            <a:endParaRPr lang="en-US" sz="24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1"/>
            <a:ext cx="9144000" cy="757456"/>
          </a:xfrm>
          <a:prstGeom prst="rect">
            <a:avLst/>
          </a:prstGeom>
          <a:solidFill>
            <a:srgbClr val="003399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700" dirty="0">
              <a:solidFill>
                <a:srgbClr val="92D050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2976056" y="304800"/>
            <a:ext cx="2895600" cy="6858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356681" y="1295399"/>
            <a:ext cx="8482519" cy="54168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2800" b="1" i="1" u="sng" dirty="0"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Faculties of Education Case </a:t>
            </a:r>
            <a:r>
              <a:rPr lang="en-US" sz="2800" b="1" i="1" u="sng" dirty="0" smtClean="0"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Studies</a:t>
            </a:r>
            <a:endParaRPr lang="en-US" sz="2800" dirty="0" smtClean="0">
              <a:latin typeface="Cambria" panose="02040503050406030204" pitchFamily="18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b="1" i="1" dirty="0" smtClean="0"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 </a:t>
            </a:r>
            <a:endParaRPr lang="en-US" dirty="0" smtClean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2000" b="1" dirty="0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5) New </a:t>
            </a:r>
            <a:r>
              <a:rPr lang="en-US" sz="2000" b="1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policies </a:t>
            </a:r>
            <a:r>
              <a:rPr lang="en-US" sz="2000" i="1" dirty="0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(Key informants in depth interviews)</a:t>
            </a:r>
            <a:endParaRPr lang="en-US" sz="2000" i="1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457200" marR="0" lvl="0" indent="-457200"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</a:pPr>
            <a:endParaRPr lang="en-US" sz="2000" b="1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2000" b="1" dirty="0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6) Engagement </a:t>
            </a:r>
            <a:r>
              <a:rPr lang="en-US" sz="2000" b="1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of </a:t>
            </a:r>
            <a:r>
              <a:rPr lang="en-US" sz="2000" b="1" dirty="0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students</a:t>
            </a:r>
          </a:p>
          <a:p>
            <a:pPr lvl="0"/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Templates: A) Project impact on learning and 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practice 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hlinkClick r:id="rId3"/>
              </a:rPr>
              <a:t>IMPACT1EA</a:t>
            </a:r>
            <a:endParaRPr lang="en-US" sz="2000" dirty="0" smtClean="0"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                     B) Observations</a:t>
            </a:r>
          </a:p>
          <a:p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                     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C) Interviews</a:t>
            </a:r>
            <a:endParaRPr lang="en-US" sz="20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457200" marR="0" lvl="0" indent="-457200"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</a:pPr>
            <a:endParaRPr lang="en-US" sz="2000" b="1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2000" b="1" dirty="0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7) Human </a:t>
            </a:r>
            <a:r>
              <a:rPr lang="en-US" sz="2000" b="1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relationships (Between faculty  , and faculty with students</a:t>
            </a:r>
            <a:r>
              <a:rPr lang="en-US" sz="2000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</a:p>
          <a:p>
            <a:pPr lvl="0"/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Templates: A) Project impact on learning and 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practice 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hlinkClick r:id="rId3"/>
              </a:rPr>
              <a:t>IMPACT1EA</a:t>
            </a:r>
            <a:endParaRPr lang="en-US" sz="2000" b="1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                     B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) Observations</a:t>
            </a:r>
          </a:p>
          <a:p>
            <a:pPr marL="457200" marR="0" lvl="0" indent="-457200"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</a:pPr>
            <a:endParaRPr lang="en-US" sz="2000" b="1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8) Inquiry and Action Research </a:t>
            </a:r>
          </a:p>
          <a:p>
            <a:pPr lvl="0"/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Templates: A) Project impact on learning and 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practice 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hlinkClick r:id="rId3"/>
              </a:rPr>
              <a:t>IMPACT1EA</a:t>
            </a:r>
            <a:endParaRPr lang="en-US" sz="2000" b="1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endParaRPr lang="en-US" sz="2000" b="1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endParaRPr lang="en-US" sz="2000" b="1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3466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81" y="1062256"/>
            <a:ext cx="8134350" cy="502920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1"/>
            <a:ext cx="9144000" cy="757456"/>
          </a:xfrm>
          <a:prstGeom prst="rect">
            <a:avLst/>
          </a:prstGeom>
          <a:solidFill>
            <a:srgbClr val="003399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700" dirty="0">
              <a:solidFill>
                <a:srgbClr val="92D050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2976056" y="304800"/>
            <a:ext cx="2895600" cy="6858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356681" y="1295399"/>
            <a:ext cx="8482519" cy="3570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2800" b="1" i="1" u="sng" dirty="0"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Faculties of Education Case </a:t>
            </a:r>
            <a:r>
              <a:rPr lang="en-US" sz="2800" b="1" i="1" u="sng" dirty="0" smtClean="0"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Studies</a:t>
            </a:r>
            <a:endParaRPr lang="en-US" sz="2800" dirty="0" smtClean="0">
              <a:latin typeface="Cambria" panose="02040503050406030204" pitchFamily="18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b="1" i="1" dirty="0" smtClean="0"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 </a:t>
            </a:r>
            <a:endParaRPr lang="en-US" dirty="0" smtClean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9) Use of Reflective Practice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GB" sz="2000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Templates : A) 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Reflective Journals 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hlinkClick r:id="rId3"/>
              </a:rPr>
              <a:t>PCL5EA</a:t>
            </a:r>
            <a:r>
              <a:rPr lang="en-GB" sz="2000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/>
            </a:r>
            <a:br>
              <a:rPr lang="en-GB" sz="2000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</a:br>
            <a:r>
              <a:rPr lang="en-GB" sz="2000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                       B) 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Agenda for PCL Meetings 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hlinkClick r:id="rId3"/>
              </a:rPr>
              <a:t>PCL4E</a:t>
            </a:r>
            <a:endParaRPr lang="en-US" sz="2000" b="1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endParaRPr lang="en-US" sz="2000" b="1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2000" b="1" dirty="0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10) Impact </a:t>
            </a:r>
            <a:r>
              <a:rPr lang="en-US" sz="2000" b="1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on faculties </a:t>
            </a:r>
            <a:endParaRPr lang="en-US" sz="2000" b="1" dirty="0" smtClean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Templates: A) Project impact on learning and 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practice 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hlinkClick r:id="rId3"/>
              </a:rPr>
              <a:t>IMPACT1EA</a:t>
            </a:r>
            <a:endParaRPr lang="en-US" sz="2000" dirty="0" smtClean="0"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000" b="1" dirty="0" smtClean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2000" b="1" dirty="0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11) Recommendations for Improvement Plan and Sustainability/ Forward Strategies </a:t>
            </a:r>
            <a:r>
              <a:rPr lang="en-US" sz="2000" i="1" dirty="0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(Tools needed)</a:t>
            </a:r>
            <a:endParaRPr lang="en-US" sz="2000" i="1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9846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2459</TotalTime>
  <Words>434</Words>
  <Application>Microsoft Office PowerPoint</Application>
  <PresentationFormat>On-screen Show (4:3)</PresentationFormat>
  <Paragraphs>180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Calibri</vt:lpstr>
      <vt:lpstr>Calibri Light</vt:lpstr>
      <vt:lpstr>Cambria</vt:lpstr>
      <vt:lpstr>Courier New</vt:lpstr>
      <vt:lpstr>MS Mincho</vt:lpstr>
      <vt:lpstr>Times New Roman</vt:lpstr>
      <vt:lpstr>Office Theme</vt:lpstr>
      <vt:lpstr>  School and University Partnership for Peer Communities of Learners  (SUP4PCL)   </vt:lpstr>
      <vt:lpstr>PowerPoint Presentation</vt:lpstr>
      <vt:lpstr>PowerPoint Presentation</vt:lpstr>
      <vt:lpstr>PowerPoint Presentation</vt:lpstr>
      <vt:lpstr>  1) School Context (baseline + profile+ needs assessment + ethnographic            study + history of schools + demographics) Templates : A) Needs Assessment &amp; Ethnographic Study SP1E                         B) School Profile SP2EA  2)Evolution of PCL  Templates: A) Existence of PCLs PCL1EA                        B) PCL Monitoring Survey PCL2EA                        C) PCL Indicators PCL3EA                        D) Agenda for PCL Meetings PCL4E                        E) Reflective Journals PCL5EA                        F) M&amp;E Visits PCL6E  3) Evolution of Material Development Templates: A) MD1EA      </vt:lpstr>
      <vt:lpstr> 4) Use of reflective practice Templates : A) Reflective Journals PCL5EA                         B) Agenda for PCL Meetings PCL4E  Tools Needed for the following:  5)Evolution of Quality Assurance Unit   6)Evolution of Mentorship  7) Evolution of school-based research for professional development and reform  8) Recommendations for Improvement Plan and Sustainability /Forward strategy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AUC</dc:creator>
  <cp:lastModifiedBy>MEIHE</cp:lastModifiedBy>
  <cp:revision>294</cp:revision>
  <cp:lastPrinted>2018-09-27T15:00:30Z</cp:lastPrinted>
  <dcterms:created xsi:type="dcterms:W3CDTF">2006-08-16T00:00:00Z</dcterms:created>
  <dcterms:modified xsi:type="dcterms:W3CDTF">2018-09-30T09:50:14Z</dcterms:modified>
</cp:coreProperties>
</file>