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1"/>
  </p:notesMasterIdLst>
  <p:handoutMasterIdLst>
    <p:handoutMasterId r:id="rId12"/>
  </p:handoutMasterIdLst>
  <p:sldIdLst>
    <p:sldId id="302" r:id="rId3"/>
    <p:sldId id="315" r:id="rId4"/>
    <p:sldId id="316" r:id="rId5"/>
    <p:sldId id="320" r:id="rId6"/>
    <p:sldId id="321" r:id="rId7"/>
    <p:sldId id="455" r:id="rId8"/>
    <p:sldId id="457" r:id="rId9"/>
    <p:sldId id="45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514843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6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1" d="100"/>
          <a:sy n="51" d="100"/>
        </p:scale>
        <p:origin x="2352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BE4B14-AF7F-4BDE-964B-3D3BF06B0F1E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5087F55-6036-41EA-B686-42A5D13E2B84}">
      <dgm:prSet phldrT="[Text]"/>
      <dgm:spPr/>
      <dgm:t>
        <a:bodyPr/>
        <a:lstStyle/>
        <a:p>
          <a:r>
            <a:rPr lang="en-US" b="1" dirty="0"/>
            <a:t>FOE Mentors</a:t>
          </a:r>
        </a:p>
      </dgm:t>
    </dgm:pt>
    <dgm:pt modelId="{77D931B3-CC47-43CF-AE91-37C5C4EDF0E6}" type="parTrans" cxnId="{C39F5594-34C0-44E2-853D-A55DB7B9808E}">
      <dgm:prSet/>
      <dgm:spPr/>
      <dgm:t>
        <a:bodyPr/>
        <a:lstStyle/>
        <a:p>
          <a:endParaRPr lang="en-US" b="1"/>
        </a:p>
      </dgm:t>
    </dgm:pt>
    <dgm:pt modelId="{BD884924-52EF-4E4B-869D-D9C728A54F1B}" type="sibTrans" cxnId="{C39F5594-34C0-44E2-853D-A55DB7B9808E}">
      <dgm:prSet/>
      <dgm:spPr/>
      <dgm:t>
        <a:bodyPr/>
        <a:lstStyle/>
        <a:p>
          <a:endParaRPr lang="en-US" b="1"/>
        </a:p>
      </dgm:t>
    </dgm:pt>
    <dgm:pt modelId="{01700B60-E1E5-441A-BC69-6D3A551EC3AF}">
      <dgm:prSet phldrT="[Text]"/>
      <dgm:spPr/>
      <dgm:t>
        <a:bodyPr/>
        <a:lstStyle/>
        <a:p>
          <a:r>
            <a:rPr lang="en-US" b="1" dirty="0"/>
            <a:t>Core school</a:t>
          </a:r>
        </a:p>
      </dgm:t>
    </dgm:pt>
    <dgm:pt modelId="{CEF3B39C-A46B-4924-96CB-F5CB848F4179}" type="parTrans" cxnId="{366F0F21-3532-456A-A570-8E528A6CDDD2}">
      <dgm:prSet/>
      <dgm:spPr/>
      <dgm:t>
        <a:bodyPr/>
        <a:lstStyle/>
        <a:p>
          <a:endParaRPr lang="en-US" b="1"/>
        </a:p>
      </dgm:t>
    </dgm:pt>
    <dgm:pt modelId="{53DE5681-BB38-439F-B33B-F4AF85137A22}" type="sibTrans" cxnId="{366F0F21-3532-456A-A570-8E528A6CDDD2}">
      <dgm:prSet/>
      <dgm:spPr/>
      <dgm:t>
        <a:bodyPr/>
        <a:lstStyle/>
        <a:p>
          <a:endParaRPr lang="en-US" b="1"/>
        </a:p>
      </dgm:t>
    </dgm:pt>
    <dgm:pt modelId="{9F87879B-651B-4FE1-8243-03CE3AF54D3A}">
      <dgm:prSet phldrT="[Text]"/>
      <dgm:spPr/>
      <dgm:t>
        <a:bodyPr/>
        <a:lstStyle/>
        <a:p>
          <a:r>
            <a:rPr lang="en-US" b="1" dirty="0"/>
            <a:t>Satalite-1</a:t>
          </a:r>
        </a:p>
      </dgm:t>
    </dgm:pt>
    <dgm:pt modelId="{537A338F-7058-4CD3-90AB-DFFA393101B6}" type="parTrans" cxnId="{B98C739A-661D-4A15-B27A-8928711BBF32}">
      <dgm:prSet/>
      <dgm:spPr/>
      <dgm:t>
        <a:bodyPr/>
        <a:lstStyle/>
        <a:p>
          <a:endParaRPr lang="en-US" b="1"/>
        </a:p>
      </dgm:t>
    </dgm:pt>
    <dgm:pt modelId="{8AF2346A-88C5-4BFF-A01A-E64CDE433F97}" type="sibTrans" cxnId="{B98C739A-661D-4A15-B27A-8928711BBF32}">
      <dgm:prSet/>
      <dgm:spPr/>
      <dgm:t>
        <a:bodyPr/>
        <a:lstStyle/>
        <a:p>
          <a:endParaRPr lang="en-US" b="1"/>
        </a:p>
      </dgm:t>
    </dgm:pt>
    <dgm:pt modelId="{42E72CB0-06C0-4E99-BE92-427B4BA019BC}">
      <dgm:prSet phldrT="[Text]"/>
      <dgm:spPr/>
      <dgm:t>
        <a:bodyPr/>
        <a:lstStyle/>
        <a:p>
          <a:r>
            <a:rPr lang="en-US" b="1" dirty="0"/>
            <a:t>Satalite-2</a:t>
          </a:r>
        </a:p>
      </dgm:t>
    </dgm:pt>
    <dgm:pt modelId="{6C14271F-731F-44BD-8115-004D42B54437}" type="parTrans" cxnId="{54824BAB-63E2-4B63-9BFC-3DD1B8DFA885}">
      <dgm:prSet/>
      <dgm:spPr/>
      <dgm:t>
        <a:bodyPr/>
        <a:lstStyle/>
        <a:p>
          <a:endParaRPr lang="en-US" b="1"/>
        </a:p>
      </dgm:t>
    </dgm:pt>
    <dgm:pt modelId="{F7F0C7F1-8EC4-4B43-B6B9-ABF968F071E0}" type="sibTrans" cxnId="{54824BAB-63E2-4B63-9BFC-3DD1B8DFA885}">
      <dgm:prSet/>
      <dgm:spPr/>
      <dgm:t>
        <a:bodyPr/>
        <a:lstStyle/>
        <a:p>
          <a:endParaRPr lang="en-US" b="1"/>
        </a:p>
      </dgm:t>
    </dgm:pt>
    <dgm:pt modelId="{4BE370D1-98F3-4C5E-8244-EDFF83D87A98}" type="pres">
      <dgm:prSet presAssocID="{09BE4B14-AF7F-4BDE-964B-3D3BF06B0F1E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A885ABC-F221-4156-AF2D-0BF0998B2421}" type="pres">
      <dgm:prSet presAssocID="{F5087F55-6036-41EA-B686-42A5D13E2B84}" presName="centerShape" presStyleLbl="node0" presStyleIdx="0" presStyleCnt="1"/>
      <dgm:spPr/>
    </dgm:pt>
    <dgm:pt modelId="{8BBC0B13-23FE-40A0-BC0C-D08AC0E6C6CB}" type="pres">
      <dgm:prSet presAssocID="{01700B60-E1E5-441A-BC69-6D3A551EC3AF}" presName="node" presStyleLbl="node1" presStyleIdx="0" presStyleCnt="3" custScaleX="121434" custScaleY="121434">
        <dgm:presLayoutVars>
          <dgm:bulletEnabled val="1"/>
        </dgm:presLayoutVars>
      </dgm:prSet>
      <dgm:spPr/>
    </dgm:pt>
    <dgm:pt modelId="{F6B56F09-ED39-42D7-96EC-3ECA371947AB}" type="pres">
      <dgm:prSet presAssocID="{01700B60-E1E5-441A-BC69-6D3A551EC3AF}" presName="dummy" presStyleCnt="0"/>
      <dgm:spPr/>
    </dgm:pt>
    <dgm:pt modelId="{DBEC12CB-16F4-482F-A1DA-56D20D825E11}" type="pres">
      <dgm:prSet presAssocID="{53DE5681-BB38-439F-B33B-F4AF85137A22}" presName="sibTrans" presStyleLbl="sibTrans2D1" presStyleIdx="0" presStyleCnt="3"/>
      <dgm:spPr/>
    </dgm:pt>
    <dgm:pt modelId="{36E75716-4698-4CB4-A0E0-E06F0032ABCF}" type="pres">
      <dgm:prSet presAssocID="{9F87879B-651B-4FE1-8243-03CE3AF54D3A}" presName="node" presStyleLbl="node1" presStyleIdx="1" presStyleCnt="3" custScaleX="121434" custScaleY="121434">
        <dgm:presLayoutVars>
          <dgm:bulletEnabled val="1"/>
        </dgm:presLayoutVars>
      </dgm:prSet>
      <dgm:spPr/>
    </dgm:pt>
    <dgm:pt modelId="{F0CE219C-EFA5-4BE6-AE8D-092D04987CC8}" type="pres">
      <dgm:prSet presAssocID="{9F87879B-651B-4FE1-8243-03CE3AF54D3A}" presName="dummy" presStyleCnt="0"/>
      <dgm:spPr/>
    </dgm:pt>
    <dgm:pt modelId="{E4CAAE45-1E95-4979-90C9-21E848589AA2}" type="pres">
      <dgm:prSet presAssocID="{8AF2346A-88C5-4BFF-A01A-E64CDE433F97}" presName="sibTrans" presStyleLbl="sibTrans2D1" presStyleIdx="1" presStyleCnt="3"/>
      <dgm:spPr/>
    </dgm:pt>
    <dgm:pt modelId="{DE564CBA-0DF5-43C1-9B34-C5082D3FCEDB}" type="pres">
      <dgm:prSet presAssocID="{42E72CB0-06C0-4E99-BE92-427B4BA019BC}" presName="node" presStyleLbl="node1" presStyleIdx="2" presStyleCnt="3" custScaleX="121434" custScaleY="121434">
        <dgm:presLayoutVars>
          <dgm:bulletEnabled val="1"/>
        </dgm:presLayoutVars>
      </dgm:prSet>
      <dgm:spPr/>
    </dgm:pt>
    <dgm:pt modelId="{061946FA-D4E1-436C-8873-00F3F87F32B6}" type="pres">
      <dgm:prSet presAssocID="{42E72CB0-06C0-4E99-BE92-427B4BA019BC}" presName="dummy" presStyleCnt="0"/>
      <dgm:spPr/>
    </dgm:pt>
    <dgm:pt modelId="{FCC9090B-EEE0-4CF1-9035-1C69D00B2E3E}" type="pres">
      <dgm:prSet presAssocID="{F7F0C7F1-8EC4-4B43-B6B9-ABF968F071E0}" presName="sibTrans" presStyleLbl="sibTrans2D1" presStyleIdx="2" presStyleCnt="3"/>
      <dgm:spPr/>
    </dgm:pt>
  </dgm:ptLst>
  <dgm:cxnLst>
    <dgm:cxn modelId="{366F0F21-3532-456A-A570-8E528A6CDDD2}" srcId="{F5087F55-6036-41EA-B686-42A5D13E2B84}" destId="{01700B60-E1E5-441A-BC69-6D3A551EC3AF}" srcOrd="0" destOrd="0" parTransId="{CEF3B39C-A46B-4924-96CB-F5CB848F4179}" sibTransId="{53DE5681-BB38-439F-B33B-F4AF85137A22}"/>
    <dgm:cxn modelId="{4C883E23-607E-4A63-B5B9-413C32ED5455}" type="presOf" srcId="{9F87879B-651B-4FE1-8243-03CE3AF54D3A}" destId="{36E75716-4698-4CB4-A0E0-E06F0032ABCF}" srcOrd="0" destOrd="0" presId="urn:microsoft.com/office/officeart/2005/8/layout/radial6"/>
    <dgm:cxn modelId="{5B19E126-BFC0-449C-9E3F-709A2E59DFB6}" type="presOf" srcId="{F5087F55-6036-41EA-B686-42A5D13E2B84}" destId="{4A885ABC-F221-4156-AF2D-0BF0998B2421}" srcOrd="0" destOrd="0" presId="urn:microsoft.com/office/officeart/2005/8/layout/radial6"/>
    <dgm:cxn modelId="{C39F5594-34C0-44E2-853D-A55DB7B9808E}" srcId="{09BE4B14-AF7F-4BDE-964B-3D3BF06B0F1E}" destId="{F5087F55-6036-41EA-B686-42A5D13E2B84}" srcOrd="0" destOrd="0" parTransId="{77D931B3-CC47-43CF-AE91-37C5C4EDF0E6}" sibTransId="{BD884924-52EF-4E4B-869D-D9C728A54F1B}"/>
    <dgm:cxn modelId="{B98C739A-661D-4A15-B27A-8928711BBF32}" srcId="{F5087F55-6036-41EA-B686-42A5D13E2B84}" destId="{9F87879B-651B-4FE1-8243-03CE3AF54D3A}" srcOrd="1" destOrd="0" parTransId="{537A338F-7058-4CD3-90AB-DFFA393101B6}" sibTransId="{8AF2346A-88C5-4BFF-A01A-E64CDE433F97}"/>
    <dgm:cxn modelId="{C83CF9A8-2ACA-4136-9E09-8532790BA45F}" type="presOf" srcId="{F7F0C7F1-8EC4-4B43-B6B9-ABF968F071E0}" destId="{FCC9090B-EEE0-4CF1-9035-1C69D00B2E3E}" srcOrd="0" destOrd="0" presId="urn:microsoft.com/office/officeart/2005/8/layout/radial6"/>
    <dgm:cxn modelId="{54824BAB-63E2-4B63-9BFC-3DD1B8DFA885}" srcId="{F5087F55-6036-41EA-B686-42A5D13E2B84}" destId="{42E72CB0-06C0-4E99-BE92-427B4BA019BC}" srcOrd="2" destOrd="0" parTransId="{6C14271F-731F-44BD-8115-004D42B54437}" sibTransId="{F7F0C7F1-8EC4-4B43-B6B9-ABF968F071E0}"/>
    <dgm:cxn modelId="{202AA4C0-B48B-428B-B230-B76A62355E6A}" type="presOf" srcId="{8AF2346A-88C5-4BFF-A01A-E64CDE433F97}" destId="{E4CAAE45-1E95-4979-90C9-21E848589AA2}" srcOrd="0" destOrd="0" presId="urn:microsoft.com/office/officeart/2005/8/layout/radial6"/>
    <dgm:cxn modelId="{2F2FC6CF-CCA7-45AD-BC13-EF8F0F0EDE18}" type="presOf" srcId="{53DE5681-BB38-439F-B33B-F4AF85137A22}" destId="{DBEC12CB-16F4-482F-A1DA-56D20D825E11}" srcOrd="0" destOrd="0" presId="urn:microsoft.com/office/officeart/2005/8/layout/radial6"/>
    <dgm:cxn modelId="{5C4706DC-09DF-4C45-A192-0A302EACAF7C}" type="presOf" srcId="{42E72CB0-06C0-4E99-BE92-427B4BA019BC}" destId="{DE564CBA-0DF5-43C1-9B34-C5082D3FCEDB}" srcOrd="0" destOrd="0" presId="urn:microsoft.com/office/officeart/2005/8/layout/radial6"/>
    <dgm:cxn modelId="{9C928DE3-1B35-43BE-B7BE-B4C952C239B7}" type="presOf" srcId="{09BE4B14-AF7F-4BDE-964B-3D3BF06B0F1E}" destId="{4BE370D1-98F3-4C5E-8244-EDFF83D87A98}" srcOrd="0" destOrd="0" presId="urn:microsoft.com/office/officeart/2005/8/layout/radial6"/>
    <dgm:cxn modelId="{C940D4FF-79B4-4C1F-8E98-9E07967CE6B3}" type="presOf" srcId="{01700B60-E1E5-441A-BC69-6D3A551EC3AF}" destId="{8BBC0B13-23FE-40A0-BC0C-D08AC0E6C6CB}" srcOrd="0" destOrd="0" presId="urn:microsoft.com/office/officeart/2005/8/layout/radial6"/>
    <dgm:cxn modelId="{D55A4A5F-5628-4442-8522-89E4A7A42E1A}" type="presParOf" srcId="{4BE370D1-98F3-4C5E-8244-EDFF83D87A98}" destId="{4A885ABC-F221-4156-AF2D-0BF0998B2421}" srcOrd="0" destOrd="0" presId="urn:microsoft.com/office/officeart/2005/8/layout/radial6"/>
    <dgm:cxn modelId="{E593ADFE-4433-426C-94E9-F0E46D763411}" type="presParOf" srcId="{4BE370D1-98F3-4C5E-8244-EDFF83D87A98}" destId="{8BBC0B13-23FE-40A0-BC0C-D08AC0E6C6CB}" srcOrd="1" destOrd="0" presId="urn:microsoft.com/office/officeart/2005/8/layout/radial6"/>
    <dgm:cxn modelId="{6B5A1BF9-B351-4CD3-99D1-46BC133A7B7E}" type="presParOf" srcId="{4BE370D1-98F3-4C5E-8244-EDFF83D87A98}" destId="{F6B56F09-ED39-42D7-96EC-3ECA371947AB}" srcOrd="2" destOrd="0" presId="urn:microsoft.com/office/officeart/2005/8/layout/radial6"/>
    <dgm:cxn modelId="{7271EB66-F04B-48EB-BFBB-18C934CE7313}" type="presParOf" srcId="{4BE370D1-98F3-4C5E-8244-EDFF83D87A98}" destId="{DBEC12CB-16F4-482F-A1DA-56D20D825E11}" srcOrd="3" destOrd="0" presId="urn:microsoft.com/office/officeart/2005/8/layout/radial6"/>
    <dgm:cxn modelId="{28951C0C-D524-4134-9FD2-AB59EA309778}" type="presParOf" srcId="{4BE370D1-98F3-4C5E-8244-EDFF83D87A98}" destId="{36E75716-4698-4CB4-A0E0-E06F0032ABCF}" srcOrd="4" destOrd="0" presId="urn:microsoft.com/office/officeart/2005/8/layout/radial6"/>
    <dgm:cxn modelId="{1C923347-5883-4B96-854A-5D80CD93D9B5}" type="presParOf" srcId="{4BE370D1-98F3-4C5E-8244-EDFF83D87A98}" destId="{F0CE219C-EFA5-4BE6-AE8D-092D04987CC8}" srcOrd="5" destOrd="0" presId="urn:microsoft.com/office/officeart/2005/8/layout/radial6"/>
    <dgm:cxn modelId="{D3C8DC11-5332-4A57-9B1D-30A275B99ABB}" type="presParOf" srcId="{4BE370D1-98F3-4C5E-8244-EDFF83D87A98}" destId="{E4CAAE45-1E95-4979-90C9-21E848589AA2}" srcOrd="6" destOrd="0" presId="urn:microsoft.com/office/officeart/2005/8/layout/radial6"/>
    <dgm:cxn modelId="{EC3460C1-62E8-410D-BC93-E847EB8202D2}" type="presParOf" srcId="{4BE370D1-98F3-4C5E-8244-EDFF83D87A98}" destId="{DE564CBA-0DF5-43C1-9B34-C5082D3FCEDB}" srcOrd="7" destOrd="0" presId="urn:microsoft.com/office/officeart/2005/8/layout/radial6"/>
    <dgm:cxn modelId="{2982B812-7A10-4BF8-BADE-50000F295700}" type="presParOf" srcId="{4BE370D1-98F3-4C5E-8244-EDFF83D87A98}" destId="{061946FA-D4E1-436C-8873-00F3F87F32B6}" srcOrd="8" destOrd="0" presId="urn:microsoft.com/office/officeart/2005/8/layout/radial6"/>
    <dgm:cxn modelId="{2D24C31E-52EB-4AF6-999A-24C84A4B9CB0}" type="presParOf" srcId="{4BE370D1-98F3-4C5E-8244-EDFF83D87A98}" destId="{FCC9090B-EEE0-4CF1-9035-1C69D00B2E3E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C9090B-EEE0-4CF1-9035-1C69D00B2E3E}">
      <dsp:nvSpPr>
        <dsp:cNvPr id="0" name=""/>
        <dsp:cNvSpPr/>
      </dsp:nvSpPr>
      <dsp:spPr>
        <a:xfrm>
          <a:off x="959496" y="425387"/>
          <a:ext cx="2547262" cy="2547262"/>
        </a:xfrm>
        <a:prstGeom prst="blockArc">
          <a:avLst>
            <a:gd name="adj1" fmla="val 9000000"/>
            <a:gd name="adj2" fmla="val 16200000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CAAE45-1E95-4979-90C9-21E848589AA2}">
      <dsp:nvSpPr>
        <dsp:cNvPr id="0" name=""/>
        <dsp:cNvSpPr/>
      </dsp:nvSpPr>
      <dsp:spPr>
        <a:xfrm>
          <a:off x="959496" y="425387"/>
          <a:ext cx="2547262" cy="2547262"/>
        </a:xfrm>
        <a:prstGeom prst="blockArc">
          <a:avLst>
            <a:gd name="adj1" fmla="val 1800000"/>
            <a:gd name="adj2" fmla="val 9000000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EC12CB-16F4-482F-A1DA-56D20D825E11}">
      <dsp:nvSpPr>
        <dsp:cNvPr id="0" name=""/>
        <dsp:cNvSpPr/>
      </dsp:nvSpPr>
      <dsp:spPr>
        <a:xfrm>
          <a:off x="959496" y="425387"/>
          <a:ext cx="2547262" cy="2547262"/>
        </a:xfrm>
        <a:prstGeom prst="blockArc">
          <a:avLst>
            <a:gd name="adj1" fmla="val 16200000"/>
            <a:gd name="adj2" fmla="val 1800000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885ABC-F221-4156-AF2D-0BF0998B2421}">
      <dsp:nvSpPr>
        <dsp:cNvPr id="0" name=""/>
        <dsp:cNvSpPr/>
      </dsp:nvSpPr>
      <dsp:spPr>
        <a:xfrm>
          <a:off x="1646495" y="1112386"/>
          <a:ext cx="1173264" cy="117326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FOE Mentors</a:t>
          </a:r>
        </a:p>
      </dsp:txBody>
      <dsp:txXfrm>
        <a:off x="1818316" y="1284207"/>
        <a:ext cx="829622" cy="829622"/>
      </dsp:txXfrm>
    </dsp:sp>
    <dsp:sp modelId="{8BBC0B13-23FE-40A0-BC0C-D08AC0E6C6CB}">
      <dsp:nvSpPr>
        <dsp:cNvPr id="0" name=""/>
        <dsp:cNvSpPr/>
      </dsp:nvSpPr>
      <dsp:spPr>
        <a:xfrm>
          <a:off x="1734468" y="-43705"/>
          <a:ext cx="997319" cy="9973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/>
            <a:t>Core school</a:t>
          </a:r>
        </a:p>
      </dsp:txBody>
      <dsp:txXfrm>
        <a:off x="1880522" y="102349"/>
        <a:ext cx="705211" cy="705211"/>
      </dsp:txXfrm>
    </dsp:sp>
    <dsp:sp modelId="{36E75716-4698-4CB4-A0E0-E06F0032ABCF}">
      <dsp:nvSpPr>
        <dsp:cNvPr id="0" name=""/>
        <dsp:cNvSpPr/>
      </dsp:nvSpPr>
      <dsp:spPr>
        <a:xfrm>
          <a:off x="2811860" y="1822391"/>
          <a:ext cx="997319" cy="9973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/>
            <a:t>Satalite-1</a:t>
          </a:r>
        </a:p>
      </dsp:txBody>
      <dsp:txXfrm>
        <a:off x="2957914" y="1968445"/>
        <a:ext cx="705211" cy="705211"/>
      </dsp:txXfrm>
    </dsp:sp>
    <dsp:sp modelId="{DE564CBA-0DF5-43C1-9B34-C5082D3FCEDB}">
      <dsp:nvSpPr>
        <dsp:cNvPr id="0" name=""/>
        <dsp:cNvSpPr/>
      </dsp:nvSpPr>
      <dsp:spPr>
        <a:xfrm>
          <a:off x="657076" y="1822391"/>
          <a:ext cx="997319" cy="9973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/>
            <a:t>Satalite-2</a:t>
          </a:r>
        </a:p>
      </dsp:txBody>
      <dsp:txXfrm>
        <a:off x="803130" y="1968445"/>
        <a:ext cx="705211" cy="7052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EAAF3-9831-450B-8D59-2C09DB96C8FC}" type="datetimeFigureOut">
              <a:rPr lang="en-US"/>
              <a:pPr/>
              <a:t>3/3/2019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834459-7356-44BF-850D-8B30C4FB3B6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9016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50CD79-FC16-4410-AB61-17F26E6D3BC8}" type="datetimeFigureOut">
              <a:rPr lang="en-US"/>
              <a:pPr/>
              <a:t>3/3/2019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3C37BE-C303-496D-B5CD-85F2937540FC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5084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1009650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898" y="4511784"/>
            <a:ext cx="10096501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pPr/>
              <a:t>‹#›</a:t>
            </a:fld>
            <a:endParaRPr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4445" y="0"/>
            <a:ext cx="1747524" cy="229209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4EBF8F1-2333-4A91-9B9A-BE65761C7EB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165" y="6073"/>
            <a:ext cx="1087280" cy="107987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B570AD5-2542-45D9-ABED-BE0D8988A60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7873" y="135125"/>
            <a:ext cx="3571875" cy="8096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65975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1848" y="1600199"/>
            <a:ext cx="5445252" cy="4572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4384548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6976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4671" y="1600199"/>
            <a:ext cx="6430912" cy="4572001"/>
          </a:xfrm>
        </p:spPr>
        <p:txBody>
          <a:bodyPr tIns="118872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3396996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6963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1207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65125"/>
            <a:ext cx="17145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4900" y="365125"/>
            <a:ext cx="8098896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p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 rot="5400000">
            <a:off x="6514047" y="3228843"/>
            <a:ext cx="5632704" cy="84403"/>
            <a:chOff x="1073150" y="1219201"/>
            <a:chExt cx="10058400" cy="63125"/>
          </a:xfrm>
        </p:grpSpPr>
        <p:cxnSp>
          <p:nvCxnSpPr>
            <p:cNvPr id="8" name="Straight Connector 7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592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277970"/>
            <a:ext cx="12192000" cy="58002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3226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1009650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898" y="4511784"/>
            <a:ext cx="10096501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59809" y="1"/>
            <a:ext cx="2212160" cy="133748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584" y="51672"/>
            <a:ext cx="1099304" cy="109181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9C78EB-D10A-47D5-B406-9AFC941B5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196C9B-9C6E-4423-8672-F93D2DDD3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5975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8687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 rot="10800000">
            <a:off x="0" y="5645510"/>
            <a:ext cx="12192000" cy="63125"/>
            <a:chOff x="507492" y="1501519"/>
            <a:chExt cx="8129016" cy="6312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0" y="1143000"/>
            <a:ext cx="12192000" cy="63125"/>
            <a:chOff x="507492" y="1501519"/>
            <a:chExt cx="8129016" cy="63125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900" y="4511784"/>
            <a:ext cx="5734050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5880" y="0"/>
            <a:ext cx="1747524" cy="2292094"/>
          </a:xfrm>
          <a:prstGeom prst="rect">
            <a:avLst/>
          </a:prstGeom>
        </p:spPr>
      </p:pic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6981063" y="1310656"/>
            <a:ext cx="5210937" cy="4208604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19" name="Instructional Text"/>
          <p:cNvSpPr/>
          <p:nvPr/>
        </p:nvSpPr>
        <p:spPr>
          <a:xfrm>
            <a:off x="12344400" y="0"/>
            <a:ext cx="1295400" cy="6858000"/>
          </a:xfrm>
          <a:prstGeom prst="roundRect">
            <a:avLst>
              <a:gd name="adj" fmla="val 9717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sz="1200" b="1" i="1">
                <a:latin typeface="Arial" pitchFamily="34" charset="0"/>
                <a:cs typeface="Arial" pitchFamily="34" charset="0"/>
              </a:rPr>
              <a:t>NOTE:</a:t>
            </a:r>
          </a:p>
          <a:p>
            <a:r>
              <a:rPr sz="1200" i="1">
                <a:latin typeface="Arial" pitchFamily="34" charset="0"/>
                <a:cs typeface="Arial" pitchFamily="34" charset="0"/>
              </a:rPr>
              <a:t>To change the  image on this slide, select the picture and delete it. Then click the Pictures icon in the placeholder to insert your own image.</a:t>
            </a:r>
          </a:p>
        </p:txBody>
      </p:sp>
    </p:spTree>
    <p:extLst>
      <p:ext uri="{BB962C8B-B14F-4D97-AF65-F5344CB8AC3E}">
        <p14:creationId xmlns:p14="http://schemas.microsoft.com/office/powerpoint/2010/main" val="267394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2514600"/>
            <a:ext cx="12192000" cy="3194035"/>
            <a:chOff x="647402" y="2514600"/>
            <a:chExt cx="10838688" cy="3194035"/>
          </a:xfrm>
        </p:grpSpPr>
        <p:grpSp>
          <p:nvGrpSpPr>
            <p:cNvPr id="9" name="Group 8"/>
            <p:cNvGrpSpPr/>
            <p:nvPr/>
          </p:nvGrpSpPr>
          <p:grpSpPr>
            <a:xfrm>
              <a:off x="647402" y="2514600"/>
              <a:ext cx="10838688" cy="63125"/>
              <a:chOff x="507492" y="1501519"/>
              <a:chExt cx="8129016" cy="63125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Rectangle 9"/>
            <p:cNvSpPr/>
            <p:nvPr/>
          </p:nvSpPr>
          <p:spPr>
            <a:xfrm>
              <a:off x="647402" y="2640850"/>
              <a:ext cx="10838688" cy="294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11" name="Group 10"/>
            <p:cNvGrpSpPr/>
            <p:nvPr/>
          </p:nvGrpSpPr>
          <p:grpSpPr>
            <a:xfrm rot="10800000">
              <a:off x="647402" y="5645510"/>
              <a:ext cx="10838688" cy="63125"/>
              <a:chOff x="507492" y="1501519"/>
              <a:chExt cx="8129016" cy="63125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899" y="2971806"/>
            <a:ext cx="10071099" cy="1684150"/>
          </a:xfrm>
        </p:spPr>
        <p:txBody>
          <a:bodyPr anchor="ctr">
            <a:normAutofit/>
          </a:bodyPr>
          <a:lstStyle>
            <a:lvl1pPr>
              <a:defRPr sz="440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899" y="4655956"/>
            <a:ext cx="10071099" cy="50975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pPr/>
              <a:t>‹#›</a:t>
            </a:fld>
            <a:endParaRPr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880" y="0"/>
            <a:ext cx="1783188" cy="2971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67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2779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4900" y="2424112"/>
            <a:ext cx="4919472" cy="37480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611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6110" y="2424112"/>
            <a:ext cx="4919472" cy="37480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71016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5811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241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99822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4899" y="6356351"/>
            <a:ext cx="182955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4459" y="6356350"/>
            <a:ext cx="6323082" cy="36512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56782" y="6356351"/>
            <a:ext cx="18288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0FF54DE5-C571-48E8-A5BC-B369434E2F44}" type="slidenum">
              <a:rPr/>
              <a:pPr/>
              <a:t>‹#›</a:t>
            </a:fld>
            <a:endParaRPr/>
          </a:p>
        </p:txBody>
      </p:sp>
      <p:grpSp>
        <p:nvGrpSpPr>
          <p:cNvPr id="15" name="Group 14"/>
          <p:cNvGrpSpPr/>
          <p:nvPr/>
        </p:nvGrpSpPr>
        <p:grpSpPr>
          <a:xfrm>
            <a:off x="1103376" y="1219201"/>
            <a:ext cx="9985248" cy="84403"/>
            <a:chOff x="1073150" y="1219201"/>
            <a:chExt cx="10058400" cy="63125"/>
          </a:xfrm>
        </p:grpSpPr>
        <p:cxnSp>
          <p:nvCxnSpPr>
            <p:cNvPr id="13" name="Straight Connector 12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4625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6">
          <p15:clr>
            <a:srgbClr val="F26B43"/>
          </p15:clr>
        </p15:guide>
        <p15:guide id="2" pos="6984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117D1D-7070-45D5-B0DE-15249DAD7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ABB741B-6602-4069-8EFA-42F0981CDF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875" y="1906307"/>
            <a:ext cx="11614245" cy="1393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 eaLnBrk="1" hangingPunct="1"/>
            <a:r>
              <a:rPr lang="en-US" altLang="en-US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Project Name:</a:t>
            </a:r>
          </a:p>
          <a:p>
            <a:pPr algn="ctr" rtl="1" eaLnBrk="1" hangingPunct="1"/>
            <a:r>
              <a:rPr lang="en-US" altLang="en-US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School and University Partnership for Peer Communities of Learners</a:t>
            </a:r>
          </a:p>
          <a:p>
            <a:pPr algn="ctr" rtl="1" eaLnBrk="1" hangingPunct="1"/>
            <a:r>
              <a:rPr lang="en-US" altLang="en-US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(SUP4PCL)</a:t>
            </a:r>
          </a:p>
          <a:p>
            <a:pPr algn="ctr" rtl="1" eaLnBrk="1" hangingPunct="1"/>
            <a:endParaRPr lang="en-US" altLang="en-US" sz="3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F0136BFC-8CF7-4C22-8C80-E52D6D4A8259}"/>
              </a:ext>
            </a:extLst>
          </p:cNvPr>
          <p:cNvSpPr txBox="1">
            <a:spLocks noChangeArrowheads="1"/>
          </p:cNvSpPr>
          <p:nvPr/>
        </p:nvSpPr>
        <p:spPr>
          <a:xfrm>
            <a:off x="1760608" y="3537415"/>
            <a:ext cx="8670781" cy="7822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 rtl="1">
              <a:buNone/>
            </a:pPr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Six</a:t>
            </a:r>
            <a:r>
              <a:rPr lang="en-US" sz="2800" b="1" baseline="30000" dirty="0">
                <a:solidFill>
                  <a:srgbClr val="FF0000"/>
                </a:solidFill>
                <a:latin typeface="Calibri" panose="020F0502020204030204" pitchFamily="34" charset="0"/>
              </a:rPr>
              <a:t>th</a:t>
            </a:r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 Local Management Meeting </a:t>
            </a:r>
          </a:p>
          <a:p>
            <a:pPr algn="ctr" rtl="1"/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Monday February 4</a:t>
            </a:r>
            <a:r>
              <a:rPr lang="en-US" sz="2800" b="1" baseline="30000" dirty="0">
                <a:solidFill>
                  <a:srgbClr val="FF0000"/>
                </a:solidFill>
                <a:latin typeface="Calibri" panose="020F0502020204030204" pitchFamily="34" charset="0"/>
              </a:rPr>
              <a:t>th</a:t>
            </a:r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, 2019</a:t>
            </a:r>
          </a:p>
          <a:p>
            <a:pPr marL="0" indent="0" algn="ctr" rtl="0">
              <a:buNone/>
            </a:pPr>
            <a:endParaRPr lang="en-US" sz="2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44DA34A-D15E-4B74-97F7-240E995481B6}"/>
              </a:ext>
            </a:extLst>
          </p:cNvPr>
          <p:cNvSpPr/>
          <p:nvPr/>
        </p:nvSpPr>
        <p:spPr>
          <a:xfrm>
            <a:off x="1628086" y="4753104"/>
            <a:ext cx="8670781" cy="64633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</a:rPr>
              <a:t>Organized by: The American University in Cairo (AUC), Egypt</a:t>
            </a:r>
          </a:p>
          <a:p>
            <a:pPr algn="ctr"/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</a:rPr>
              <a:t>Location: Alexandria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0F001E-FF00-4F39-A634-4F56E280989E}"/>
              </a:ext>
            </a:extLst>
          </p:cNvPr>
          <p:cNvSpPr/>
          <p:nvPr/>
        </p:nvSpPr>
        <p:spPr>
          <a:xfrm>
            <a:off x="357809" y="5982046"/>
            <a:ext cx="11582400" cy="6419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  <a:spcAft>
                <a:spcPts val="750"/>
              </a:spcAft>
            </a:pPr>
            <a:r>
              <a:rPr lang="en-US" altLang="en-US" sz="16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project has been funded with support from the European Commission. This publication [communication] reflects the views only of the author, and the Commission cannot be held responsible for any use which may be made of the information contained therein</a:t>
            </a:r>
          </a:p>
        </p:txBody>
      </p:sp>
    </p:spTree>
    <p:extLst>
      <p:ext uri="{BB962C8B-B14F-4D97-AF65-F5344CB8AC3E}">
        <p14:creationId xmlns:p14="http://schemas.microsoft.com/office/powerpoint/2010/main" val="460476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4B97EB5-2CC7-4BEB-9F7B-AC3100C0E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160" y="3236850"/>
            <a:ext cx="10071099" cy="1684150"/>
          </a:xfrm>
        </p:spPr>
        <p:txBody>
          <a:bodyPr>
            <a:normAutofit/>
          </a:bodyPr>
          <a:lstStyle/>
          <a:p>
            <a:pPr algn="ctr"/>
            <a:r>
              <a:rPr lang="en-US" sz="5400" b="1" cap="none" dirty="0"/>
              <a:t>School Clusters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390B02-EAF9-48BC-8E94-7653149A4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 lang="ar-EG" smtClean="0"/>
              <a:pPr/>
              <a:t>2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47306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5037F7-EF82-4159-B51C-ED32254E9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 lang="ar-EG" smtClean="0"/>
              <a:pPr/>
              <a:t>3</a:t>
            </a:fld>
            <a:endParaRPr lang="ar-EG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C7D9FEF-CA7C-49E8-A83C-7476DD5D5734}"/>
              </a:ext>
            </a:extLst>
          </p:cNvPr>
          <p:cNvSpPr/>
          <p:nvPr/>
        </p:nvSpPr>
        <p:spPr>
          <a:xfrm>
            <a:off x="291942" y="1972506"/>
            <a:ext cx="7500335" cy="382354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solidFill>
                  <a:srgbClr val="FF0000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Each school selected 2 schools depending on the following criteria (bottom-up)</a:t>
            </a:r>
          </a:p>
          <a:p>
            <a:pPr marL="285750" indent="-285750" algn="just" defTabSz="9144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latin typeface="Book Antiqua" panose="02040602050305030304" pitchFamily="18" charset="0"/>
                <a:cs typeface="Arial" panose="020B0604020202020204" pitchFamily="34" charset="0"/>
              </a:rPr>
              <a:t>Reasonably closer to the core school</a:t>
            </a:r>
          </a:p>
          <a:p>
            <a:pPr marL="285750" indent="-285750" algn="just" defTabSz="9144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latin typeface="Book Antiqua" panose="02040602050305030304" pitchFamily="18" charset="0"/>
                <a:cs typeface="Arial" panose="020B0604020202020204" pitchFamily="34" charset="0"/>
              </a:rPr>
              <a:t>The school is willing to participate in the project</a:t>
            </a:r>
          </a:p>
          <a:p>
            <a:pPr marL="285750" indent="-285750" algn="just" defTabSz="9144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latin typeface="Book Antiqua" panose="02040602050305030304" pitchFamily="18" charset="0"/>
                <a:cs typeface="Arial" panose="020B0604020202020204" pitchFamily="34" charset="0"/>
              </a:rPr>
              <a:t>Eager to exchange ideas with the core school</a:t>
            </a:r>
          </a:p>
          <a:p>
            <a:pPr marL="285750" indent="-285750" algn="just" defTabSz="9144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latin typeface="Book Antiqua" panose="02040602050305030304" pitchFamily="18" charset="0"/>
                <a:cs typeface="Arial" panose="020B0604020202020204" pitchFamily="34" charset="0"/>
              </a:rPr>
              <a:t>Eager to improve the quality of its teaching and learning</a:t>
            </a:r>
          </a:p>
          <a:p>
            <a:pPr marL="285750" indent="-285750" algn="just" defTabSz="9144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latin typeface="Book Antiqua" panose="02040602050305030304" pitchFamily="18" charset="0"/>
                <a:cs typeface="Arial" panose="020B0604020202020204" pitchFamily="34" charset="0"/>
              </a:rPr>
              <a:t>Having enthusiastic leadership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C812755-79D3-4436-A24E-A65C231F0063}"/>
              </a:ext>
            </a:extLst>
          </p:cNvPr>
          <p:cNvSpPr/>
          <p:nvPr/>
        </p:nvSpPr>
        <p:spPr>
          <a:xfrm>
            <a:off x="2833694" y="554125"/>
            <a:ext cx="7794549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Criteria of clustering</a:t>
            </a:r>
            <a:r>
              <a:rPr lang="ar-EG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&amp; </a:t>
            </a:r>
            <a:r>
              <a:rPr lang="en-US" sz="3200" dirty="0"/>
              <a:t>Official approval</a:t>
            </a:r>
            <a:endParaRPr lang="ar-EG" sz="3200" b="1" dirty="0">
              <a:ln w="10160">
                <a:solidFill>
                  <a:schemeClr val="accent5"/>
                </a:solidFill>
                <a:prstDash val="solid"/>
              </a:ln>
              <a:solidFill>
                <a:schemeClr val="bg1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356F7FA-C912-4EFB-B28C-DEB6F1791B3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70" t="-2630" r="4226" b="2630"/>
          <a:stretch/>
        </p:blipFill>
        <p:spPr>
          <a:xfrm>
            <a:off x="8017565" y="1315428"/>
            <a:ext cx="3644349" cy="486439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100576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5037F7-EF82-4159-B51C-ED32254E9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 lang="ar-EG" smtClean="0"/>
              <a:pPr/>
              <a:t>4</a:t>
            </a:fld>
            <a:endParaRPr lang="ar-EG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C7D9FEF-CA7C-49E8-A83C-7476DD5D5734}"/>
              </a:ext>
            </a:extLst>
          </p:cNvPr>
          <p:cNvSpPr/>
          <p:nvPr/>
        </p:nvSpPr>
        <p:spPr>
          <a:xfrm>
            <a:off x="265438" y="1406472"/>
            <a:ext cx="11369971" cy="143058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 defTabSz="9144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latin typeface="Book Antiqua" panose="02040602050305030304" pitchFamily="18" charset="0"/>
                <a:cs typeface="Arial" panose="020B0604020202020204" pitchFamily="34" charset="0"/>
              </a:rPr>
              <a:t>A seminar will be held at FOE this week (7</a:t>
            </a:r>
            <a:r>
              <a:rPr lang="en-US" sz="2000" b="1" baseline="30000" dirty="0">
                <a:latin typeface="Book Antiqua" panose="02040602050305030304" pitchFamily="18" charset="0"/>
                <a:cs typeface="Arial" panose="020B0604020202020204" pitchFamily="34" charset="0"/>
              </a:rPr>
              <a:t>th</a:t>
            </a:r>
            <a:r>
              <a:rPr lang="en-US" sz="2000" b="1" dirty="0">
                <a:latin typeface="Book Antiqua" panose="02040602050305030304" pitchFamily="18" charset="0"/>
                <a:cs typeface="Arial" panose="020B0604020202020204" pitchFamily="34" charset="0"/>
              </a:rPr>
              <a:t> March 2019) for launching the activities of school clustering.</a:t>
            </a:r>
          </a:p>
          <a:p>
            <a:pPr marL="285750" indent="-285750" algn="just" defTabSz="9144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latin typeface="Book Antiqua" panose="02040602050305030304" pitchFamily="18" charset="0"/>
                <a:cs typeface="Arial" panose="020B0604020202020204" pitchFamily="34" charset="0"/>
              </a:rPr>
              <a:t>The target groups of this seminar are: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C812755-79D3-4436-A24E-A65C231F0063}"/>
              </a:ext>
            </a:extLst>
          </p:cNvPr>
          <p:cNvSpPr/>
          <p:nvPr/>
        </p:nvSpPr>
        <p:spPr>
          <a:xfrm>
            <a:off x="2833694" y="554125"/>
            <a:ext cx="7794549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School clustering Seminar</a:t>
            </a:r>
            <a:endParaRPr lang="ar-EG" sz="3200" b="1" dirty="0">
              <a:ln w="10160">
                <a:solidFill>
                  <a:schemeClr val="accent5"/>
                </a:solidFill>
                <a:prstDash val="solid"/>
              </a:ln>
              <a:solidFill>
                <a:schemeClr val="bg1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665A4C-319E-4167-94E7-771A975C7130}"/>
              </a:ext>
            </a:extLst>
          </p:cNvPr>
          <p:cNvSpPr/>
          <p:nvPr/>
        </p:nvSpPr>
        <p:spPr>
          <a:xfrm>
            <a:off x="762136" y="2867180"/>
            <a:ext cx="9587810" cy="3374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b="1" dirty="0">
                <a:latin typeface="Book Antiqua" panose="02040602050305030304" pitchFamily="18" charset="0"/>
                <a:cs typeface="Arial" panose="020B0604020202020204" pitchFamily="34" charset="0"/>
              </a:rPr>
              <a:t>Mr. Mohamed </a:t>
            </a:r>
            <a:r>
              <a:rPr lang="en-US" b="1" dirty="0" err="1">
                <a:latin typeface="Book Antiqua" panose="02040602050305030304" pitchFamily="18" charset="0"/>
                <a:cs typeface="Arial" panose="020B0604020202020204" pitchFamily="34" charset="0"/>
              </a:rPr>
              <a:t>Atia</a:t>
            </a:r>
            <a:r>
              <a:rPr lang="en-US" b="1" dirty="0">
                <a:latin typeface="Book Antiqua" panose="02040602050305030304" pitchFamily="18" charset="0"/>
                <a:cs typeface="Arial" panose="020B0604020202020204" pitchFamily="34" charset="0"/>
              </a:rPr>
              <a:t>, chairman of Directorate of Education in Cairo Governorate.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b="1" dirty="0">
                <a:latin typeface="Book Antiqua" panose="02040602050305030304" pitchFamily="18" charset="0"/>
                <a:cs typeface="Arial" panose="020B0604020202020204" pitchFamily="34" charset="0"/>
              </a:rPr>
              <a:t>Prof. Malak Z.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b="1" dirty="0">
                <a:latin typeface="Book Antiqua" panose="02040602050305030304" pitchFamily="18" charset="0"/>
                <a:cs typeface="Arial" panose="020B0604020202020204" pitchFamily="34" charset="0"/>
              </a:rPr>
              <a:t>Dean of FOE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b="1" dirty="0">
                <a:latin typeface="Book Antiqua" panose="02040602050305030304" pitchFamily="18" charset="0"/>
                <a:cs typeface="Arial" panose="020B0604020202020204" pitchFamily="34" charset="0"/>
              </a:rPr>
              <a:t>The Training unit at Directorate of Education in Cairo Governorate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b="1" dirty="0">
                <a:latin typeface="Book Antiqua" panose="02040602050305030304" pitchFamily="18" charset="0"/>
                <a:cs typeface="Arial" panose="020B0604020202020204" pitchFamily="34" charset="0"/>
              </a:rPr>
              <a:t>The 5 core schools participated in the Project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b="1" dirty="0">
                <a:latin typeface="Book Antiqua" panose="02040602050305030304" pitchFamily="18" charset="0"/>
                <a:cs typeface="Arial" panose="020B0604020202020204" pitchFamily="34" charset="0"/>
              </a:rPr>
              <a:t>The 10 satellite schools newly joining the project.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b="1" dirty="0">
                <a:latin typeface="Book Antiqua" panose="02040602050305030304" pitchFamily="18" charset="0"/>
                <a:cs typeface="Arial" panose="020B0604020202020204" pitchFamily="34" charset="0"/>
              </a:rPr>
              <a:t>15 School principals &amp; Directors of educational departments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b="1" dirty="0">
                <a:latin typeface="Book Antiqua" panose="02040602050305030304" pitchFamily="18" charset="0"/>
                <a:cs typeface="Arial" panose="020B0604020202020204" pitchFamily="34" charset="0"/>
              </a:rPr>
              <a:t>FOE team</a:t>
            </a:r>
          </a:p>
        </p:txBody>
      </p:sp>
    </p:spTree>
    <p:extLst>
      <p:ext uri="{BB962C8B-B14F-4D97-AF65-F5344CB8AC3E}">
        <p14:creationId xmlns:p14="http://schemas.microsoft.com/office/powerpoint/2010/main" val="960229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5037F7-EF82-4159-B51C-ED32254E9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 lang="ar-EG" smtClean="0"/>
              <a:pPr/>
              <a:t>5</a:t>
            </a:fld>
            <a:endParaRPr lang="ar-EG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C812755-79D3-4436-A24E-A65C231F0063}"/>
              </a:ext>
            </a:extLst>
          </p:cNvPr>
          <p:cNvSpPr/>
          <p:nvPr/>
        </p:nvSpPr>
        <p:spPr>
          <a:xfrm>
            <a:off x="2833695" y="554125"/>
            <a:ext cx="5250132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School clustering Seminar</a:t>
            </a:r>
            <a:endParaRPr lang="ar-EG" sz="3200" b="1" dirty="0">
              <a:ln w="10160">
                <a:solidFill>
                  <a:schemeClr val="accent5"/>
                </a:solidFill>
                <a:prstDash val="solid"/>
              </a:ln>
              <a:solidFill>
                <a:schemeClr val="bg1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E5A4A12-2E26-4DBA-B61E-A6A27E8439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5831854"/>
              </p:ext>
            </p:extLst>
          </p:nvPr>
        </p:nvGraphicFramePr>
        <p:xfrm>
          <a:off x="265437" y="2069133"/>
          <a:ext cx="11197693" cy="4066623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2466951">
                  <a:extLst>
                    <a:ext uri="{9D8B030D-6E8A-4147-A177-3AD203B41FA5}">
                      <a16:colId xmlns:a16="http://schemas.microsoft.com/office/drawing/2014/main" val="3124777787"/>
                    </a:ext>
                  </a:extLst>
                </a:gridCol>
                <a:gridCol w="8730742">
                  <a:extLst>
                    <a:ext uri="{9D8B030D-6E8A-4147-A177-3AD203B41FA5}">
                      <a16:colId xmlns:a16="http://schemas.microsoft.com/office/drawing/2014/main" val="2949076719"/>
                    </a:ext>
                  </a:extLst>
                </a:gridCol>
              </a:tblGrid>
              <a:tr h="53057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Time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Activity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7239518"/>
                  </a:ext>
                </a:extLst>
              </a:tr>
              <a:tr h="39116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</a:rPr>
                        <a:t>10:00-10.30 am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marR="0" lvl="0" indent="-34290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1200" dirty="0">
                          <a:effectLst/>
                        </a:rPr>
                        <a:t>Welcome </a:t>
                      </a:r>
                      <a:endParaRPr lang="en-US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44422412"/>
                  </a:ext>
                </a:extLst>
              </a:tr>
              <a:tr h="4655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</a:rPr>
                        <a:t>10:30-11.00 am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marR="0" lvl="0" indent="-34290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1200" dirty="0">
                          <a:effectLst/>
                        </a:rPr>
                        <a:t>Opening of the project Lab </a:t>
                      </a:r>
                      <a:endParaRPr lang="en-US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06476645"/>
                  </a:ext>
                </a:extLst>
              </a:tr>
              <a:tr h="4463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</a:rPr>
                        <a:t>11:00-11:15 am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marR="0" lvl="0" indent="-34290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1200" dirty="0">
                          <a:effectLst/>
                        </a:rPr>
                        <a:t>Info session about the project (Goals- Themes- Timeline- Outcomes)</a:t>
                      </a:r>
                      <a:endParaRPr lang="en-US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29294579"/>
                  </a:ext>
                </a:extLst>
              </a:tr>
              <a:tr h="4463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</a:rPr>
                        <a:t>11:15-12:30 pm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marR="0" lvl="0" indent="-34290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1200" dirty="0">
                          <a:effectLst/>
                        </a:rPr>
                        <a:t>Experience of the 5 core schools as models (15 min/school)</a:t>
                      </a:r>
                      <a:endParaRPr lang="en-US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33693468"/>
                  </a:ext>
                </a:extLst>
              </a:tr>
              <a:tr h="39116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</a:rPr>
                        <a:t>12:30-01:00 pm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</a:rPr>
                        <a:t>Break</a:t>
                      </a:r>
                      <a:endParaRPr lang="en-US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54214367"/>
                  </a:ext>
                </a:extLst>
              </a:tr>
              <a:tr h="61314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</a:rPr>
                        <a:t>01:00-01:30 pm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lang="en-US" sz="1800" kern="1200" dirty="0">
                          <a:effectLst/>
                        </a:rPr>
                        <a:t>Working Groups (Activities of school clustering)</a:t>
                      </a:r>
                      <a:endParaRPr lang="en-US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21156725"/>
                  </a:ext>
                </a:extLst>
              </a:tr>
              <a:tr h="39116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</a:rPr>
                        <a:t>01:30-02:00 pm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marR="0" lvl="0" indent="-34290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1200" dirty="0">
                          <a:effectLst/>
                        </a:rPr>
                        <a:t>Groups Presentations &amp; Discussions</a:t>
                      </a:r>
                      <a:endParaRPr lang="en-US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47535588"/>
                  </a:ext>
                </a:extLst>
              </a:tr>
              <a:tr h="39116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</a:rPr>
                        <a:t>02:00-02:10 pm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marR="0" lvl="0" indent="-34290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1200" dirty="0">
                          <a:effectLst/>
                        </a:rPr>
                        <a:t>Closing &amp; Conclusion</a:t>
                      </a:r>
                      <a:endParaRPr lang="en-US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66747126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7A16521-AF65-441C-AFC6-66FD0850A0B8}"/>
              </a:ext>
            </a:extLst>
          </p:cNvPr>
          <p:cNvSpPr/>
          <p:nvPr/>
        </p:nvSpPr>
        <p:spPr>
          <a:xfrm>
            <a:off x="265438" y="1468403"/>
            <a:ext cx="3127119" cy="40011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914400"/>
            <a:r>
              <a:rPr lang="en-US" sz="2000" b="1" dirty="0">
                <a:latin typeface="Book Antiqua" panose="02040602050305030304" pitchFamily="18" charset="0"/>
                <a:cs typeface="Arial" panose="020B0604020202020204" pitchFamily="34" charset="0"/>
              </a:rPr>
              <a:t>The proposed Agenda</a:t>
            </a:r>
          </a:p>
        </p:txBody>
      </p:sp>
    </p:spTree>
    <p:extLst>
      <p:ext uri="{BB962C8B-B14F-4D97-AF65-F5344CB8AC3E}">
        <p14:creationId xmlns:p14="http://schemas.microsoft.com/office/powerpoint/2010/main" val="3173535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0A0546-5227-48CC-9F54-1007C19DB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 lang="ar-EG" smtClean="0"/>
              <a:pPr/>
              <a:t>6</a:t>
            </a:fld>
            <a:endParaRPr lang="ar-EG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6C58065-8DB4-47CC-9AF5-22ECBEF3D647}"/>
              </a:ext>
            </a:extLst>
          </p:cNvPr>
          <p:cNvSpPr/>
          <p:nvPr/>
        </p:nvSpPr>
        <p:spPr>
          <a:xfrm>
            <a:off x="2833694" y="554125"/>
            <a:ext cx="9225784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Proposed Lab activities for supporting clustering</a:t>
            </a:r>
            <a:endParaRPr lang="ar-EG" sz="3200" b="1" dirty="0">
              <a:ln w="10160">
                <a:solidFill>
                  <a:schemeClr val="accent5"/>
                </a:solidFill>
                <a:prstDash val="solid"/>
              </a:ln>
              <a:solidFill>
                <a:schemeClr val="bg1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C0A0E9C2-5089-433C-BE9C-F3CA9F02EB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372246"/>
              </p:ext>
            </p:extLst>
          </p:nvPr>
        </p:nvGraphicFramePr>
        <p:xfrm>
          <a:off x="556590" y="2220425"/>
          <a:ext cx="10528992" cy="3455411"/>
        </p:xfrm>
        <a:graphic>
          <a:graphicData uri="http://schemas.openxmlformats.org/drawingml/2006/table">
            <a:tbl>
              <a:tblPr rtl="1" firstRow="1" firstCol="1" bandRow="1">
                <a:tableStyleId>{5A111915-BE36-4E01-A7E5-04B1672EAD32}</a:tableStyleId>
              </a:tblPr>
              <a:tblGrid>
                <a:gridCol w="1154630">
                  <a:extLst>
                    <a:ext uri="{9D8B030D-6E8A-4147-A177-3AD203B41FA5}">
                      <a16:colId xmlns:a16="http://schemas.microsoft.com/office/drawing/2014/main" val="2322472315"/>
                    </a:ext>
                  </a:extLst>
                </a:gridCol>
                <a:gridCol w="1154630">
                  <a:extLst>
                    <a:ext uri="{9D8B030D-6E8A-4147-A177-3AD203B41FA5}">
                      <a16:colId xmlns:a16="http://schemas.microsoft.com/office/drawing/2014/main" val="464214628"/>
                    </a:ext>
                  </a:extLst>
                </a:gridCol>
                <a:gridCol w="1154630">
                  <a:extLst>
                    <a:ext uri="{9D8B030D-6E8A-4147-A177-3AD203B41FA5}">
                      <a16:colId xmlns:a16="http://schemas.microsoft.com/office/drawing/2014/main" val="801160939"/>
                    </a:ext>
                  </a:extLst>
                </a:gridCol>
                <a:gridCol w="1154630">
                  <a:extLst>
                    <a:ext uri="{9D8B030D-6E8A-4147-A177-3AD203B41FA5}">
                      <a16:colId xmlns:a16="http://schemas.microsoft.com/office/drawing/2014/main" val="2086421079"/>
                    </a:ext>
                  </a:extLst>
                </a:gridCol>
                <a:gridCol w="5910472">
                  <a:extLst>
                    <a:ext uri="{9D8B030D-6E8A-4147-A177-3AD203B41FA5}">
                      <a16:colId xmlns:a16="http://schemas.microsoft.com/office/drawing/2014/main" val="2438098074"/>
                    </a:ext>
                  </a:extLst>
                </a:gridCol>
              </a:tblGrid>
              <a:tr h="38687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203200" algn="r"/>
                        </a:tabLst>
                      </a:pPr>
                      <a:r>
                        <a:rPr lang="en-US" sz="1600" dirty="0">
                          <a:effectLst/>
                        </a:rPr>
                        <a:t>Not important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203200" algn="r"/>
                        </a:tabLst>
                      </a:pPr>
                      <a:r>
                        <a:rPr lang="en-US" sz="1600" dirty="0">
                          <a:effectLst/>
                        </a:rPr>
                        <a:t>Neutral 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203200" algn="r"/>
                        </a:tabLst>
                      </a:pPr>
                      <a:r>
                        <a:rPr lang="en-US" sz="1600" dirty="0">
                          <a:effectLst/>
                        </a:rPr>
                        <a:t>Important 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203200" algn="r"/>
                        </a:tabLst>
                      </a:pPr>
                      <a:r>
                        <a:rPr lang="en-US" sz="1600" dirty="0">
                          <a:effectLst/>
                        </a:rPr>
                        <a:t>Very important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203200" algn="r"/>
                        </a:tabLst>
                      </a:pPr>
                      <a:r>
                        <a:rPr lang="en-US" sz="1600" dirty="0">
                          <a:effectLst/>
                        </a:rPr>
                        <a:t>Suggested topics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0161624"/>
                  </a:ext>
                </a:extLst>
              </a:tr>
              <a:tr h="38687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203200" algn="r"/>
                        </a:tabLs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203200" algn="r"/>
                        </a:tabLs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203200" algn="r"/>
                        </a:tabLs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203200" algn="r"/>
                        </a:tabLs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203200" algn="r"/>
                        </a:tabLst>
                      </a:pPr>
                      <a:r>
                        <a:rPr lang="en-US" sz="1600" b="1" dirty="0">
                          <a:effectLst/>
                        </a:rPr>
                        <a:t>Using EKB in teaching &amp; Research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9019657"/>
                  </a:ext>
                </a:extLst>
              </a:tr>
              <a:tr h="38687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03200" algn="r"/>
                        </a:tabLs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03200" algn="r"/>
                        </a:tabLs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03200" algn="r"/>
                        </a:tabLs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03200" algn="r"/>
                        </a:tabLs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03200" algn="r"/>
                        </a:tabLst>
                      </a:pPr>
                      <a:r>
                        <a:rPr lang="en-US" sz="1600" b="1" dirty="0">
                          <a:effectLst/>
                        </a:rPr>
                        <a:t>Advanced tools of Microsoft PowerPoint  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9162332"/>
                  </a:ext>
                </a:extLst>
              </a:tr>
              <a:tr h="538334">
                <a:tc>
                  <a:txBody>
                    <a:bodyPr/>
                    <a:lstStyle/>
                    <a:p>
                      <a:pPr marL="0" marR="0" indent="0" algn="l" rtl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03200" algn="r"/>
                        </a:tabLs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rtl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03200" algn="r"/>
                        </a:tabLs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rtl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03200" algn="r"/>
                        </a:tabLs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rtl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03200" algn="r"/>
                        </a:tabLs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03200" algn="r"/>
                        </a:tabLst>
                      </a:pPr>
                      <a:r>
                        <a:rPr lang="en-US" sz="1600" b="1" dirty="0">
                          <a:effectLst/>
                        </a:rPr>
                        <a:t>Using Multimedia in teaching</a:t>
                      </a:r>
                    </a:p>
                    <a:p>
                      <a:pPr marL="0" marR="0" indent="0" algn="l" rtl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03200" algn="r"/>
                        </a:tabLst>
                      </a:pPr>
                      <a:r>
                        <a:rPr lang="ar-EG" sz="1600" b="1" dirty="0">
                          <a:effectLst/>
                        </a:rPr>
                        <a:t> </a:t>
                      </a:r>
                      <a:r>
                        <a:rPr lang="en-US" sz="1600" b="1" dirty="0">
                          <a:effectLst/>
                        </a:rPr>
                        <a:t>(Image-video-3D models- QR codes)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2375646"/>
                  </a:ext>
                </a:extLst>
              </a:tr>
              <a:tr h="38687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203200" algn="r"/>
                        </a:tabLs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203200" algn="r"/>
                        </a:tabLs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203200" algn="r"/>
                        </a:tabLs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203200" algn="r"/>
                        </a:tabLs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203200" algn="r"/>
                        </a:tabLst>
                      </a:pPr>
                      <a:r>
                        <a:rPr lang="en-US" sz="1600" b="1" dirty="0">
                          <a:effectLst/>
                        </a:rPr>
                        <a:t>Building and using Infographic in teaching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7459075"/>
                  </a:ext>
                </a:extLst>
              </a:tr>
              <a:tr h="38687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203200" algn="r"/>
                        </a:tabLs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203200" algn="r"/>
                        </a:tabLs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203200" algn="r"/>
                        </a:tabLs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203200" algn="r"/>
                        </a:tabLs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203200" algn="r"/>
                        </a:tabLst>
                      </a:pPr>
                      <a:r>
                        <a:rPr lang="en-US" sz="1600" b="1" dirty="0">
                          <a:effectLst/>
                        </a:rPr>
                        <a:t>How to create an electronic course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831838"/>
                  </a:ext>
                </a:extLst>
              </a:tr>
              <a:tr h="51616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203200" algn="r"/>
                        </a:tabLs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203200" algn="r"/>
                        </a:tabLs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203200" algn="r"/>
                        </a:tabLs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203200" algn="r"/>
                        </a:tabLs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203200" algn="r"/>
                        </a:tabLst>
                      </a:pPr>
                      <a:r>
                        <a:rPr lang="en-US" sz="1600" b="1" dirty="0">
                          <a:effectLst/>
                        </a:rPr>
                        <a:t>Using google or Microsoft forms in electronic assessment and surveys 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1751682"/>
                  </a:ext>
                </a:extLst>
              </a:tr>
              <a:tr h="39620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203200" algn="r"/>
                        </a:tabLs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203200" algn="r"/>
                        </a:tabLs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203200" algn="r"/>
                        </a:tabLs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203200" algn="r"/>
                        </a:tabLs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203200" algn="r"/>
                        </a:tabLst>
                      </a:pPr>
                      <a:r>
                        <a:rPr lang="en-US" sz="1600" b="1" dirty="0">
                          <a:effectLst/>
                        </a:rPr>
                        <a:t>Others (please specify)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6829376"/>
                  </a:ext>
                </a:extLst>
              </a:tr>
            </a:tbl>
          </a:graphicData>
        </a:graphic>
      </p:graphicFrame>
      <p:sp>
        <p:nvSpPr>
          <p:cNvPr id="21" name="Rectangle 20">
            <a:extLst>
              <a:ext uri="{FF2B5EF4-FFF2-40B4-BE49-F238E27FC236}">
                <a16:creationId xmlns:a16="http://schemas.microsoft.com/office/drawing/2014/main" id="{2EA5E418-2F26-44B3-A49D-2C4FF16AA26A}"/>
              </a:ext>
            </a:extLst>
          </p:cNvPr>
          <p:cNvSpPr/>
          <p:nvPr/>
        </p:nvSpPr>
        <p:spPr>
          <a:xfrm>
            <a:off x="111789" y="1402967"/>
            <a:ext cx="11781183" cy="70788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 defTabSz="914400">
              <a:buFont typeface="Arial" panose="020B0604020202020204" pitchFamily="34" charset="0"/>
              <a:buChar char="•"/>
            </a:pPr>
            <a:r>
              <a:rPr lang="en-US" sz="2000" b="1" dirty="0">
                <a:latin typeface="Book Antiqua" panose="02040602050305030304" pitchFamily="18" charset="0"/>
                <a:cs typeface="Arial" panose="020B0604020202020204" pitchFamily="34" charset="0"/>
              </a:rPr>
              <a:t>A survey will be apply on the teachers of the 15 schools during the seminar of 7 March to detect the most important topics of technology for the participated teachers.</a:t>
            </a:r>
          </a:p>
        </p:txBody>
      </p:sp>
    </p:spTree>
    <p:extLst>
      <p:ext uri="{BB962C8B-B14F-4D97-AF65-F5344CB8AC3E}">
        <p14:creationId xmlns:p14="http://schemas.microsoft.com/office/powerpoint/2010/main" val="549707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0A0546-5227-48CC-9F54-1007C19DB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 lang="ar-EG" smtClean="0"/>
              <a:pPr/>
              <a:t>7</a:t>
            </a:fld>
            <a:endParaRPr lang="ar-EG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6C58065-8DB4-47CC-9AF5-22ECBEF3D647}"/>
              </a:ext>
            </a:extLst>
          </p:cNvPr>
          <p:cNvSpPr/>
          <p:nvPr/>
        </p:nvSpPr>
        <p:spPr>
          <a:xfrm>
            <a:off x="2833694" y="554125"/>
            <a:ext cx="9225784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Proposed Lab activities for supporting clustering</a:t>
            </a:r>
            <a:endParaRPr lang="ar-EG" sz="3200" b="1" dirty="0">
              <a:ln w="10160">
                <a:solidFill>
                  <a:schemeClr val="accent5"/>
                </a:solidFill>
                <a:prstDash val="solid"/>
              </a:ln>
              <a:solidFill>
                <a:schemeClr val="bg1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0A2BBC-CF03-4DD8-9C0A-CB1A48229933}"/>
              </a:ext>
            </a:extLst>
          </p:cNvPr>
          <p:cNvSpPr txBox="1"/>
          <p:nvPr/>
        </p:nvSpPr>
        <p:spPr>
          <a:xfrm>
            <a:off x="8267164" y="5658439"/>
            <a:ext cx="2548761" cy="36933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Sub-cluster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F97E51F-B140-45F3-B211-9E8C8BE67BFD}"/>
              </a:ext>
            </a:extLst>
          </p:cNvPr>
          <p:cNvGrpSpPr/>
          <p:nvPr/>
        </p:nvGrpSpPr>
        <p:grpSpPr>
          <a:xfrm>
            <a:off x="298880" y="2984751"/>
            <a:ext cx="3676772" cy="3056275"/>
            <a:chOff x="176706" y="1934817"/>
            <a:chExt cx="2656988" cy="2208591"/>
          </a:xfrm>
        </p:grpSpPr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A121167A-5E5E-479F-A1FB-87CA658CE6C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6706" y="1934817"/>
              <a:ext cx="2656988" cy="2020039"/>
            </a:xfrm>
            <a:prstGeom prst="rect">
              <a:avLst/>
            </a:prstGeom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EE26B15-8016-4566-8DF1-FD580D67F0DA}"/>
                </a:ext>
              </a:extLst>
            </p:cNvPr>
            <p:cNvSpPr txBox="1"/>
            <p:nvPr/>
          </p:nvSpPr>
          <p:spPr>
            <a:xfrm>
              <a:off x="176706" y="3876513"/>
              <a:ext cx="2620267" cy="266895"/>
            </a:xfrm>
            <a:prstGeom prst="rect">
              <a:avLst/>
            </a:prstGeom>
            <a:solidFill>
              <a:srgbClr val="C0000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FFFF00"/>
                  </a:solidFill>
                </a:rPr>
                <a:t>Project Lab</a:t>
              </a:r>
            </a:p>
          </p:txBody>
        </p:sp>
      </p:grp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E7CBCC21-D58C-4358-B8E7-1EC6083177E1}"/>
              </a:ext>
            </a:extLst>
          </p:cNvPr>
          <p:cNvSpPr/>
          <p:nvPr/>
        </p:nvSpPr>
        <p:spPr>
          <a:xfrm>
            <a:off x="4586213" y="3795380"/>
            <a:ext cx="3019574" cy="1174095"/>
          </a:xfrm>
          <a:prstGeom prst="rightArrow">
            <a:avLst/>
          </a:prstGeom>
          <a:solidFill>
            <a:srgbClr val="FF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Training topics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EA5E418-2F26-44B3-A49D-2C4FF16AA26A}"/>
              </a:ext>
            </a:extLst>
          </p:cNvPr>
          <p:cNvSpPr/>
          <p:nvPr/>
        </p:nvSpPr>
        <p:spPr>
          <a:xfrm>
            <a:off x="205408" y="1656253"/>
            <a:ext cx="11781183" cy="70788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 defTabSz="914400">
              <a:buFont typeface="Arial" panose="020B0604020202020204" pitchFamily="34" charset="0"/>
              <a:buChar char="•"/>
            </a:pPr>
            <a:r>
              <a:rPr lang="en-US" sz="2000" b="1" dirty="0">
                <a:latin typeface="Book Antiqua" panose="02040602050305030304" pitchFamily="18" charset="0"/>
                <a:cs typeface="Arial" panose="020B0604020202020204" pitchFamily="34" charset="0"/>
              </a:rPr>
              <a:t>A training will be held for each sub-cluster (FOE Mentors + core school+2 satellite schools) on these topics to support the clustering among them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ECE0F22B-8EF1-49DB-BA7A-4ED157BDB6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42729540"/>
              </p:ext>
            </p:extLst>
          </p:nvPr>
        </p:nvGraphicFramePr>
        <p:xfrm>
          <a:off x="7260231" y="2554156"/>
          <a:ext cx="4466256" cy="30917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22947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8167" y="1321178"/>
            <a:ext cx="6359857" cy="4239906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180523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Academic Literature 16x9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61E720F-F05D-4536-9C34-0CFCED65D3B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Academic presentation, pinstripe and ribbon design (widescreen)</Template>
  <TotalTime>0</TotalTime>
  <Words>449</Words>
  <Application>Microsoft Office PowerPoint</Application>
  <PresentationFormat>Widescreen</PresentationFormat>
  <Paragraphs>78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Book Antiqua</vt:lpstr>
      <vt:lpstr>Calibri</vt:lpstr>
      <vt:lpstr>Euphemia</vt:lpstr>
      <vt:lpstr>Plantagenet Cherokee</vt:lpstr>
      <vt:lpstr>Simplified Arabic</vt:lpstr>
      <vt:lpstr>Symbol</vt:lpstr>
      <vt:lpstr>Times New Roman</vt:lpstr>
      <vt:lpstr>Wingdings</vt:lpstr>
      <vt:lpstr>Academic Literature 16x9</vt:lpstr>
      <vt:lpstr>PowerPoint Presentation</vt:lpstr>
      <vt:lpstr>School Clusters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2016-05-22T20:56:59Z</dcterms:created>
  <dcterms:modified xsi:type="dcterms:W3CDTF">2019-03-03T08:10:10Z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TC034313809991</vt:lpwstr>
  </property>
</Properties>
</file>