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1" r:id="rId2"/>
    <p:sldId id="356" r:id="rId3"/>
    <p:sldId id="308" r:id="rId4"/>
    <p:sldId id="415" r:id="rId5"/>
    <p:sldId id="416" r:id="rId6"/>
    <p:sldId id="417" r:id="rId7"/>
    <p:sldId id="421" r:id="rId8"/>
    <p:sldId id="422" r:id="rId9"/>
    <p:sldId id="423" r:id="rId10"/>
    <p:sldId id="419" r:id="rId11"/>
    <p:sldId id="418" r:id="rId12"/>
    <p:sldId id="420" r:id="rId13"/>
    <p:sldId id="424" r:id="rId14"/>
    <p:sldId id="425" r:id="rId15"/>
    <p:sldId id="311" r:id="rId16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0E31F4-1055-4422-8B21-58EE98B8CE09}" type="datetimeFigureOut">
              <a:rPr lang="en-GB"/>
              <a:pPr>
                <a:defRPr/>
              </a:pPr>
              <a:t>03/03/2019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11D8540-E367-4EC7-AFEE-AB6B6C6A452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009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4E69F-CFB9-483A-9862-DD03B024FA25}" type="datetimeFigureOut">
              <a:rPr lang="en-GB"/>
              <a:pPr>
                <a:defRPr/>
              </a:pPr>
              <a:t>03/03/2019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571B1ED-1533-4A89-8B17-9A36FEEB2FC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214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54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algn="l">
              <a:defRPr>
                <a:solidFill>
                  <a:srgbClr val="1C1C1C"/>
                </a:solidFill>
                <a:cs typeface="Arial" panose="020B0604020202020204" pitchFamily="34" charset="0"/>
              </a:defRPr>
            </a:lvl1pPr>
          </a:lstStyle>
          <a:p>
            <a:fld id="{0098E8BC-DD2F-4467-8B0F-77DD495469F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042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BB9B62E6-4A92-493C-BAEE-4997366678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0957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AE1191F0-1DBE-4B6E-957C-6F6B13C1EC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379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329F57A5-A538-4B20-9331-EF1C629048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5676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59D68000-70E2-446E-A3CE-8EB6FAC9A8A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1413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222C90B7-4323-4143-A411-93623844D37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9458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46155206-BD53-499A-8361-053CEBB816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9113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67D3696B-C661-4B89-9131-C46C7351EC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918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430F8739-AC9A-4966-A57A-73BA2A6F78B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6273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7570C94B-96FD-40A1-8470-79FF98D0197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207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7FC096DA-990D-4353-BF50-03DB19D7950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69243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2DE0AF59-E307-4BA9-9E30-CC6908C2480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3369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274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solidFill>
                  <a:srgbClr val="000000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000000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274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66451F0F-D244-4533-ADB7-04D28C6BEA3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 spd="med"/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685800" y="1641931"/>
            <a:ext cx="7570291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School and University Partnership for Peer Communities of Learners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ar-EG" altLang="en-US" sz="28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)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SUP4PCL</a:t>
            </a:r>
            <a:r>
              <a:rPr lang="ar-EG" altLang="en-US" sz="2800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(</a:t>
            </a:r>
            <a:endParaRPr lang="en-GB" altLang="en-US" sz="2800" b="1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ctr" eaLnBrk="1" hangingPunct="1"/>
            <a:r>
              <a:rPr lang="ar-EG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الشراكة بين </a:t>
            </a:r>
            <a:r>
              <a:rPr lang="ar-EG" sz="2400" b="1" dirty="0">
                <a:solidFill>
                  <a:srgbClr val="333399">
                    <a:lumMod val="75000"/>
                  </a:srgbClr>
                </a:solidFill>
                <a:ea typeface="Calibri" panose="020F0502020204030204" pitchFamily="34" charset="0"/>
              </a:rPr>
              <a:t>المدرسة و</a:t>
            </a:r>
            <a:r>
              <a:rPr lang="ar-EG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الجامعة لبناء مجتمعات الأقران من المتعلمين</a:t>
            </a:r>
            <a:endParaRPr lang="en-GB" sz="2400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ctr" eaLnBrk="1" hangingPunct="1"/>
            <a:endParaRPr lang="ar-EG" alt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Project Number : 573660-EPP-1-2016-1-EG-EPPKA2-CBHE-JP (2016-2516/001-001</a:t>
            </a:r>
            <a:r>
              <a:rPr lang="en-US" altLang="en-US" sz="1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Progress Reporting</a:t>
            </a:r>
          </a:p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Schools Clustering</a:t>
            </a:r>
          </a:p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AU</a:t>
            </a:r>
          </a:p>
          <a:p>
            <a:pPr algn="ctr" eaLnBrk="1" hangingPunct="1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Alexandria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Sixth Local Management Meeting 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1600" b="1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March 2019</a:t>
            </a:r>
          </a:p>
          <a:p>
            <a:pPr algn="ctr" eaLnBrk="1" hangingPunct="1"/>
            <a:endParaRPr lang="ar-EG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0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4510088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SUP4PCL , AU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725800F-12F9-4428-A869-A078FC0BB6F5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1</a:t>
            </a:fld>
            <a:endParaRPr lang="en-US" altLang="en-US" dirty="0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3725"/>
            <a:ext cx="22399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028837" y="1268760"/>
            <a:ext cx="67054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3. Schools Clustering work during the second semester February- April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46B2A-091E-438D-AC01-66D70C53F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" t="20601" r="1963" b="5201"/>
          <a:stretch/>
        </p:blipFill>
        <p:spPr>
          <a:xfrm>
            <a:off x="215516" y="2125939"/>
            <a:ext cx="87129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993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028837" y="1268760"/>
            <a:ext cx="67054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en-GB" sz="2400" b="1" dirty="0">
                <a:solidFill>
                  <a:srgbClr val="C0000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3. Schools Clustering work during the second semester February- April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4D284-5909-446E-BDD2-DB88038A7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20601" r="17713" b="6600"/>
          <a:stretch/>
        </p:blipFill>
        <p:spPr>
          <a:xfrm>
            <a:off x="1655676" y="2306301"/>
            <a:ext cx="583264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84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907704" y="1268760"/>
            <a:ext cx="540931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en-GB" sz="2400" b="1" dirty="0">
                <a:solidFill>
                  <a:srgbClr val="C0000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3. Schools Clustering work during the second semester February- April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7E31-1DFE-4BF4-8639-217A355F5357}"/>
              </a:ext>
            </a:extLst>
          </p:cNvPr>
          <p:cNvSpPr txBox="1"/>
          <p:nvPr/>
        </p:nvSpPr>
        <p:spPr bwMode="gray">
          <a:xfrm>
            <a:off x="827584" y="2132856"/>
            <a:ext cx="7488832" cy="45550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Follow up work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mplified Arabic" pitchFamily="18" charset="-78"/>
              <a:ea typeface="AL-Mateen"/>
              <a:cs typeface="Simplified Arabic" pitchFamily="18" charset="-7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Provide uninterrupted time for all 15 schools to work together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Provide Space for schools to work together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mplified Arabic" pitchFamily="18" charset="-78"/>
              <a:ea typeface="AL-Mateen"/>
              <a:cs typeface="Simplified Arabic" pitchFamily="18" charset="-7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Schools hold their PCL meeting at AU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AU team provides support and guidance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mplified Arabic" pitchFamily="18" charset="-78"/>
              <a:ea typeface="AL-Mateen"/>
              <a:cs typeface="Simplified Arabic" pitchFamily="18" charset="-7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AU team supports schools to find common areas they can focus 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AU team provides input about issues raised by schools.</a:t>
            </a:r>
          </a:p>
        </p:txBody>
      </p:sp>
    </p:spTree>
    <p:extLst>
      <p:ext uri="{BB962C8B-B14F-4D97-AF65-F5344CB8AC3E}">
        <p14:creationId xmlns:p14="http://schemas.microsoft.com/office/powerpoint/2010/main" val="11585341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907704" y="1268760"/>
            <a:ext cx="540931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3. Schools Clustering work during the second semester February- April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84948-6100-4003-8C3D-F781E5959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3" t="20601" r="12988" b="8001"/>
          <a:stretch/>
        </p:blipFill>
        <p:spPr>
          <a:xfrm>
            <a:off x="4957597" y="2276872"/>
            <a:ext cx="3936437" cy="29523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2E2EDD-C1AC-40A7-BED4-8071471D19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3" t="20601" r="12988" b="5201"/>
          <a:stretch/>
        </p:blipFill>
        <p:spPr>
          <a:xfrm>
            <a:off x="313281" y="2276872"/>
            <a:ext cx="3936437" cy="30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41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907704" y="1268760"/>
            <a:ext cx="54093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4.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7E31-1DFE-4BF4-8639-217A355F5357}"/>
              </a:ext>
            </a:extLst>
          </p:cNvPr>
          <p:cNvSpPr txBox="1"/>
          <p:nvPr/>
        </p:nvSpPr>
        <p:spPr bwMode="gray">
          <a:xfrm>
            <a:off x="827584" y="2132856"/>
            <a:ext cx="7488832" cy="1456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The late start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Time and space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40492171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684213" y="1916113"/>
            <a:ext cx="7775575" cy="41052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rtl="0"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sz="1400" b="1" kern="0" dirty="0">
              <a:solidFill>
                <a:srgbClr val="002060"/>
              </a:solidFill>
              <a:ea typeface="Calibri"/>
            </a:endParaRPr>
          </a:p>
          <a:p>
            <a:pPr marL="0" indent="0" algn="l" rtl="0">
              <a:buClr>
                <a:srgbClr val="3333CC"/>
              </a:buClr>
              <a:buNone/>
              <a:defRPr/>
            </a:pPr>
            <a:endParaRPr lang="en-US" sz="2400" b="1" kern="0" dirty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776C7A1-65E7-492A-BC69-324232C937FF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15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4510088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SUP4PCL , AU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686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A796F6-E870-4B0A-A42A-6F5AA8183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2" y="1589087"/>
            <a:ext cx="7920236" cy="45211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15" y="1655302"/>
            <a:ext cx="7793037" cy="848691"/>
          </a:xfrm>
        </p:spPr>
        <p:txBody>
          <a:bodyPr/>
          <a:lstStyle/>
          <a:p>
            <a:pPr lvl="0" rtl="0">
              <a:spcBef>
                <a:spcPct val="20000"/>
              </a:spcBef>
              <a:buClr>
                <a:srgbClr val="3333CC"/>
              </a:buClr>
              <a:buSzPct val="60000"/>
            </a:pP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b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</a:b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Outline</a:t>
            </a:r>
            <a:b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BBE57-E0F9-4EAB-A032-016BD7A8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15" y="2276872"/>
            <a:ext cx="7772400" cy="3679081"/>
          </a:xfrm>
        </p:spPr>
        <p:txBody>
          <a:bodyPr/>
          <a:lstStyle/>
          <a:p>
            <a:pPr marL="457200" lvl="0" indent="-457200" algn="l" rtl="0">
              <a:buClr>
                <a:srgbClr val="3333CC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</a:rPr>
              <a:t>Communication with Directorate</a:t>
            </a:r>
          </a:p>
          <a:p>
            <a:pPr marL="457200" lvl="0" indent="-457200" algn="l" rtl="0">
              <a:buClr>
                <a:srgbClr val="3333CC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</a:rPr>
              <a:t>Schools clustering work at AU in November-December 2018</a:t>
            </a:r>
          </a:p>
          <a:p>
            <a:pPr marL="457200" lvl="0" indent="-457200" algn="l" rtl="0">
              <a:buClr>
                <a:srgbClr val="3333CC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</a:rPr>
              <a:t>Schools Clustering work during the second semester February- April 2019</a:t>
            </a:r>
          </a:p>
          <a:p>
            <a:pPr marL="457200" lvl="0" indent="-457200" algn="l" rtl="0">
              <a:buClr>
                <a:srgbClr val="3333CC"/>
              </a:buClr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</a:rPr>
              <a:t>Challenges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123876"/>
            <a:ext cx="1800200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32E30520-14CB-47DE-BB31-20996F6FBB34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2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042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907704" y="1268760"/>
            <a:ext cx="54093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1000"/>
              </a:spcBef>
            </a:pPr>
            <a:r>
              <a:rPr lang="en-GB" sz="2400" b="1" dirty="0">
                <a:solidFill>
                  <a:srgbClr val="C0000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1. Communication with Directorate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7E31-1DFE-4BF4-8639-217A355F5357}"/>
              </a:ext>
            </a:extLst>
          </p:cNvPr>
          <p:cNvSpPr txBox="1"/>
          <p:nvPr/>
        </p:nvSpPr>
        <p:spPr bwMode="gray">
          <a:xfrm>
            <a:off x="827584" y="2132856"/>
            <a:ext cx="7488832" cy="959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Slow process</a:t>
            </a:r>
          </a:p>
          <a:p>
            <a:pPr marL="342900" indent="-342900" eaLnBrk="0" hangingPunct="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Issues with response levels</a:t>
            </a:r>
          </a:p>
        </p:txBody>
      </p:sp>
    </p:spTree>
    <p:extLst>
      <p:ext uri="{BB962C8B-B14F-4D97-AF65-F5344CB8AC3E}">
        <p14:creationId xmlns:p14="http://schemas.microsoft.com/office/powerpoint/2010/main" val="34798836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907704" y="1268760"/>
            <a:ext cx="54093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1. Communication with Directorate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F85344-5E12-4879-BA9B-350320432E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8" t="5518" r="31666" b="10800"/>
          <a:stretch/>
        </p:blipFill>
        <p:spPr>
          <a:xfrm>
            <a:off x="5354216" y="1881395"/>
            <a:ext cx="3332584" cy="4304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4F2E90-443E-45AE-9186-78D065F5F5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88" t="8453" r="32675" b="12200"/>
          <a:stretch/>
        </p:blipFill>
        <p:spPr>
          <a:xfrm>
            <a:off x="971600" y="1961062"/>
            <a:ext cx="3240360" cy="40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524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028837" y="1268760"/>
            <a:ext cx="67054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en-GB" sz="2400" b="1" dirty="0">
                <a:solidFill>
                  <a:srgbClr val="C0000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2. Schools clustering work at AU in November-December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D3B08-998E-4EEA-9E40-802FBC8F1C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5518" r="31667" b="10800"/>
          <a:stretch/>
        </p:blipFill>
        <p:spPr>
          <a:xfrm>
            <a:off x="2627784" y="2124509"/>
            <a:ext cx="3260576" cy="43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22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907704" y="1268760"/>
            <a:ext cx="540931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en-GB" sz="2400" b="1" dirty="0">
                <a:solidFill>
                  <a:srgbClr val="C0000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2. Schools clustering work at AU in November-December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7E31-1DFE-4BF4-8639-217A355F5357}"/>
              </a:ext>
            </a:extLst>
          </p:cNvPr>
          <p:cNvSpPr txBox="1"/>
          <p:nvPr/>
        </p:nvSpPr>
        <p:spPr bwMode="gray">
          <a:xfrm>
            <a:off x="827584" y="2132856"/>
            <a:ext cx="7488832" cy="4298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Schools get to know each other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Orientation to the new schools (project goals, activities and journey)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PD schools mentor the new schools (e.g. introducing key concepts&amp; sharing </a:t>
            </a: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practices learned)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All 15 schools share experiences, good practices &amp; Challenges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PD schools &amp; new schools engage in discussions to </a:t>
            </a: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identify how best to collaborate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mplified Arabic" pitchFamily="18" charset="-78"/>
              <a:ea typeface="AL-Mateen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74954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157444" y="1141099"/>
            <a:ext cx="69847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2. Schools clustering work at AU in November-December 2018: </a:t>
            </a:r>
            <a:r>
              <a:rPr lang="en-GB" sz="2400" b="1" dirty="0">
                <a:solidFill>
                  <a:srgbClr val="C0000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Outcomes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plified Arabic" pitchFamily="18" charset="-78"/>
              <a:ea typeface="AL-Mateen"/>
              <a:cs typeface="Simplified Arabic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7E31-1DFE-4BF4-8639-217A355F5357}"/>
              </a:ext>
            </a:extLst>
          </p:cNvPr>
          <p:cNvSpPr txBox="1"/>
          <p:nvPr/>
        </p:nvSpPr>
        <p:spPr bwMode="gray">
          <a:xfrm>
            <a:off x="827584" y="2186409"/>
            <a:ext cx="7488832" cy="4262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1. </a:t>
            </a:r>
            <a:r>
              <a:rPr lang="en-GB" sz="2400" b="1" dirty="0" err="1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Elgabarti</a:t>
            </a: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 &amp; partner school (KG)</a:t>
            </a: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 </a:t>
            </a:r>
            <a:r>
              <a:rPr lang="en-GB" sz="22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Exchange visits among partner schools to better get to know the new curriculum- the needed teaching aids and how to make use of the curriculum activities and teaching aids</a:t>
            </a: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 Exchange visits to share experiences in training - benefit from the teachers who attended the training for the new curricula</a:t>
            </a:r>
          </a:p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002060"/>
                </a:solidFill>
                <a:latin typeface="Simplified Arabic" pitchFamily="18" charset="-78"/>
                <a:ea typeface="AL-Mateen"/>
                <a:cs typeface="Simplified Arabic" pitchFamily="18" charset="-78"/>
              </a:rPr>
              <a:t> Assign one person to be responsible for planning these exchange visits- this can be planned through the training and quality assurance unit at schools</a:t>
            </a:r>
          </a:p>
        </p:txBody>
      </p:sp>
    </p:spTree>
    <p:extLst>
      <p:ext uri="{BB962C8B-B14F-4D97-AF65-F5344CB8AC3E}">
        <p14:creationId xmlns:p14="http://schemas.microsoft.com/office/powerpoint/2010/main" val="10465562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157444" y="1141099"/>
            <a:ext cx="69847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2. Schools clustering work at AU in November-December 2018: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7E31-1DFE-4BF4-8639-217A355F5357}"/>
              </a:ext>
            </a:extLst>
          </p:cNvPr>
          <p:cNvSpPr txBox="1"/>
          <p:nvPr/>
        </p:nvSpPr>
        <p:spPr bwMode="gray">
          <a:xfrm>
            <a:off x="827584" y="2186409"/>
            <a:ext cx="7488832" cy="25648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2.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ElMosheer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 Ahmed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Esmaeel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mplified Arabic" pitchFamily="18" charset="-78"/>
              <a:ea typeface="AL-Mateen"/>
              <a:cs typeface="Simplified Arabic" pitchFamily="18" charset="-7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 Exchange visits to share training materials and experiences (training conducted during Summer)- with a focus on EKB and active learning as well as other topics relevant to the needs of the schools.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mplified Arabic" pitchFamily="18" charset="-78"/>
              <a:ea typeface="AL-Mateen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42308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5D0D-3EA6-4CC3-9295-5B24F70C9492}"/>
              </a:ext>
            </a:extLst>
          </p:cNvPr>
          <p:cNvSpPr txBox="1"/>
          <p:nvPr/>
        </p:nvSpPr>
        <p:spPr bwMode="gray">
          <a:xfrm>
            <a:off x="1157444" y="1141099"/>
            <a:ext cx="69847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2. Schools clustering work at AU in November-December 2018: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7E31-1DFE-4BF4-8639-217A355F5357}"/>
              </a:ext>
            </a:extLst>
          </p:cNvPr>
          <p:cNvSpPr txBox="1"/>
          <p:nvPr/>
        </p:nvSpPr>
        <p:spPr bwMode="gray">
          <a:xfrm>
            <a:off x="827584" y="2186409"/>
            <a:ext cx="7488832" cy="4411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3. Galal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Eldesoky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mplified Arabic" pitchFamily="18" charset="-78"/>
              <a:ea typeface="AL-Mateen"/>
              <a:cs typeface="Simplified Arabic" pitchFamily="18" charset="-7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plified Arabic" pitchFamily="18" charset="-78"/>
                <a:ea typeface="AL-Mateen"/>
                <a:cs typeface="Simplified Arabic" pitchFamily="18" charset="-78"/>
              </a:rPr>
              <a:t>Plan visits to take place during the mid-term holiday and collaborate to prepare teaching/ learning activities - exchange ideas- conduct classroom observations- plan lessons collaboratively- share training materials- making the training materials available to all schools (a soft copy)- establish a website to be used as a forum to share good practices and exemplary activities among all the 15 schools.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mplified Arabic" pitchFamily="18" charset="-78"/>
              <a:ea typeface="AL-Mateen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37801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  <a:txDef>
      <a:spPr bwMode="gray">
        <a:noFill/>
        <a:ln w="9525" algn="ctr">
          <a:noFill/>
          <a:miter lim="800000"/>
          <a:headEnd/>
          <a:tailEnd/>
        </a:ln>
      </a:spPr>
      <a:bodyPr wrap="square">
        <a:spAutoFit/>
      </a:bodyPr>
      <a:lstStyle>
        <a:defPPr algn="ctr" eaLnBrk="0" hangingPunct="0">
          <a:spcBef>
            <a:spcPts val="1000"/>
          </a:spcBef>
          <a:defRPr sz="2400" b="1" dirty="0" smtClean="0">
            <a:latin typeface="Simplified Arabic" pitchFamily="18" charset="-78"/>
            <a:ea typeface="AL-Mateen"/>
            <a:cs typeface="Simplified Arabic" pitchFamily="18" charset="-78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576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Simplified Arabic</vt:lpstr>
      <vt:lpstr>Tahoma</vt:lpstr>
      <vt:lpstr>Times New Roman</vt:lpstr>
      <vt:lpstr>Wingdings</vt:lpstr>
      <vt:lpstr>Blends</vt:lpstr>
      <vt:lpstr>PowerPoint Presentation</vt:lpstr>
      <vt:lpstr>    Outline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centra</dc:creator>
  <cp:lastModifiedBy>dr.daliaelhawary</cp:lastModifiedBy>
  <cp:revision>385</cp:revision>
  <cp:lastPrinted>2016-01-19T18:11:24Z</cp:lastPrinted>
  <dcterms:created xsi:type="dcterms:W3CDTF">2006-08-16T00:00:00Z</dcterms:created>
  <dcterms:modified xsi:type="dcterms:W3CDTF">2019-03-03T19:38:26Z</dcterms:modified>
</cp:coreProperties>
</file>