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71" r:id="rId2"/>
    <p:sldId id="356" r:id="rId3"/>
    <p:sldId id="308" r:id="rId4"/>
    <p:sldId id="406" r:id="rId5"/>
    <p:sldId id="407" r:id="rId6"/>
    <p:sldId id="408" r:id="rId7"/>
    <p:sldId id="410" r:id="rId8"/>
    <p:sldId id="409" r:id="rId9"/>
    <p:sldId id="411" r:id="rId10"/>
    <p:sldId id="412" r:id="rId11"/>
    <p:sldId id="413" r:id="rId12"/>
    <p:sldId id="404" r:id="rId13"/>
    <p:sldId id="414" r:id="rId14"/>
    <p:sldId id="405" r:id="rId15"/>
    <p:sldId id="311" r:id="rId16"/>
  </p:sldIdLst>
  <p:sldSz cx="9144000" cy="6858000" type="screen4x3"/>
  <p:notesSz cx="6858000" cy="9947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0E31F4-1055-4422-8B21-58EE98B8CE09}" type="datetimeFigureOut">
              <a:rPr lang="en-GB"/>
              <a:pPr>
                <a:defRPr/>
              </a:pPr>
              <a:t>03/03/2019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11D8540-E367-4EC7-AFEE-AB6B6C6A4526}" type="slidenum">
              <a:rPr lang="ar-SA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0099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44E69F-CFB9-483A-9862-DD03B024FA25}" type="datetimeFigureOut">
              <a:rPr lang="en-GB"/>
              <a:pPr>
                <a:defRPr/>
              </a:pPr>
              <a:t>03/03/2019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571B1ED-1533-4A89-8B17-9A36FEEB2FCD}" type="slidenum">
              <a:rPr lang="ar-SA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214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5pPr>
                <a:lvl6pPr marL="25146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6pPr>
                <a:lvl7pPr marL="29718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7pPr>
                <a:lvl8pPr marL="34290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8pPr>
                <a:lvl9pPr marL="3886200" indent="-228600"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ahoma" pitchFamily="34" charset="0"/>
                    <a:cs typeface="Times New Roman" pitchFamily="18" charset="0"/>
                  </a:defRPr>
                </a:lvl9pPr>
              </a:lstStyle>
              <a:p>
                <a:pPr algn="r" rtl="1" eaLnBrk="1" hangingPunct="1">
                  <a:defRPr/>
                </a:pPr>
                <a:endParaRPr lang="ar-EG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r" rtl="1" eaLnBrk="1" hangingPunct="1">
                <a:defRPr/>
              </a:pPr>
              <a:endParaRPr lang="ar-EG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r" rtl="1" eaLnBrk="1" hangingPunct="1">
                <a:defRPr/>
              </a:pPr>
              <a:endParaRPr lang="ar-EG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  <a:cs typeface="Times New Roman" pitchFamily="18" charset="0"/>
                </a:defRPr>
              </a:lvl9pPr>
            </a:lstStyle>
            <a:p>
              <a:pPr algn="r" rtl="1" eaLnBrk="1" hangingPunct="1">
                <a:defRPr/>
              </a:pPr>
              <a:endParaRPr lang="ar-EG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546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 noProof="0"/>
              <a:t>انقر لتحرير نمط العنوان الرئيسي</a:t>
            </a:r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ar-SA" noProof="0"/>
              <a:t>انقر لتحرير نمط العنوان الثانوي الرئيسي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C1C1C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1C1C1C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 algn="l">
              <a:defRPr>
                <a:solidFill>
                  <a:srgbClr val="1C1C1C"/>
                </a:solidFill>
                <a:cs typeface="Arial" panose="020B0604020202020204" pitchFamily="34" charset="0"/>
              </a:defRPr>
            </a:lvl1pPr>
          </a:lstStyle>
          <a:p>
            <a:fld id="{0098E8BC-DD2F-4467-8B0F-77DD495469F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50422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BB9B62E6-4A92-493C-BAEE-49973666789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0957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AE1191F0-1DBE-4B6E-957C-6F6B13C1EC1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790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329F57A5-A538-4B20-9331-EF1C6290489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676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59D68000-70E2-446E-A3CE-8EB6FAC9A8A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413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222C90B7-4323-4143-A411-93623844D37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94586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46155206-BD53-499A-8361-053CEBB8161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9113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67D3696B-C661-4B89-9131-C46C7351EC6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59189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430F8739-AC9A-4966-A57A-73BA2A6F78B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6273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7570C94B-96FD-40A1-8470-79FF98D0197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5207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7FC096DA-990D-4353-BF50-03DB19D7950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69243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fld id="{2DE0AF59-E307-4BA9-9E30-CC6908C2480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33693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ar-EG" altLang="en-US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</a:p>
        </p:txBody>
      </p:sp>
      <p:sp>
        <p:nvSpPr>
          <p:cNvPr id="27444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44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>
                <a:solidFill>
                  <a:srgbClr val="000000"/>
                </a:solidFill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s-ES"/>
              <a:t>SUP4PCL , AU Team</a:t>
            </a:r>
            <a:endParaRPr lang="en-US"/>
          </a:p>
        </p:txBody>
      </p:sp>
      <p:sp>
        <p:nvSpPr>
          <p:cNvPr id="27444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66451F0F-D244-4533-ADB7-04D28C6BEA3C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 spd="med"/>
  <p:hf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685800" y="1641931"/>
            <a:ext cx="7570291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School and University Partnership for Peer Communities of Learners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ar-EG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)</a:t>
            </a:r>
            <a:r>
              <a:rPr lang="en-GB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SUP4PCL</a:t>
            </a:r>
            <a:r>
              <a:rPr lang="ar-EG" altLang="en-US" sz="2800" b="1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</a:rPr>
              <a:t>(</a:t>
            </a:r>
            <a:endParaRPr lang="en-GB" altLang="en-US" sz="2800" b="1" dirty="0">
              <a:solidFill>
                <a:schemeClr val="tx2">
                  <a:lumMod val="75000"/>
                </a:schemeClr>
              </a:solidFill>
              <a:latin typeface="Constantia" panose="02030602050306030303" pitchFamily="18" charset="0"/>
            </a:endParaRPr>
          </a:p>
          <a:p>
            <a:pPr algn="ctr" eaLnBrk="1" hangingPunct="1"/>
            <a:r>
              <a:rPr lang="ar-EG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الشراكة بين </a:t>
            </a:r>
            <a:r>
              <a:rPr lang="ar-EG" sz="2400" b="1" dirty="0">
                <a:solidFill>
                  <a:srgbClr val="333399">
                    <a:lumMod val="75000"/>
                  </a:srgbClr>
                </a:solidFill>
                <a:ea typeface="Calibri" panose="020F0502020204030204" pitchFamily="34" charset="0"/>
              </a:rPr>
              <a:t>المدرسة و</a:t>
            </a:r>
            <a:r>
              <a:rPr lang="ar-EG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الجامعة لبناء مجتمعات الأقران من المتعلمين</a:t>
            </a:r>
            <a:endParaRPr lang="en-GB" sz="24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</a:endParaRPr>
          </a:p>
          <a:p>
            <a:pPr algn="ctr" eaLnBrk="1" hangingPunct="1"/>
            <a:endParaRPr lang="ar-EG" alt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Project Number : 573660-EPP-1-2016-1-EG-EPPKA2-CBHE-JP (2016-2516/001-001</a:t>
            </a:r>
            <a:r>
              <a:rPr lang="en-US" altLang="en-US" sz="1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/>
            <a:endParaRPr lang="en-US" altLang="en-US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Progress Reporting</a:t>
            </a:r>
          </a:p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Material Development</a:t>
            </a:r>
          </a:p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AU</a:t>
            </a:r>
          </a:p>
          <a:p>
            <a:pPr algn="ctr" eaLnBrk="1" hangingPunct="1"/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Alexandria</a:t>
            </a: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Sixth Local Management Meeting </a:t>
            </a:r>
          </a:p>
          <a:p>
            <a:pPr algn="ctr" eaLnBrk="1" hangingPunct="1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1600" b="1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March 2019</a:t>
            </a:r>
          </a:p>
          <a:p>
            <a:pPr algn="ctr" eaLnBrk="1" hangingPunct="1"/>
            <a:endParaRPr lang="ar-EG" altLang="en-US" sz="1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40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algn="l">
              <a:defRPr/>
            </a:pPr>
            <a:r>
              <a:rPr lang="es-E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SUP4PCL , AU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8725800F-12F9-4428-A869-A078FC0BB6F5}" type="slidenum">
              <a:rPr lang="ar-SA" altLang="en-US">
                <a:solidFill>
                  <a:srgbClr val="8D8D8D"/>
                </a:solidFill>
                <a:latin typeface="Tahoma" panose="020B0604030504040204" pitchFamily="34" charset="0"/>
              </a:rPr>
              <a:pPr algn="ctr"/>
              <a:t>1</a:t>
            </a:fld>
            <a:endParaRPr lang="en-US" altLang="en-US" dirty="0">
              <a:solidFill>
                <a:srgbClr val="8D8D8D"/>
              </a:solidFill>
              <a:latin typeface="Tahoma" panose="020B0604030504040204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3725"/>
            <a:ext cx="22399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Schools Develop their Materials: ESD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FB24E-71B3-4A5E-9CFB-C384750FD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8333" r="31667" b="7423"/>
          <a:stretch/>
        </p:blipFill>
        <p:spPr>
          <a:xfrm>
            <a:off x="5326020" y="2207198"/>
            <a:ext cx="2936009" cy="3901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1017BC-264C-4F93-BD68-BD6EA5964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75" t="10484" r="31667" b="7423"/>
          <a:stretch/>
        </p:blipFill>
        <p:spPr>
          <a:xfrm>
            <a:off x="781591" y="2128397"/>
            <a:ext cx="3210897" cy="41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50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Schools Develop their Materials: GC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03C29-5D35-4171-8DF6-5BEE8B1C2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8333" r="31667" b="5300"/>
          <a:stretch/>
        </p:blipFill>
        <p:spPr>
          <a:xfrm>
            <a:off x="5508104" y="2096817"/>
            <a:ext cx="2894309" cy="3943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800C8-1A14-47EB-9755-794486431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3" t="8333" r="31666" b="3801"/>
          <a:stretch/>
        </p:blipFill>
        <p:spPr>
          <a:xfrm>
            <a:off x="1040162" y="2173007"/>
            <a:ext cx="2612503" cy="37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960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4.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Collecting Materials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Different levels of contributions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Opportunities for providing feedback on activities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AU </a:t>
            </a:r>
            <a:r>
              <a:rPr lang="en-GB" sz="2800">
                <a:solidFill>
                  <a:srgbClr val="002060"/>
                </a:solidFill>
                <a:latin typeface="Calibri" panose="020F0502020204030204" pitchFamily="34" charset="0"/>
              </a:rPr>
              <a:t>team collects 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materials- hard copies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AU team creates soft copies of all materials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74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36" y="1527534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Uploading materials to AU Google Drive</a:t>
            </a:r>
            <a:b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6540B5-7CF6-4657-9929-A1A1C28B2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67" t="31800" r="14563" b="5201"/>
          <a:stretch/>
        </p:blipFill>
        <p:spPr>
          <a:xfrm>
            <a:off x="2342220" y="2292214"/>
            <a:ext cx="44595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686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52" y="2708920"/>
            <a:ext cx="3810000" cy="3437408"/>
          </a:xfrm>
        </p:spPr>
        <p:txBody>
          <a:bodyPr/>
          <a:lstStyle/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1.  STEAM, ESD, GC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2.  Teachers’ Roles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3.  PCLs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4.  Active Learning</a:t>
            </a:r>
          </a:p>
          <a:p>
            <a:pPr marL="0" indent="0" algn="l" rtl="0">
              <a:buNone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5.  PD Schools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6.  Effective Mentoring</a:t>
            </a: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1A0F4E-FBC4-40CC-9E34-20FD7538D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708920"/>
            <a:ext cx="4032450" cy="3437408"/>
          </a:xfrm>
        </p:spPr>
        <p:txBody>
          <a:bodyPr/>
          <a:lstStyle/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7.  Using EKB in Education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8.  Strategies for Teaching Thinking Skills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9. SEN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10.  Quality Classrooms</a:t>
            </a:r>
          </a:p>
          <a:p>
            <a:pPr marL="0" lvl="0" indent="0" algn="l" rtl="0">
              <a:buClr>
                <a:srgbClr val="3333CC"/>
              </a:buClr>
              <a:buNone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</a:rPr>
              <a:t>11.  Lesson Study</a:t>
            </a:r>
          </a:p>
          <a:p>
            <a:pPr marL="0" lvl="0" indent="0" algn="ctr" rtl="0">
              <a:buClr>
                <a:srgbClr val="3333CC"/>
              </a:buClr>
              <a:buNone/>
            </a:pPr>
            <a:endParaRPr lang="en-GB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5FD533B-70E6-445E-BE5D-B82E54B2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44261"/>
            <a:ext cx="7793037" cy="928688"/>
          </a:xfrm>
        </p:spPr>
        <p:txBody>
          <a:bodyPr/>
          <a:lstStyle/>
          <a:p>
            <a:r>
              <a:rPr lang="en-GB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PD Materials developed by AU</a:t>
            </a:r>
            <a:endParaRPr lang="en-GB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324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684213" y="1916113"/>
            <a:ext cx="7775575" cy="41052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rtl="0">
              <a:buClr>
                <a:srgbClr val="3333CC"/>
              </a:buClr>
              <a:buFont typeface="Wingdings" pitchFamily="2" charset="2"/>
              <a:buNone/>
              <a:defRPr/>
            </a:pPr>
            <a:endParaRPr lang="en-US" sz="1400" b="1" kern="0" dirty="0">
              <a:solidFill>
                <a:srgbClr val="002060"/>
              </a:solidFill>
              <a:ea typeface="Calibri"/>
            </a:endParaRPr>
          </a:p>
          <a:p>
            <a:pPr marL="0" indent="0" algn="l" rtl="0">
              <a:buClr>
                <a:srgbClr val="3333CC"/>
              </a:buClr>
              <a:buNone/>
              <a:defRPr/>
            </a:pPr>
            <a:endParaRPr lang="en-US" sz="2400" b="1" kern="0" dirty="0">
              <a:solidFill>
                <a:srgbClr val="002060"/>
              </a:solidFill>
              <a:latin typeface="Calibri" panose="020F0502020204030204" pitchFamily="34" charset="0"/>
              <a:ea typeface="Calibri"/>
            </a:endParaRPr>
          </a:p>
        </p:txBody>
      </p:sp>
      <p:sp>
        <p:nvSpPr>
          <p:cNvPr id="3686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7776C7A1-65E7-492A-BC69-324232C937FF}" type="slidenum">
              <a:rPr lang="ar-SA" altLang="en-US">
                <a:solidFill>
                  <a:srgbClr val="8D8D8D"/>
                </a:solidFill>
                <a:latin typeface="Tahoma" panose="020B0604030504040204" pitchFamily="34" charset="0"/>
              </a:rPr>
              <a:pPr algn="ctr"/>
              <a:t>15</a:t>
            </a:fld>
            <a:endParaRPr lang="en-US" altLang="en-US">
              <a:solidFill>
                <a:srgbClr val="8D8D8D"/>
              </a:solidFill>
              <a:latin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324600"/>
            <a:ext cx="4510088" cy="457200"/>
          </a:xfrm>
        </p:spPr>
        <p:txBody>
          <a:bodyPr/>
          <a:lstStyle/>
          <a:p>
            <a:pPr algn="l">
              <a:defRPr/>
            </a:pPr>
            <a:r>
              <a:rPr lang="es-E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SUP4PCL , AU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686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A796F6-E870-4B0A-A42A-6F5AA818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2" y="1589087"/>
            <a:ext cx="7920236" cy="45211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15" y="1655302"/>
            <a:ext cx="7793037" cy="848691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br>
              <a:rPr lang="en-GB" sz="2400" dirty="0">
                <a:solidFill>
                  <a:srgbClr val="333399">
                    <a:lumMod val="75000"/>
                  </a:srgbClr>
                </a:solidFill>
                <a:ea typeface="+mn-ea"/>
              </a:rPr>
            </a:b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</a:rPr>
            </a:br>
            <a:r>
              <a:rPr lang="en-GB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Outline</a:t>
            </a:r>
            <a:br>
              <a:rPr lang="en-US" sz="3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BE57-E0F9-4EAB-A032-016BD7A8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15" y="2276872"/>
            <a:ext cx="7772400" cy="3679081"/>
          </a:xfrm>
        </p:spPr>
        <p:txBody>
          <a:bodyPr/>
          <a:lstStyle/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Introducing Schools to STEAM, ESD &amp; GC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Sharing example materials (Adapted by AU Team)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Supporting schools develop their materials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Collecting materials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Uploading materials to AU Google Drive</a:t>
            </a:r>
          </a:p>
          <a:p>
            <a:pPr marL="457200" lvl="0" indent="-457200" algn="l" rtl="0">
              <a:buClr>
                <a:srgbClr val="3333CC"/>
              </a:buClr>
              <a:buFont typeface="+mj-lt"/>
              <a:buAutoNum type="arabicPeriod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</a:rPr>
              <a:t>PD Materials developed by AU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123876"/>
            <a:ext cx="1800200" cy="457200"/>
          </a:xfrm>
        </p:spPr>
        <p:txBody>
          <a:bodyPr/>
          <a:lstStyle/>
          <a:p>
            <a:pPr algn="l">
              <a:defRPr/>
            </a:pPr>
            <a:r>
              <a:rPr lang="es-ES" dirty="0">
                <a:solidFill>
                  <a:srgbClr val="1C1C1C">
                    <a:lumMod val="50000"/>
                    <a:lumOff val="50000"/>
                  </a:srgbClr>
                </a:solidFill>
              </a:rPr>
              <a:t>SUP4PCL , AU</a:t>
            </a:r>
            <a:endParaRPr lang="en-US" dirty="0">
              <a:solidFill>
                <a:srgbClr val="1C1C1C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32E30520-14CB-47DE-BB31-20996F6FBB34}" type="slidenum">
              <a:rPr lang="ar-SA" altLang="en-US">
                <a:solidFill>
                  <a:srgbClr val="8D8D8D"/>
                </a:solidFill>
                <a:latin typeface="Tahoma" panose="020B0604030504040204" pitchFamily="34" charset="0"/>
              </a:rPr>
              <a:pPr algn="ctr"/>
              <a:t>2</a:t>
            </a:fld>
            <a:endParaRPr lang="en-US" altLang="en-US">
              <a:solidFill>
                <a:srgbClr val="8D8D8D"/>
              </a:solidFill>
              <a:latin typeface="Tahoma" panose="020B060403050404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042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F608A7-5BF3-4144-A729-8B33F0B19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2" r="12720"/>
          <a:stretch/>
        </p:blipFill>
        <p:spPr>
          <a:xfrm>
            <a:off x="5679642" y="3877061"/>
            <a:ext cx="2708783" cy="2282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58CA49-199A-4F43-AECB-4AE7BB80F9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88" t="20600" r="18501" b="12201"/>
          <a:stretch/>
        </p:blipFill>
        <p:spPr>
          <a:xfrm>
            <a:off x="5724128" y="1767714"/>
            <a:ext cx="2664297" cy="1858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41F5B-7B2F-4F88-9CEB-B0274AC252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75" t="22000" r="16925" b="10801"/>
          <a:stretch/>
        </p:blipFill>
        <p:spPr>
          <a:xfrm>
            <a:off x="899592" y="1762203"/>
            <a:ext cx="3096344" cy="2108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534D56-D7D1-4D30-89D0-EA0D43B377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75" t="20601" r="16138" b="10801"/>
          <a:stretch/>
        </p:blipFill>
        <p:spPr>
          <a:xfrm>
            <a:off x="899592" y="4041722"/>
            <a:ext cx="3193043" cy="2282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655D0D-3EA6-4CC3-9295-5B24F70C9492}"/>
              </a:ext>
            </a:extLst>
          </p:cNvPr>
          <p:cNvSpPr txBox="1"/>
          <p:nvPr/>
        </p:nvSpPr>
        <p:spPr bwMode="gray">
          <a:xfrm>
            <a:off x="2347466" y="926786"/>
            <a:ext cx="466486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1000"/>
              </a:spcBef>
            </a:pPr>
            <a:r>
              <a:rPr lang="en-GB" sz="2400" b="1" dirty="0">
                <a:solidFill>
                  <a:srgbClr val="C00000"/>
                </a:solidFill>
                <a:latin typeface="Simplified Arabic" pitchFamily="18" charset="-78"/>
                <a:ea typeface="AL-Mateen"/>
                <a:cs typeface="Simplified Arabic" pitchFamily="18" charset="-78"/>
              </a:rPr>
              <a:t>1. Introducing Schools to STEAM</a:t>
            </a:r>
          </a:p>
        </p:txBody>
      </p:sp>
    </p:spTree>
    <p:extLst>
      <p:ext uri="{BB962C8B-B14F-4D97-AF65-F5344CB8AC3E}">
        <p14:creationId xmlns:p14="http://schemas.microsoft.com/office/powerpoint/2010/main" val="34798836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DE961-4CAB-4B29-88BE-A6061791E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72" t="22000" r="9050" b="10801"/>
          <a:stretch/>
        </p:blipFill>
        <p:spPr>
          <a:xfrm>
            <a:off x="5364087" y="1724882"/>
            <a:ext cx="3250059" cy="1881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9A6F8-F473-4DDD-8539-73E8FD43E0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1" t="23400" r="9051" b="12201"/>
          <a:stretch/>
        </p:blipFill>
        <p:spPr>
          <a:xfrm>
            <a:off x="775300" y="1877501"/>
            <a:ext cx="3226733" cy="1767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B06D5-689B-4E25-80FD-930D91EC4B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66" t="22001" r="20955" b="22001"/>
          <a:stretch/>
        </p:blipFill>
        <p:spPr>
          <a:xfrm>
            <a:off x="5364087" y="3862218"/>
            <a:ext cx="3226733" cy="2398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88CEA-E454-4384-AFBA-86AC09086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38" t="23400" r="17713" b="12201"/>
          <a:stretch/>
        </p:blipFill>
        <p:spPr>
          <a:xfrm>
            <a:off x="827584" y="3833615"/>
            <a:ext cx="3226733" cy="24738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221D17-D271-4881-9027-2ECC3050B67B}"/>
              </a:ext>
            </a:extLst>
          </p:cNvPr>
          <p:cNvSpPr/>
          <p:nvPr/>
        </p:nvSpPr>
        <p:spPr>
          <a:xfrm>
            <a:off x="2541335" y="1057326"/>
            <a:ext cx="4277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lang="en-GB" sz="2400" b="1" dirty="0">
                <a:solidFill>
                  <a:srgbClr val="C00000"/>
                </a:solidFill>
                <a:latin typeface="Simplified Arabic" pitchFamily="18" charset="-78"/>
                <a:ea typeface="AL-Mateen"/>
                <a:cs typeface="Simplified Arabic" pitchFamily="18" charset="-78"/>
              </a:rPr>
              <a:t>1. Introducing Schools to ESD</a:t>
            </a:r>
          </a:p>
        </p:txBody>
      </p:sp>
    </p:spTree>
    <p:extLst>
      <p:ext uri="{BB962C8B-B14F-4D97-AF65-F5344CB8AC3E}">
        <p14:creationId xmlns:p14="http://schemas.microsoft.com/office/powerpoint/2010/main" val="36563555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Team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78915-FE49-476F-A1A2-1926DCB2D2E0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413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12334" y="212411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11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BBD69-D5C5-4734-9BC7-0D1EC57BC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3" t="23400" r="11413" b="12201"/>
          <a:stretch/>
        </p:blipFill>
        <p:spPr>
          <a:xfrm>
            <a:off x="5497146" y="1634508"/>
            <a:ext cx="2667441" cy="1979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3FC8E-AE78-445A-8953-BF74711A2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04" t="22001" r="9544" b="9668"/>
          <a:stretch/>
        </p:blipFill>
        <p:spPr>
          <a:xfrm>
            <a:off x="836574" y="1634509"/>
            <a:ext cx="2765576" cy="2082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36F9B-75B6-4A0A-BE7B-46750CE097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04" t="22000" r="10625" b="10801"/>
          <a:stretch/>
        </p:blipFill>
        <p:spPr>
          <a:xfrm>
            <a:off x="5425750" y="3852122"/>
            <a:ext cx="2970713" cy="2247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9EFA8-DC8A-4A4F-A5B6-789531C07A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63" t="22000" r="10626" b="10801"/>
          <a:stretch/>
        </p:blipFill>
        <p:spPr>
          <a:xfrm>
            <a:off x="825982" y="3945162"/>
            <a:ext cx="3032376" cy="2310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BC563E-87A1-4EAA-BEC6-D1001672DB54}"/>
              </a:ext>
            </a:extLst>
          </p:cNvPr>
          <p:cNvSpPr/>
          <p:nvPr/>
        </p:nvSpPr>
        <p:spPr>
          <a:xfrm>
            <a:off x="2435144" y="921274"/>
            <a:ext cx="4123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lang="en-GB" sz="2400" b="1" dirty="0">
                <a:solidFill>
                  <a:srgbClr val="C00000"/>
                </a:solidFill>
                <a:latin typeface="Simplified Arabic" pitchFamily="18" charset="-78"/>
                <a:ea typeface="AL-Mateen"/>
                <a:cs typeface="Simplified Arabic" pitchFamily="18" charset="-78"/>
              </a:rPr>
              <a:t>1. Introducing Schools to GC</a:t>
            </a:r>
          </a:p>
        </p:txBody>
      </p:sp>
    </p:spTree>
    <p:extLst>
      <p:ext uri="{BB962C8B-B14F-4D97-AF65-F5344CB8AC3E}">
        <p14:creationId xmlns:p14="http://schemas.microsoft.com/office/powerpoint/2010/main" val="40565418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Sharing Example Materials: STEAM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35134D-22B2-404F-9242-7606C8427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63" t="8333" r="31666" b="9401"/>
          <a:stretch/>
        </p:blipFill>
        <p:spPr>
          <a:xfrm>
            <a:off x="5187516" y="2102277"/>
            <a:ext cx="3188568" cy="4231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65B7C1-1BF4-42D0-AE06-C5536AEA4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50" t="8333" r="32675" b="5201"/>
          <a:stretch/>
        </p:blipFill>
        <p:spPr>
          <a:xfrm>
            <a:off x="767916" y="2096571"/>
            <a:ext cx="2895600" cy="42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5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Sharing Example Materials: ESD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B6E8CB-75D7-443B-BD69-B102817A5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6" t="7423" r="31666" b="5200"/>
          <a:stretch/>
        </p:blipFill>
        <p:spPr>
          <a:xfrm>
            <a:off x="5972186" y="2299221"/>
            <a:ext cx="2714614" cy="3741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AAA985-111F-4BE3-BBEC-3FC803CC98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3" t="8333" r="31666" b="5201"/>
          <a:stretch/>
        </p:blipFill>
        <p:spPr>
          <a:xfrm>
            <a:off x="3149300" y="2295814"/>
            <a:ext cx="2714614" cy="3786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1A2E7-245B-4455-87F9-5D9A8F95F6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63" t="9347" r="31666" b="5201"/>
          <a:stretch/>
        </p:blipFill>
        <p:spPr>
          <a:xfrm>
            <a:off x="323528" y="2295814"/>
            <a:ext cx="2489015" cy="3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37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Sharing Example Materials: GC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04864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1F97B-2A14-4DE5-A246-8F220BD8F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8333" r="31667" b="5201"/>
          <a:stretch/>
        </p:blipFill>
        <p:spPr>
          <a:xfrm>
            <a:off x="4473190" y="2232800"/>
            <a:ext cx="2971951" cy="405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89E15F-6162-4D3C-AFD4-6FB0A5BB1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88" t="8333" r="31666" b="5300"/>
          <a:stretch/>
        </p:blipFill>
        <p:spPr>
          <a:xfrm>
            <a:off x="656329" y="2243687"/>
            <a:ext cx="3041029" cy="40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082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1239061"/>
            <a:ext cx="7793037" cy="857510"/>
          </a:xfrm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3333CC"/>
              </a:buClr>
              <a:buSzPct val="60000"/>
            </a:pPr>
            <a:br>
              <a:rPr lang="en-US" sz="3200" u="sng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Schools Develop their Materials: STEAM</a:t>
            </a:r>
            <a:endParaRPr lang="en-US" sz="3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7B57-6E5E-4FF1-8BDE-FD15E8F6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2243686"/>
            <a:ext cx="7772400" cy="3649588"/>
          </a:xfrm>
        </p:spPr>
        <p:txBody>
          <a:bodyPr/>
          <a:lstStyle/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l" rtl="0">
              <a:buNone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Arial"/>
              </a:rPr>
              <a:t>SUP4PCL , 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50000"/>
                  <a:lumOff val="50000"/>
                </a:srgbClr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E30520-14CB-47DE-BB31-20996F6FBB34}" type="slidenum">
              <a:rPr kumimoji="0" lang="ar-SA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D8D8D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D8D8D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6" descr="انطلاق فعاليات اليوبيل الماسي لجامعة الإسكندرية..اليو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10226" r="30208" b="67613"/>
          <a:stretch>
            <a:fillRect/>
          </a:stretch>
        </p:blipFill>
        <p:spPr bwMode="auto">
          <a:xfrm>
            <a:off x="7072313" y="571500"/>
            <a:ext cx="1857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71500"/>
            <a:ext cx="2239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E6C860-C021-4094-96A1-165E4F5639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7423" r="31667" b="7423"/>
          <a:stretch/>
        </p:blipFill>
        <p:spPr>
          <a:xfrm>
            <a:off x="5094078" y="2096571"/>
            <a:ext cx="3147532" cy="4228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289BD-2E81-4451-BC03-6F016ED176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84" t="10926" r="31979" b="5556"/>
          <a:stretch/>
        </p:blipFill>
        <p:spPr>
          <a:xfrm>
            <a:off x="981903" y="2096571"/>
            <a:ext cx="3189258" cy="422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13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lnDef>
    <a:txDef>
      <a:spPr bwMode="gray">
        <a:noFill/>
        <a:ln w="9525" algn="ctr">
          <a:noFill/>
          <a:miter lim="800000"/>
          <a:headEnd/>
          <a:tailEnd/>
        </a:ln>
      </a:spPr>
      <a:bodyPr wrap="square">
        <a:spAutoFit/>
      </a:bodyPr>
      <a:lstStyle>
        <a:defPPr algn="ctr" eaLnBrk="0" hangingPunct="0">
          <a:spcBef>
            <a:spcPts val="1000"/>
          </a:spcBef>
          <a:defRPr sz="2400" b="1" dirty="0" smtClean="0">
            <a:latin typeface="Simplified Arabic" pitchFamily="18" charset="-78"/>
            <a:ea typeface="AL-Mateen"/>
            <a:cs typeface="Simplified Arabic" pitchFamily="18" charset="-78"/>
          </a:defRPr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</TotalTime>
  <Words>239</Words>
  <Application>Microsoft Office PowerPoint</Application>
  <PresentationFormat>On-screen Show (4:3)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Constantia</vt:lpstr>
      <vt:lpstr>Simplified Arabic</vt:lpstr>
      <vt:lpstr>Tahoma</vt:lpstr>
      <vt:lpstr>Times New Roman</vt:lpstr>
      <vt:lpstr>Wingdings</vt:lpstr>
      <vt:lpstr>Blends</vt:lpstr>
      <vt:lpstr>PowerPoint Presentation</vt:lpstr>
      <vt:lpstr>    Outline </vt:lpstr>
      <vt:lpstr>PowerPoint Presentation</vt:lpstr>
      <vt:lpstr>PowerPoint Presentation</vt:lpstr>
      <vt:lpstr>PowerPoint Presentation</vt:lpstr>
      <vt:lpstr> 2. Sharing Example Materials: STEAM</vt:lpstr>
      <vt:lpstr> 2. Sharing Example Materials: ESD</vt:lpstr>
      <vt:lpstr> 2. Sharing Example Materials: GC</vt:lpstr>
      <vt:lpstr> 3. Schools Develop their Materials: STEAM</vt:lpstr>
      <vt:lpstr> 3. Schools Develop their Materials: ESD</vt:lpstr>
      <vt:lpstr> 3. Schools Develop their Materials: GC</vt:lpstr>
      <vt:lpstr> 4. Collecting Materials</vt:lpstr>
      <vt:lpstr> 5. Uploading materials to AU Google Drive </vt:lpstr>
      <vt:lpstr>6. PD Materials developed by AU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centra</dc:creator>
  <cp:lastModifiedBy>dr.daliaelhawary</cp:lastModifiedBy>
  <cp:revision>375</cp:revision>
  <cp:lastPrinted>2016-01-19T18:11:24Z</cp:lastPrinted>
  <dcterms:created xsi:type="dcterms:W3CDTF">2006-08-16T00:00:00Z</dcterms:created>
  <dcterms:modified xsi:type="dcterms:W3CDTF">2019-03-03T18:56:40Z</dcterms:modified>
</cp:coreProperties>
</file>