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71" r:id="rId2"/>
    <p:sldId id="356" r:id="rId3"/>
    <p:sldId id="364" r:id="rId4"/>
    <p:sldId id="371" r:id="rId5"/>
    <p:sldId id="357" r:id="rId6"/>
    <p:sldId id="358" r:id="rId7"/>
    <p:sldId id="360" r:id="rId8"/>
    <p:sldId id="359" r:id="rId9"/>
    <p:sldId id="365" r:id="rId10"/>
    <p:sldId id="372" r:id="rId11"/>
    <p:sldId id="370" r:id="rId12"/>
    <p:sldId id="373" r:id="rId13"/>
    <p:sldId id="311" r:id="rId14"/>
  </p:sldIdLst>
  <p:sldSz cx="9144000" cy="6858000" type="screen4x3"/>
  <p:notesSz cx="6858000" cy="9947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E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0E31F4-1055-4422-8B21-58EE98B8CE09}" type="datetimeFigureOut">
              <a:rPr lang="en-GB"/>
              <a:pPr>
                <a:defRPr/>
              </a:pPr>
              <a:t>18/03/2019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11D8540-E367-4EC7-AFEE-AB6B6C6A4526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0099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44E69F-CFB9-483A-9862-DD03B024FA25}" type="datetimeFigureOut">
              <a:rPr lang="en-GB"/>
              <a:pPr>
                <a:defRPr/>
              </a:pPr>
              <a:t>18/03/2019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7571B1ED-1533-4A89-8B17-9A36FEEB2FCD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214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75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/>
              <a:t>انقر لتحرير نمط العنوان الرئيسي</a:t>
            </a:r>
          </a:p>
        </p:txBody>
      </p:sp>
      <p:sp>
        <p:nvSpPr>
          <p:cNvPr id="275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ar-SA" noProof="0"/>
              <a:t>انقر لتحرير نمط العنوان الثانوي الرئيسي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  <a:cs typeface="Arial" panose="020B0604020202020204" pitchFamily="34" charset="0"/>
              </a:defRPr>
            </a:lvl1pPr>
          </a:lstStyle>
          <a:p>
            <a:fld id="{0098E8BC-DD2F-4467-8B0F-77DD495469F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50422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BB9B62E6-4A92-493C-BAEE-499736667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09575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AE1191F0-1DBE-4B6E-957C-6F6B13C1EC1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3790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329F57A5-A538-4B20-9331-EF1C62904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5676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59D68000-70E2-446E-A3CE-8EB6FAC9A8A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14130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22C90B7-4323-4143-A411-93623844D37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94586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6155206-BD53-499A-8361-053CEBB8161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91136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67D3696B-C661-4B89-9131-C46C7351EC6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9189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30F8739-AC9A-4966-A57A-73BA2A6F78B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6273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570C94B-96FD-40A1-8470-79FF98D0197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52075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FC096DA-990D-4353-BF50-03DB19D7950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69243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DE0AF59-E307-4BA9-9E30-CC6908C2480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3693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274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4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274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fld id="{66451F0F-D244-4533-ADB7-04D28C6BEA3C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transition spd="med"/>
  <p:hf hd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ChangeArrowheads="1"/>
          </p:cNvSpPr>
          <p:nvPr/>
        </p:nvSpPr>
        <p:spPr bwMode="auto">
          <a:xfrm>
            <a:off x="685800" y="1641931"/>
            <a:ext cx="7570291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 dirty="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rPr>
              <a:t>School and University Partnership for Peer Communities of Learners</a:t>
            </a:r>
            <a:r>
              <a:rPr lang="en-US" altLang="en-US" sz="2800" b="1" dirty="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rPr>
              <a:t> </a:t>
            </a:r>
            <a:r>
              <a:rPr lang="ar-EG" altLang="en-US" sz="2800" b="1" dirty="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rPr>
              <a:t>)</a:t>
            </a:r>
            <a:r>
              <a:rPr lang="en-GB" altLang="en-US" sz="2800" b="1" dirty="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rPr>
              <a:t>SUP4PCL</a:t>
            </a:r>
            <a:r>
              <a:rPr lang="ar-EG" altLang="en-US" sz="2800" b="1" dirty="0">
                <a:solidFill>
                  <a:schemeClr val="tx2">
                    <a:lumMod val="75000"/>
                  </a:schemeClr>
                </a:solidFill>
                <a:latin typeface="Constantia" panose="02030602050306030303" pitchFamily="18" charset="0"/>
              </a:rPr>
              <a:t>(</a:t>
            </a:r>
            <a:endParaRPr lang="en-GB" altLang="en-US" sz="2800" b="1" dirty="0">
              <a:solidFill>
                <a:schemeClr val="tx2">
                  <a:lumMod val="75000"/>
                </a:schemeClr>
              </a:solidFill>
              <a:latin typeface="Constantia" panose="02030602050306030303" pitchFamily="18" charset="0"/>
            </a:endParaRPr>
          </a:p>
          <a:p>
            <a:pPr algn="ctr" eaLnBrk="1" hangingPunct="1"/>
            <a:r>
              <a:rPr lang="ar-EG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</a:rPr>
              <a:t>الشراكة بين </a:t>
            </a:r>
            <a:r>
              <a:rPr lang="ar-EG" sz="2400" b="1" dirty="0">
                <a:solidFill>
                  <a:srgbClr val="333399">
                    <a:lumMod val="75000"/>
                  </a:srgbClr>
                </a:solidFill>
                <a:ea typeface="Calibri" panose="020F0502020204030204" pitchFamily="34" charset="0"/>
              </a:rPr>
              <a:t>المدرسة و</a:t>
            </a:r>
            <a:r>
              <a:rPr lang="ar-EG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</a:rPr>
              <a:t>الجامعة لبناء مجتمعات الأقران من المتعلمين</a:t>
            </a:r>
            <a:endParaRPr lang="en-GB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pPr algn="ctr" eaLnBrk="1" hangingPunct="1"/>
            <a:endParaRPr lang="ar-EG" altLang="en-US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Project Number : 573660-EPP-1-2016-1-EG-EPPKA2-CBHE-JP (2016-2516/001-001</a:t>
            </a:r>
            <a:r>
              <a:rPr lang="en-US" altLang="en-US" sz="1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 eaLnBrk="1" hangingPunct="1"/>
            <a:endParaRPr lang="en-US" altLang="en-US" sz="1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en-US" altLang="en-US" sz="1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b="1" dirty="0">
                <a:solidFill>
                  <a:srgbClr val="C00000"/>
                </a:solidFill>
                <a:latin typeface="Constantia" panose="02030602050306030303" pitchFamily="18" charset="0"/>
              </a:rPr>
              <a:t>Progress Reporting</a:t>
            </a:r>
          </a:p>
          <a:p>
            <a:pPr algn="ctr" eaLnBrk="1" hangingPunct="1"/>
            <a:r>
              <a:rPr lang="en-US" altLang="en-US" sz="2800" b="1" dirty="0">
                <a:solidFill>
                  <a:srgbClr val="C00000"/>
                </a:solidFill>
                <a:latin typeface="Constantia" panose="02030602050306030303" pitchFamily="18" charset="0"/>
              </a:rPr>
              <a:t>Research</a:t>
            </a:r>
          </a:p>
          <a:p>
            <a:pPr algn="ctr" eaLnBrk="1" hangingPunct="1"/>
            <a:r>
              <a:rPr lang="en-US" altLang="en-US" sz="2800" b="1" dirty="0">
                <a:solidFill>
                  <a:srgbClr val="C00000"/>
                </a:solidFill>
                <a:latin typeface="Constantia" panose="02030602050306030303" pitchFamily="18" charset="0"/>
              </a:rPr>
              <a:t>AU</a:t>
            </a:r>
          </a:p>
          <a:p>
            <a:pPr algn="ctr" eaLnBrk="1" hangingPunct="1"/>
            <a:endParaRPr lang="en-US" altLang="en-US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Alexandria</a:t>
            </a: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Sixth Local Management Meeting </a:t>
            </a: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4</a:t>
            </a:r>
            <a:r>
              <a:rPr lang="en-US" altLang="en-US" sz="1600" b="1" baseline="30000" dirty="0">
                <a:solidFill>
                  <a:srgbClr val="00206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March 2019</a:t>
            </a:r>
          </a:p>
          <a:p>
            <a:pPr algn="ctr" eaLnBrk="1" hangingPunct="1"/>
            <a:endParaRPr lang="ar-EG" altLang="en-US" sz="1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0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34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8725800F-12F9-4428-A869-A078FC0BB6F5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1</a:t>
            </a:fld>
            <a:endParaRPr lang="en-US" altLang="en-US" dirty="0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93725"/>
            <a:ext cx="2239963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00808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Overarching Research Questions:</a:t>
            </a:r>
          </a:p>
          <a:p>
            <a:pPr marL="514350" lvl="0" indent="-514350" algn="l" rtl="0">
              <a:buClr>
                <a:srgbClr val="3333CC"/>
              </a:buClr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How does the SUP enhance the development of PCLs at university level?</a:t>
            </a:r>
          </a:p>
          <a:p>
            <a:pPr marL="514350" lvl="0" indent="-514350" algn="l" rtl="0">
              <a:buClr>
                <a:srgbClr val="3333CC"/>
              </a:buClr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How has the PCL impacted on the transformation of professional learning practice at the university level? </a:t>
            </a:r>
          </a:p>
          <a:p>
            <a:pPr marL="514350" lvl="0" indent="-514350" algn="l" rtl="0">
              <a:buClr>
                <a:srgbClr val="3333CC"/>
              </a:buClr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What are some of the tensions between beliefs/values and practice?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71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72816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 err="1">
                <a:solidFill>
                  <a:srgbClr val="002060"/>
                </a:solidFill>
                <a:latin typeface="Calibri" panose="020F0502020204030204" pitchFamily="34" charset="0"/>
              </a:rPr>
              <a:t>UoN</a:t>
            </a: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 visit in November: </a:t>
            </a:r>
          </a:p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Qualitative data collected during the visit: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Focus group interviews with AU team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Focus group interviews with two groups of undergraduate students to investigate PCL evolution and development</a:t>
            </a: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8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21007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72816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 err="1">
                <a:solidFill>
                  <a:srgbClr val="002060"/>
                </a:solidFill>
                <a:latin typeface="Calibri" panose="020F0502020204030204" pitchFamily="34" charset="0"/>
              </a:rPr>
              <a:t>UoN</a:t>
            </a: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 visit in November: 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800" dirty="0" err="1">
                <a:solidFill>
                  <a:srgbClr val="002060"/>
                </a:solidFill>
                <a:latin typeface="Calibri" panose="020F0502020204030204" pitchFamily="34" charset="0"/>
              </a:rPr>
              <a:t>UoN</a:t>
            </a: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 is to provide transcriptions of the focus groups interviews 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800" dirty="0" err="1">
                <a:solidFill>
                  <a:srgbClr val="002060"/>
                </a:solidFill>
                <a:latin typeface="Calibri" panose="020F0502020204030204" pitchFamily="34" charset="0"/>
              </a:rPr>
              <a:t>UoN</a:t>
            </a: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 led data cross-analysis session with AU team during the visit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AU &amp; </a:t>
            </a:r>
            <a:r>
              <a:rPr lang="en-GB" sz="2800" dirty="0" err="1">
                <a:solidFill>
                  <a:srgbClr val="002060"/>
                </a:solidFill>
                <a:latin typeface="Calibri" panose="020F0502020204030204" pitchFamily="34" charset="0"/>
              </a:rPr>
              <a:t>UoN</a:t>
            </a: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 conduct cross –analysis sessions of during their online monthly meetings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GB" sz="28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214183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 txBox="1">
            <a:spLocks/>
          </p:cNvSpPr>
          <p:nvPr/>
        </p:nvSpPr>
        <p:spPr>
          <a:xfrm>
            <a:off x="684213" y="1916113"/>
            <a:ext cx="7775575" cy="41052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sz="1400" b="1" kern="0" dirty="0">
              <a:solidFill>
                <a:srgbClr val="002060"/>
              </a:solidFill>
              <a:ea typeface="Calibri"/>
            </a:endParaRPr>
          </a:p>
          <a:p>
            <a:pPr marL="0" indent="0" algn="l" rtl="0">
              <a:buClr>
                <a:srgbClr val="3333CC"/>
              </a:buClr>
              <a:buNone/>
              <a:defRPr/>
            </a:pPr>
            <a:endParaRPr lang="en-US" sz="2400" b="1" kern="0" dirty="0">
              <a:solidFill>
                <a:srgbClr val="002060"/>
              </a:solidFill>
              <a:latin typeface="Calibri" panose="020F0502020204030204" pitchFamily="34" charset="0"/>
              <a:ea typeface="Calibri"/>
            </a:endParaRP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7776C7A1-65E7-492A-BC69-324232C937FF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13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686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FA796F6-E870-4B0A-A42A-6F5AA8183F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2" y="1589087"/>
            <a:ext cx="7920236" cy="452119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915" y="1655302"/>
            <a:ext cx="7793037" cy="848691"/>
          </a:xfrm>
        </p:spPr>
        <p:txBody>
          <a:bodyPr/>
          <a:lstStyle/>
          <a:p>
            <a:pPr lvl="0" rtl="0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  <a:t/>
            </a:r>
            <a:b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</a:br>
            <a: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</a:br>
            <a:r>
              <a:rPr lang="en-GB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Outline</a:t>
            </a:r>
            <a:r>
              <a:rPr lang="en-US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endParaRPr lang="en-US" sz="3200" dirty="0"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915" y="2276872"/>
            <a:ext cx="7772400" cy="3679081"/>
          </a:xfrm>
        </p:spPr>
        <p:txBody>
          <a:bodyPr/>
          <a:lstStyle/>
          <a:p>
            <a:pPr marL="457200" lvl="0" indent="-457200" algn="l" rtl="0">
              <a:buClr>
                <a:srgbClr val="3333CC"/>
              </a:buClr>
              <a:buFont typeface="+mj-lt"/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Progress of schools research work</a:t>
            </a:r>
          </a:p>
          <a:p>
            <a:pPr marL="457200" lvl="0" indent="-457200" algn="l" rtl="0">
              <a:buClr>
                <a:srgbClr val="3333CC"/>
              </a:buClr>
              <a:buFont typeface="+mj-lt"/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Progress of AU research work </a:t>
            </a: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rgbClr val="1C1C1C">
                    <a:lumMod val="50000"/>
                    <a:lumOff val="50000"/>
                  </a:srgbClr>
                </a:solidFill>
              </a:rPr>
              <a:t>SUP4PCL , AU</a:t>
            </a:r>
            <a:endParaRPr lang="en-US" dirty="0">
              <a:solidFill>
                <a:srgbClr val="1C1C1C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32E30520-14CB-47DE-BB31-20996F6FBB34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2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150423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915" y="1655302"/>
            <a:ext cx="7793037" cy="848691"/>
          </a:xfrm>
        </p:spPr>
        <p:txBody>
          <a:bodyPr/>
          <a:lstStyle/>
          <a:p>
            <a:pPr lvl="0" rtl="0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/>
            </a:r>
            <a:br>
              <a:rPr lang="en-US" sz="3200" u="sng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  <a:t/>
            </a:r>
            <a:br>
              <a:rPr lang="en-GB" sz="2400" dirty="0">
                <a:solidFill>
                  <a:srgbClr val="333399">
                    <a:lumMod val="75000"/>
                  </a:srgbClr>
                </a:solidFill>
                <a:ea typeface="+mn-ea"/>
              </a:rPr>
            </a:br>
            <a: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alibri" panose="020F0502020204030204" pitchFamily="34" charset="0"/>
                <a:ea typeface="+mn-ea"/>
              </a:rPr>
            </a:br>
            <a:endParaRPr lang="en-US" sz="3200" dirty="0"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604" y="2593914"/>
            <a:ext cx="7949828" cy="1339142"/>
          </a:xfrm>
        </p:spPr>
        <p:txBody>
          <a:bodyPr/>
          <a:lstStyle/>
          <a:p>
            <a:pPr marL="457200" lvl="0" indent="-457200" algn="l" rtl="0">
              <a:buClr>
                <a:srgbClr val="3333CC"/>
              </a:buClr>
              <a:buFont typeface="+mj-lt"/>
              <a:buAutoNum type="arabicPeriod"/>
            </a:pPr>
            <a:r>
              <a:rPr lang="en-GB" sz="4000" dirty="0">
                <a:solidFill>
                  <a:srgbClr val="002060"/>
                </a:solidFill>
                <a:latin typeface="Calibri" panose="020F0502020204030204" pitchFamily="34" charset="0"/>
              </a:rPr>
              <a:t>Progress of Schools Research Work</a:t>
            </a: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899753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00808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Overarching Research Questions:</a:t>
            </a:r>
          </a:p>
          <a:p>
            <a:pPr marL="514350" lvl="0" indent="-514350" algn="l" rtl="0">
              <a:buClr>
                <a:srgbClr val="3333CC"/>
              </a:buClr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How does the SUP enhance the development of PCLs at school level?</a:t>
            </a:r>
          </a:p>
          <a:p>
            <a:pPr marL="514350" lvl="0" indent="-514350" algn="l" rtl="0">
              <a:buClr>
                <a:srgbClr val="3333CC"/>
              </a:buClr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How has the PCL impacted on the transformation of professional learning practice at the school level? </a:t>
            </a:r>
          </a:p>
          <a:p>
            <a:pPr marL="514350" lvl="0" indent="-514350" algn="l" rtl="0">
              <a:buClr>
                <a:srgbClr val="3333CC"/>
              </a:buClr>
              <a:buAutoNum type="arabi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What are some of the tensions between beliefs/values and practice?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30589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00808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Data Collection (On-going)</a:t>
            </a:r>
          </a:p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1. Schools contexts Completed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Needs assessment &amp; baseline reports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Schools’ profiles (SP2EA)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83945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00808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2.  Evolution of PCLs  </a:t>
            </a:r>
          </a:p>
          <a:p>
            <a:pPr lvl="0" algn="l" rtl="0">
              <a:buClr>
                <a:srgbClr val="3333CC"/>
              </a:buClr>
              <a:buFontTx/>
              <a:buChar char="-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PCLs meetings at schools are all recorded in writing using the template shared by AUC.</a:t>
            </a:r>
          </a:p>
          <a:p>
            <a:pPr lvl="0" algn="l" rtl="0">
              <a:buClr>
                <a:srgbClr val="3333CC"/>
              </a:buClr>
              <a:buFontTx/>
              <a:buChar char="-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These will be analysed for patterns and emerging themes</a:t>
            </a:r>
          </a:p>
          <a:p>
            <a:pPr lvl="0" algn="l" rtl="0">
              <a:buClr>
                <a:srgbClr val="3333CC"/>
              </a:buClr>
              <a:buFontTx/>
              <a:buChar char="-"/>
            </a:pPr>
            <a:endParaRPr lang="en-GB" sz="2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430820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65335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2.  Evolution of PCLs: Tools used for data collection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Existence of PCLs (PCL 1EA)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PCL Monitoring survey (used as a guideline to assess the development of PCLs)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Agenda for PCL meetings (PCL 4E)- translated &amp; used by schools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Reflective Journals (PCL 5EA)- simplified &amp; translated for schools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M&amp; E visits (PCL 6E)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38552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842814"/>
            <a:ext cx="7772400" cy="3679081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2800" dirty="0">
                <a:solidFill>
                  <a:srgbClr val="002060"/>
                </a:solidFill>
                <a:latin typeface="Calibri" panose="020F0502020204030204" pitchFamily="34" charset="0"/>
              </a:rPr>
              <a:t>4. Use of Reflective practice 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Reflective journals (PCL 5EA) simplified and translated version by AU team</a:t>
            </a:r>
          </a:p>
          <a:p>
            <a:pPr marL="514350" lvl="0" indent="-514350" algn="l" rtl="0">
              <a:buClr>
                <a:srgbClr val="3333CC"/>
              </a:buClr>
              <a:buFont typeface="+mj-lt"/>
              <a:buAutoNum type="alphaLcPeriod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Agenda for PCL meetings (PCL 4E)- Translated by AU team</a:t>
            </a:r>
          </a:p>
          <a:p>
            <a:pPr marL="0" lvl="0" indent="0" algn="l" rtl="0">
              <a:buClr>
                <a:srgbClr val="3333CC"/>
              </a:buClr>
              <a:buNone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</a:rPr>
              <a:t>Records are collected by AU team from each school to be used as sources for data</a:t>
            </a: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594007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BE57-E0F9-4EAB-A032-016BD7A87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915" y="2276872"/>
            <a:ext cx="7772400" cy="928689"/>
          </a:xfrm>
        </p:spPr>
        <p:txBody>
          <a:bodyPr/>
          <a:lstStyle/>
          <a:p>
            <a:pPr marL="0" lvl="0" indent="0" algn="l" rtl="0">
              <a:buClr>
                <a:srgbClr val="3333CC"/>
              </a:buClr>
              <a:buNone/>
            </a:pPr>
            <a:r>
              <a:rPr lang="en-GB" sz="4400" dirty="0">
                <a:solidFill>
                  <a:srgbClr val="002060"/>
                </a:solidFill>
                <a:latin typeface="Calibri" panose="020F0502020204030204" pitchFamily="34" charset="0"/>
              </a:rPr>
              <a:t>2.  Progress of AU research work </a:t>
            </a:r>
          </a:p>
          <a:p>
            <a:pPr marL="0" lvl="0" indent="0" algn="l" rtl="0">
              <a:buClr>
                <a:srgbClr val="3333CC"/>
              </a:buClr>
              <a:buNone/>
            </a:pPr>
            <a:endParaRPr lang="en-GB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3568" y="6123876"/>
            <a:ext cx="1800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2E30520-14CB-47DE-BB31-20996F6FBB34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13281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lnDef>
    <a:txDef>
      <a:spPr bwMode="gray">
        <a:noFill/>
        <a:ln w="9525" algn="ctr">
          <a:noFill/>
          <a:miter lim="800000"/>
          <a:headEnd/>
          <a:tailEnd/>
        </a:ln>
      </a:spPr>
      <a:bodyPr wrap="square">
        <a:spAutoFit/>
      </a:bodyPr>
      <a:lstStyle>
        <a:defPPr algn="ctr" eaLnBrk="0" hangingPunct="0">
          <a:spcBef>
            <a:spcPts val="1000"/>
          </a:spcBef>
          <a:defRPr sz="2400" b="1" dirty="0" smtClean="0">
            <a:latin typeface="Simplified Arabic" pitchFamily="18" charset="-78"/>
            <a:ea typeface="AL-Mateen"/>
            <a:cs typeface="Simplified Arabic" pitchFamily="18" charset="-78"/>
          </a:defRPr>
        </a:defPPr>
      </a:lstStyle>
    </a:tx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3145</TotalTime>
  <Words>440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Constantia</vt:lpstr>
      <vt:lpstr>Tahoma</vt:lpstr>
      <vt:lpstr>Times New Roman</vt:lpstr>
      <vt:lpstr>Wingdings</vt:lpstr>
      <vt:lpstr>Blends</vt:lpstr>
      <vt:lpstr>PowerPoint Presentation</vt:lpstr>
      <vt:lpstr>    Outline 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centra</dc:creator>
  <cp:lastModifiedBy>AUC</cp:lastModifiedBy>
  <cp:revision>399</cp:revision>
  <cp:lastPrinted>2016-01-19T18:11:24Z</cp:lastPrinted>
  <dcterms:created xsi:type="dcterms:W3CDTF">2006-08-16T00:00:00Z</dcterms:created>
  <dcterms:modified xsi:type="dcterms:W3CDTF">2019-03-18T13:25:33Z</dcterms:modified>
</cp:coreProperties>
</file>