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63" r:id="rId3"/>
    <p:sldId id="364" r:id="rId4"/>
    <p:sldId id="365" r:id="rId5"/>
    <p:sldId id="366" r:id="rId6"/>
    <p:sldId id="367" r:id="rId7"/>
    <p:sldId id="368" r:id="rId8"/>
    <p:sldId id="369" r:id="rId9"/>
    <p:sldId id="370" r:id="rId10"/>
    <p:sldId id="371" r:id="rId11"/>
    <p:sldId id="372" r:id="rId12"/>
    <p:sldId id="373" r:id="rId13"/>
    <p:sldId id="375" r:id="rId14"/>
    <p:sldId id="376" r:id="rId15"/>
    <p:sldId id="374" r:id="rId16"/>
    <p:sldId id="3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4E245C6-1026-4FA6-A634-732D391F5BAC}" type="datetimeFigureOut">
              <a:rPr lang="ar-EG" smtClean="0"/>
              <a:t>11/07/1440</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46F7E7D-8422-4804-ABB0-CC1E6B59E49C}" type="slidenum">
              <a:rPr lang="ar-EG" smtClean="0"/>
              <a:t>‹#›</a:t>
            </a:fld>
            <a:endParaRPr lang="ar-EG"/>
          </a:p>
        </p:txBody>
      </p:sp>
    </p:spTree>
    <p:extLst>
      <p:ext uri="{BB962C8B-B14F-4D97-AF65-F5344CB8AC3E}">
        <p14:creationId xmlns:p14="http://schemas.microsoft.com/office/powerpoint/2010/main" val="391901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D3BCF6-92A6-4E09-B711-A0FCF95A224B}" type="datetime1">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42C7B-AC2D-407A-BFF9-E877CCE3148B}" type="datetime1">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EB80-E33C-437A-B3CB-0E4E3C46F05B}" type="datetime1">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252C7-7CB7-4C41-9834-04F5563EA47A}" type="datetime1">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6C3B-ED52-4AC3-BCA1-F077AD13E740}" type="datetime1">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616038-703A-4B0D-B214-3602E7715600}" type="datetime1">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CF39C1-3133-496B-97AB-21FD81712861}" type="datetime1">
              <a:rPr lang="en-US" smtClean="0"/>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5A5B9A-6447-46BC-B76A-919FE7A91421}" type="datetime1">
              <a:rPr lang="en-US" smtClean="0"/>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D899B-9E4E-48C1-94CB-191844F06EDB}" type="datetime1">
              <a:rPr lang="en-US" smtClean="0"/>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272B7-670A-4708-9CD7-B62FC967E0F2}" type="datetime1">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8B13-719B-43F0-AFB3-75F90A9A112C}" type="datetime1">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DAA5-4233-4CE3-B205-726582506C1A}" type="datetime1">
              <a:rPr lang="en-US" smtClean="0"/>
              <a:t>3/17/2019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0B021-3A7A-4C7E-8254-E0640677154E}"/>
              </a:ext>
            </a:extLst>
          </p:cNvPr>
          <p:cNvSpPr>
            <a:spLocks noGrp="1"/>
          </p:cNvSpPr>
          <p:nvPr>
            <p:ph type="ctrTitle"/>
          </p:nvPr>
        </p:nvSpPr>
        <p:spPr>
          <a:xfrm>
            <a:off x="4572001" y="838201"/>
            <a:ext cx="4518114" cy="3048000"/>
          </a:xfrm>
        </p:spPr>
        <p:txBody>
          <a:bodyPr anchor="b">
            <a:normAutofit fontScale="90000"/>
          </a:bodyPr>
          <a:lstStyle/>
          <a:p>
            <a:pPr rtl="1"/>
            <a:r>
              <a:rPr lang="en-US" sz="2200" b="1" dirty="0">
                <a:solidFill>
                  <a:schemeClr val="bg1"/>
                </a:solidFill>
              </a:rPr>
              <a:t>School and University Partnership for Peer Communities of learners (SUP4PCL)</a:t>
            </a:r>
            <a:r>
              <a:rPr lang="en-US" sz="2200" dirty="0">
                <a:solidFill>
                  <a:schemeClr val="bg1"/>
                </a:solidFill>
              </a:rPr>
              <a:t/>
            </a:r>
            <a:br>
              <a:rPr lang="en-US" sz="2200" dirty="0">
                <a:solidFill>
                  <a:schemeClr val="bg1"/>
                </a:solidFill>
              </a:rPr>
            </a:br>
            <a:r>
              <a:rPr lang="en-US" sz="2200" dirty="0">
                <a:solidFill>
                  <a:schemeClr val="bg1"/>
                </a:solidFill>
              </a:rPr>
              <a:t>Project number: 573660-EPP-1-2016-1-EG-EPPKA2-CBHE-JP (2016-2516/001-001</a:t>
            </a:r>
            <a:r>
              <a:rPr lang="ar-EG" sz="2200" dirty="0">
                <a:solidFill>
                  <a:schemeClr val="bg1"/>
                </a:solidFill>
              </a:rPr>
              <a:t/>
            </a:r>
            <a:br>
              <a:rPr lang="ar-EG" sz="2200" dirty="0">
                <a:solidFill>
                  <a:schemeClr val="bg1"/>
                </a:solidFill>
              </a:rPr>
            </a:br>
            <a:r>
              <a:rPr lang="en-US" dirty="0">
                <a:solidFill>
                  <a:schemeClr val="bg1"/>
                </a:solidFill>
              </a:rPr>
              <a:t/>
            </a:r>
            <a:br>
              <a:rPr lang="en-US" dirty="0">
                <a:solidFill>
                  <a:schemeClr val="bg1"/>
                </a:solidFill>
              </a:rPr>
            </a:br>
            <a:r>
              <a:rPr lang="en-US" sz="3100" dirty="0">
                <a:solidFill>
                  <a:schemeClr val="bg1"/>
                </a:solidFill>
              </a:rPr>
              <a:t>Sixth Local Management Meeting </a:t>
            </a:r>
            <a:endParaRPr lang="ar-EG" dirty="0">
              <a:solidFill>
                <a:schemeClr val="bg1"/>
              </a:solidFill>
            </a:endParaRPr>
          </a:p>
        </p:txBody>
      </p:sp>
      <p:sp>
        <p:nvSpPr>
          <p:cNvPr id="3" name="Subtitle 2">
            <a:extLst>
              <a:ext uri="{FF2B5EF4-FFF2-40B4-BE49-F238E27FC236}">
                <a16:creationId xmlns:a16="http://schemas.microsoft.com/office/drawing/2014/main" id="{7681E3FE-7D80-4CF9-9E52-A138DDC9AFC7}"/>
              </a:ext>
            </a:extLst>
          </p:cNvPr>
          <p:cNvSpPr>
            <a:spLocks noGrp="1"/>
          </p:cNvSpPr>
          <p:nvPr>
            <p:ph type="subTitle" idx="1"/>
          </p:nvPr>
        </p:nvSpPr>
        <p:spPr>
          <a:xfrm>
            <a:off x="4724400" y="4419601"/>
            <a:ext cx="3819507" cy="1479156"/>
          </a:xfrm>
        </p:spPr>
        <p:txBody>
          <a:bodyPr anchor="t">
            <a:normAutofit fontScale="77500" lnSpcReduction="20000"/>
          </a:bodyPr>
          <a:lstStyle/>
          <a:p>
            <a:r>
              <a:rPr lang="en-US" sz="2400" b="1" dirty="0">
                <a:solidFill>
                  <a:schemeClr val="bg1"/>
                </a:solidFill>
              </a:rPr>
              <a:t>4</a:t>
            </a:r>
            <a:r>
              <a:rPr lang="en-US" sz="2400" b="1" baseline="30000" dirty="0">
                <a:solidFill>
                  <a:schemeClr val="bg1"/>
                </a:solidFill>
              </a:rPr>
              <a:t>th</a:t>
            </a:r>
            <a:r>
              <a:rPr lang="en-US" sz="2400" b="1" dirty="0">
                <a:solidFill>
                  <a:schemeClr val="bg1"/>
                </a:solidFill>
              </a:rPr>
              <a:t> March 2019</a:t>
            </a:r>
          </a:p>
          <a:p>
            <a:endParaRPr lang="en-US" sz="2400" b="1" dirty="0">
              <a:solidFill>
                <a:schemeClr val="bg1"/>
              </a:solidFill>
            </a:endParaRPr>
          </a:p>
          <a:p>
            <a:r>
              <a:rPr lang="en-US" sz="3600" b="1" dirty="0">
                <a:solidFill>
                  <a:schemeClr val="bg1"/>
                </a:solidFill>
              </a:rPr>
              <a:t>HU Progress</a:t>
            </a:r>
          </a:p>
          <a:p>
            <a:r>
              <a:rPr lang="en-US" sz="3600" b="1" dirty="0">
                <a:solidFill>
                  <a:schemeClr val="bg1"/>
                </a:solidFill>
              </a:rPr>
              <a:t>Material Development</a:t>
            </a:r>
            <a:endParaRPr lang="ar-EG" sz="3600" b="1" dirty="0">
              <a:solidFill>
                <a:schemeClr val="bg1"/>
              </a:solidFill>
            </a:endParaRPr>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2">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 descr="SUP4PCL V3 Blue (4) (1)">
            <a:extLst>
              <a:ext uri="{FF2B5EF4-FFF2-40B4-BE49-F238E27FC236}">
                <a16:creationId xmlns:a16="http://schemas.microsoft.com/office/drawing/2014/main" id="{DBF4361D-2516-49FB-8BE7-7BD4ADDBE2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36" y="1506595"/>
            <a:ext cx="3035882" cy="2476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722ED8D-690F-4536-B958-116FFA091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2811"/>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7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CF6F-8F07-4760-8003-D8B6154F1D4E}"/>
              </a:ext>
            </a:extLst>
          </p:cNvPr>
          <p:cNvSpPr>
            <a:spLocks noGrp="1"/>
          </p:cNvSpPr>
          <p:nvPr>
            <p:ph type="title"/>
          </p:nvPr>
        </p:nvSpPr>
        <p:spPr/>
        <p:txBody>
          <a:bodyPr/>
          <a:lstStyle/>
          <a:p>
            <a:endParaRPr lang="ar-EG"/>
          </a:p>
        </p:txBody>
      </p:sp>
      <p:pic>
        <p:nvPicPr>
          <p:cNvPr id="5" name="Content Placeholder 4">
            <a:extLst>
              <a:ext uri="{FF2B5EF4-FFF2-40B4-BE49-F238E27FC236}">
                <a16:creationId xmlns:a16="http://schemas.microsoft.com/office/drawing/2014/main" id="{46B5FE85-20D8-44C8-B7BB-AEAF27BF44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600"/>
            <a:ext cx="7639756" cy="4297363"/>
          </a:xfrm>
          <a:prstGeom prst="rect">
            <a:avLst/>
          </a:prstGeom>
          <a:ln>
            <a:noFill/>
          </a:ln>
          <a:effectLst>
            <a:outerShdw blurRad="292100" dist="139700" dir="2700000" algn="tl" rotWithShape="0">
              <a:srgbClr val="333333">
                <a:alpha val="65000"/>
              </a:srgbClr>
            </a:outerShdw>
          </a:effectLst>
        </p:spPr>
      </p:pic>
      <p:pic>
        <p:nvPicPr>
          <p:cNvPr id="6" name="Picture 1" descr="SUP4PCL V3 Blue (4) (1)">
            <a:extLst>
              <a:ext uri="{FF2B5EF4-FFF2-40B4-BE49-F238E27FC236}">
                <a16:creationId xmlns:a16="http://schemas.microsoft.com/office/drawing/2014/main" id="{B08F6E89-510D-4B2F-BB27-E61CEC66A1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934A84E3-46F2-4F06-91DF-AC4095A727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8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25C1-ED22-4F45-BDAA-D37FB62CCD02}"/>
              </a:ext>
            </a:extLst>
          </p:cNvPr>
          <p:cNvSpPr>
            <a:spLocks noGrp="1"/>
          </p:cNvSpPr>
          <p:nvPr>
            <p:ph type="title"/>
          </p:nvPr>
        </p:nvSpPr>
        <p:spPr/>
        <p:txBody>
          <a:bodyPr/>
          <a:lstStyle/>
          <a:p>
            <a:r>
              <a:rPr lang="en-US" b="1" dirty="0">
                <a:solidFill>
                  <a:srgbClr val="FF0000"/>
                </a:solidFill>
              </a:rPr>
              <a:t>Focus Group</a:t>
            </a:r>
            <a:endParaRPr lang="ar-EG" b="1" dirty="0">
              <a:solidFill>
                <a:srgbClr val="FF0000"/>
              </a:solidFill>
            </a:endParaRPr>
          </a:p>
        </p:txBody>
      </p:sp>
      <p:pic>
        <p:nvPicPr>
          <p:cNvPr id="5" name="Content Placeholder 4">
            <a:extLst>
              <a:ext uri="{FF2B5EF4-FFF2-40B4-BE49-F238E27FC236}">
                <a16:creationId xmlns:a16="http://schemas.microsoft.com/office/drawing/2014/main" id="{A19758B0-0E81-4349-ADB3-508C8C074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162" y="1752600"/>
            <a:ext cx="5891676" cy="4418757"/>
          </a:xfrm>
          <a:prstGeom prst="rect">
            <a:avLst/>
          </a:prstGeom>
          <a:ln>
            <a:noFill/>
          </a:ln>
          <a:effectLst>
            <a:outerShdw blurRad="292100" dist="139700" dir="2700000" algn="tl" rotWithShape="0">
              <a:srgbClr val="333333">
                <a:alpha val="65000"/>
              </a:srgbClr>
            </a:outerShdw>
          </a:effectLst>
        </p:spPr>
      </p:pic>
      <p:pic>
        <p:nvPicPr>
          <p:cNvPr id="6" name="Picture 1" descr="SUP4PCL V3 Blue (4) (1)">
            <a:extLst>
              <a:ext uri="{FF2B5EF4-FFF2-40B4-BE49-F238E27FC236}">
                <a16:creationId xmlns:a16="http://schemas.microsoft.com/office/drawing/2014/main" id="{F79E8B09-1E0D-4492-95EB-5AEF3F042F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ACEA7641-AFDB-42D0-9AD7-64FDDA4401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8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DEEA-5181-4606-BD83-361015EF5678}"/>
              </a:ext>
            </a:extLst>
          </p:cNvPr>
          <p:cNvSpPr>
            <a:spLocks noGrp="1"/>
          </p:cNvSpPr>
          <p:nvPr>
            <p:ph type="title"/>
          </p:nvPr>
        </p:nvSpPr>
        <p:spPr/>
        <p:txBody>
          <a:bodyPr/>
          <a:lstStyle/>
          <a:p>
            <a:r>
              <a:rPr lang="en-US" b="1" dirty="0">
                <a:solidFill>
                  <a:srgbClr val="FF0000"/>
                </a:solidFill>
              </a:rPr>
              <a:t>FOE PCL Meetings</a:t>
            </a:r>
            <a:endParaRPr lang="ar-EG" b="1" dirty="0">
              <a:solidFill>
                <a:srgbClr val="FF0000"/>
              </a:solidFill>
            </a:endParaRPr>
          </a:p>
        </p:txBody>
      </p:sp>
      <p:pic>
        <p:nvPicPr>
          <p:cNvPr id="4" name="Content Placeholder 3">
            <a:extLst>
              <a:ext uri="{FF2B5EF4-FFF2-40B4-BE49-F238E27FC236}">
                <a16:creationId xmlns:a16="http://schemas.microsoft.com/office/drawing/2014/main" id="{D8F74F00-7DC1-44FF-8130-B2864A6D4BBA}"/>
              </a:ext>
            </a:extLst>
          </p:cNvPr>
          <p:cNvPicPr>
            <a:picLocks noGrp="1" noChangeAspect="1"/>
          </p:cNvPicPr>
          <p:nvPr>
            <p:ph idx="1"/>
          </p:nvPr>
        </p:nvPicPr>
        <p:blipFill>
          <a:blip r:embed="rId2"/>
          <a:stretch>
            <a:fillRect/>
          </a:stretch>
        </p:blipFill>
        <p:spPr>
          <a:xfrm>
            <a:off x="1019236" y="1600200"/>
            <a:ext cx="7105527" cy="4525963"/>
          </a:xfrm>
          <a:prstGeom prst="rect">
            <a:avLst/>
          </a:prstGeom>
        </p:spPr>
      </p:pic>
      <p:pic>
        <p:nvPicPr>
          <p:cNvPr id="5" name="Picture 1" descr="SUP4PCL V3 Blue (4) (1)">
            <a:extLst>
              <a:ext uri="{FF2B5EF4-FFF2-40B4-BE49-F238E27FC236}">
                <a16:creationId xmlns:a16="http://schemas.microsoft.com/office/drawing/2014/main" id="{9EC59916-3DE6-4D84-B227-6F8B04932E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C6CB92CA-2EA5-4200-A6D9-0B63279817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08D0-AFBB-49E1-94FF-B7971F6F9EBF}"/>
              </a:ext>
            </a:extLst>
          </p:cNvPr>
          <p:cNvSpPr>
            <a:spLocks noGrp="1"/>
          </p:cNvSpPr>
          <p:nvPr>
            <p:ph type="title"/>
          </p:nvPr>
        </p:nvSpPr>
        <p:spPr>
          <a:xfrm>
            <a:off x="1320529" y="1371601"/>
            <a:ext cx="7306739" cy="857250"/>
          </a:xfrm>
        </p:spPr>
        <p:txBody>
          <a:bodyPr>
            <a:normAutofit fontScale="90000"/>
          </a:bodyPr>
          <a:lstStyle/>
          <a:p>
            <a:r>
              <a:rPr lang="ar-EG" b="1" dirty="0">
                <a:solidFill>
                  <a:srgbClr val="FF0000"/>
                </a:solidFill>
                <a:latin typeface="Times New Roman" panose="02020603050405020304" pitchFamily="18" charset="0"/>
                <a:cs typeface="Times New Roman" panose="02020603050405020304" pitchFamily="18" charset="0"/>
              </a:rPr>
              <a:t>الجدول الزمنى لدراسات الحالة </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ar-EG"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CD0A978E-E6EF-4CF1-B450-56F6884CD290}"/>
              </a:ext>
            </a:extLst>
          </p:cNvPr>
          <p:cNvGraphicFramePr>
            <a:graphicFrameLocks noGrp="1"/>
          </p:cNvGraphicFramePr>
          <p:nvPr>
            <p:ph idx="1"/>
            <p:extLst/>
          </p:nvPr>
        </p:nvGraphicFramePr>
        <p:xfrm>
          <a:off x="1380550" y="2313691"/>
          <a:ext cx="7186696" cy="2886960"/>
        </p:xfrm>
        <a:graphic>
          <a:graphicData uri="http://schemas.openxmlformats.org/drawingml/2006/table">
            <a:tbl>
              <a:tblPr firstRow="1" firstCol="1" bandRow="1"/>
              <a:tblGrid>
                <a:gridCol w="3593348">
                  <a:extLst>
                    <a:ext uri="{9D8B030D-6E8A-4147-A177-3AD203B41FA5}">
                      <a16:colId xmlns:a16="http://schemas.microsoft.com/office/drawing/2014/main" val="2137766246"/>
                    </a:ext>
                  </a:extLst>
                </a:gridCol>
                <a:gridCol w="3593348">
                  <a:extLst>
                    <a:ext uri="{9D8B030D-6E8A-4147-A177-3AD203B41FA5}">
                      <a16:colId xmlns:a16="http://schemas.microsoft.com/office/drawing/2014/main" val="936246055"/>
                    </a:ext>
                  </a:extLst>
                </a:gridCol>
              </a:tblGrid>
              <a:tr h="481160">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مارس 2019</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إنهاء جمع البيانات</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84301"/>
                  </a:ext>
                </a:extLst>
              </a:tr>
              <a:tr h="481160">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ابريل 2019</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0" fontAlgn="t">
                        <a:lnSpc>
                          <a:spcPct val="115000"/>
                        </a:lnSpc>
                        <a:spcBef>
                          <a:spcPts val="0"/>
                        </a:spcBef>
                        <a:spcAft>
                          <a:spcPts val="0"/>
                        </a:spcAft>
                      </a:pPr>
                      <a:r>
                        <a:rPr lang="ar-EG" sz="1900" b="0" i="0" u="none" strike="noStrike" dirty="0">
                          <a:effectLst/>
                          <a:latin typeface="Calibri" panose="020F0502020204030204" pitchFamily="34" charset="0"/>
                          <a:ea typeface="Calibri" panose="020F0502020204030204" pitchFamily="34" charset="0"/>
                          <a:cs typeface="Arial" panose="020B0604020202020204" pitchFamily="34" charset="0"/>
                        </a:rPr>
                        <a:t>تحليل البيانات </a:t>
                      </a:r>
                      <a:endParaRPr lang="ar-EG" sz="2400" b="0" i="0" u="none" strike="noStrike" dirty="0">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58065"/>
                  </a:ext>
                </a:extLst>
              </a:tr>
              <a:tr h="481160">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نهاية ابريل 2019</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كتابة الشكل المبدئي لدراسة الحالة</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841801"/>
                  </a:ext>
                </a:extLst>
              </a:tr>
              <a:tr h="481160">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بداية بونيه 2019</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تطوير الشكل المبدئي لدراسة الحالة</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198017"/>
                  </a:ext>
                </a:extLst>
              </a:tr>
              <a:tr h="481160">
                <a:tc>
                  <a:txBody>
                    <a:bodyPr/>
                    <a:lstStyle/>
                    <a:p>
                      <a:pPr marL="457200" algn="r" rtl="1"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Calibri" panose="020F0502020204030204" pitchFamily="34" charset="0"/>
                        </a:rPr>
                        <a:t>15 يوليه 2019</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1" fontAlgn="t">
                        <a:lnSpc>
                          <a:spcPct val="115000"/>
                        </a:lnSpc>
                        <a:spcBef>
                          <a:spcPts val="0"/>
                        </a:spcBef>
                        <a:spcAft>
                          <a:spcPts val="0"/>
                        </a:spcAft>
                      </a:pPr>
                      <a:r>
                        <a:rPr lang="ar-EG" sz="1900" b="0" i="0" u="none" strike="noStrike" dirty="0">
                          <a:effectLst/>
                          <a:latin typeface="Calibri" panose="020F0502020204030204" pitchFamily="34" charset="0"/>
                          <a:ea typeface="Calibri" panose="020F0502020204030204" pitchFamily="34" charset="0"/>
                          <a:cs typeface="Arial" panose="020B0604020202020204" pitchFamily="34" charset="0"/>
                        </a:rPr>
                        <a:t>الشكل النهائي لدراسة الحالة   </a:t>
                      </a:r>
                      <a:endParaRPr lang="ar-EG" sz="2400" b="0" i="0" u="none" strike="noStrike" dirty="0">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554085"/>
                  </a:ext>
                </a:extLst>
              </a:tr>
              <a:tr h="481160">
                <a:tc>
                  <a:txBody>
                    <a:bodyPr/>
                    <a:lstStyle/>
                    <a:p>
                      <a:pPr marL="457200" algn="r" rtl="0" fontAlgn="t">
                        <a:lnSpc>
                          <a:spcPct val="115000"/>
                        </a:lnSpc>
                        <a:spcBef>
                          <a:spcPts val="0"/>
                        </a:spcBef>
                        <a:spcAft>
                          <a:spcPts val="0"/>
                        </a:spcAft>
                      </a:pPr>
                      <a:r>
                        <a:rPr lang="ar-EG" sz="1900" b="0" i="0" u="none" strike="noStrike">
                          <a:effectLst/>
                          <a:latin typeface="Calibri" panose="020F0502020204030204" pitchFamily="34" charset="0"/>
                          <a:ea typeface="Calibri" panose="020F0502020204030204" pitchFamily="34" charset="0"/>
                          <a:cs typeface="Arial" panose="020B0604020202020204" pitchFamily="34" charset="0"/>
                        </a:rPr>
                        <a:t>نهاية أغسطس 2019</a:t>
                      </a:r>
                      <a:endParaRPr lang="ar-EG" sz="2400" b="0" i="0" u="none" strike="noStrike">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0" fontAlgn="t">
                        <a:lnSpc>
                          <a:spcPct val="115000"/>
                        </a:lnSpc>
                        <a:spcBef>
                          <a:spcPts val="0"/>
                        </a:spcBef>
                        <a:spcAft>
                          <a:spcPts val="0"/>
                        </a:spcAft>
                      </a:pPr>
                      <a:r>
                        <a:rPr lang="ar-EG" sz="1900" b="0" i="0" u="none" strike="noStrike" dirty="0">
                          <a:effectLst/>
                          <a:latin typeface="Calibri" panose="020F0502020204030204" pitchFamily="34" charset="0"/>
                          <a:ea typeface="Calibri" panose="020F0502020204030204" pitchFamily="34" charset="0"/>
                          <a:cs typeface="Arial" panose="020B0604020202020204" pitchFamily="34" charset="0"/>
                        </a:rPr>
                        <a:t>الترجمة</a:t>
                      </a:r>
                      <a:endParaRPr lang="ar-EG" sz="2400" b="0" i="0" u="none" strike="noStrike" dirty="0">
                        <a:effectLst/>
                        <a:latin typeface="Arial" panose="020B0604020202020204" pitchFamily="34" charset="0"/>
                      </a:endParaRPr>
                    </a:p>
                  </a:txBody>
                  <a:tcPr marL="91078" marR="91078"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782053"/>
                  </a:ext>
                </a:extLst>
              </a:tr>
            </a:tbl>
          </a:graphicData>
        </a:graphic>
      </p:graphicFrame>
      <p:pic>
        <p:nvPicPr>
          <p:cNvPr id="5" name="Picture 1" descr="SUP4PCL V3 Blue (4) (1)">
            <a:extLst>
              <a:ext uri="{FF2B5EF4-FFF2-40B4-BE49-F238E27FC236}">
                <a16:creationId xmlns:a16="http://schemas.microsoft.com/office/drawing/2014/main" id="{4AA30EDC-7D79-4928-94EC-90C06CED5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D2593D68-315A-4C0C-9D7F-3903389007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8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F044-BD0A-464D-B86C-B9D51A09D3A6}"/>
              </a:ext>
            </a:extLst>
          </p:cNvPr>
          <p:cNvSpPr>
            <a:spLocks noGrp="1"/>
          </p:cNvSpPr>
          <p:nvPr>
            <p:ph type="title"/>
          </p:nvPr>
        </p:nvSpPr>
        <p:spPr>
          <a:xfrm>
            <a:off x="1113234" y="1371600"/>
            <a:ext cx="7514035" cy="758269"/>
          </a:xfrm>
        </p:spPr>
        <p:txBody>
          <a:bodyPr>
            <a:normAutofit fontScale="90000"/>
          </a:bodyPr>
          <a:lstStyle/>
          <a:p>
            <a:r>
              <a:rPr lang="ar-EG" b="1" dirty="0">
                <a:solidFill>
                  <a:srgbClr val="FF0000"/>
                </a:solidFill>
                <a:latin typeface="Times New Roman" panose="02020603050405020304" pitchFamily="18" charset="0"/>
                <a:cs typeface="Times New Roman" panose="02020603050405020304" pitchFamily="18" charset="0"/>
              </a:rPr>
              <a:t>محاور دراسات الحالة</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ar-E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005224-B088-49F0-B9E8-9D54960DAFD4}"/>
              </a:ext>
            </a:extLst>
          </p:cNvPr>
          <p:cNvSpPr>
            <a:spLocks noGrp="1"/>
          </p:cNvSpPr>
          <p:nvPr>
            <p:ph idx="1"/>
          </p:nvPr>
        </p:nvSpPr>
        <p:spPr>
          <a:xfrm>
            <a:off x="152400" y="1295400"/>
            <a:ext cx="8474869" cy="5333999"/>
          </a:xfrm>
        </p:spPr>
        <p:txBody>
          <a:bodyPr>
            <a:normAutofit/>
          </a:bodyPr>
          <a:lstStyle/>
          <a:p>
            <a:pPr marL="0" indent="0">
              <a:buNone/>
            </a:pPr>
            <a:endParaRPr lang="ar-EG" dirty="0"/>
          </a:p>
          <a:p>
            <a:pPr marL="0" indent="0" algn="r" rtl="1">
              <a:buNone/>
            </a:pPr>
            <a:r>
              <a:rPr lang="ar-EG" sz="2600" dirty="0">
                <a:latin typeface="Times New Roman" panose="02020603050405020304" pitchFamily="18" charset="0"/>
                <a:cs typeface="Times New Roman" panose="02020603050405020304" pitchFamily="18" charset="0"/>
              </a:rPr>
              <a:t>لابد أن تتعرض دراسات الحالة إلى الشراكة بين الجامعة والمدرسة ودورها في تطوير الممارسة المهنية للمعلمين بالمدارس، وإلى أي مدى ساهم المشروع في إحداث تحولات في الممارسات المهنية على مستوى المدارس والجامعات. </a:t>
            </a:r>
            <a:endParaRPr lang="en-US" sz="2600" dirty="0">
              <a:latin typeface="Times New Roman" panose="02020603050405020304" pitchFamily="18" charset="0"/>
              <a:cs typeface="Times New Roman" panose="02020603050405020304" pitchFamily="18" charset="0"/>
            </a:endParaRPr>
          </a:p>
          <a:p>
            <a:pPr lvl="0" algn="r" rtl="1"/>
            <a:r>
              <a:rPr lang="ar-EG" sz="2600" dirty="0">
                <a:latin typeface="Times New Roman" panose="02020603050405020304" pitchFamily="18" charset="0"/>
                <a:cs typeface="Times New Roman" panose="02020603050405020304" pitchFamily="18" charset="0"/>
              </a:rPr>
              <a:t>السياق </a:t>
            </a:r>
            <a:r>
              <a:rPr lang="ar-EG" sz="2600" dirty="0" err="1">
                <a:latin typeface="Times New Roman" panose="02020603050405020304" pitchFamily="18" charset="0"/>
                <a:cs typeface="Times New Roman" panose="02020603050405020304" pitchFamily="18" charset="0"/>
              </a:rPr>
              <a:t>المدرسى</a:t>
            </a:r>
            <a:r>
              <a:rPr lang="ar-EG"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lvl="0" algn="r" rtl="1"/>
            <a:r>
              <a:rPr lang="ar-EG" sz="2600" dirty="0">
                <a:latin typeface="Times New Roman" panose="02020603050405020304" pitchFamily="18" charset="0"/>
                <a:cs typeface="Times New Roman" panose="02020603050405020304" pitchFamily="18" charset="0"/>
              </a:rPr>
              <a:t>تطور مجتمعات التعلم.</a:t>
            </a:r>
            <a:endParaRPr lang="en-US" sz="2600" dirty="0">
              <a:latin typeface="Times New Roman" panose="02020603050405020304" pitchFamily="18" charset="0"/>
              <a:cs typeface="Times New Roman" panose="02020603050405020304" pitchFamily="18" charset="0"/>
            </a:endParaRPr>
          </a:p>
          <a:p>
            <a:pPr algn="r" rtl="1"/>
            <a:r>
              <a:rPr lang="ar-EG" sz="2600" dirty="0"/>
              <a:t>وحدات ضمان الجودة.</a:t>
            </a:r>
          </a:p>
          <a:p>
            <a:pPr algn="r" rtl="1"/>
            <a:r>
              <a:rPr lang="ar-EG" sz="2600" dirty="0"/>
              <a:t>الإرشاد والتوجيه المدرسى.</a:t>
            </a:r>
          </a:p>
          <a:p>
            <a:pPr algn="r" rtl="1"/>
            <a:r>
              <a:rPr lang="ar-EG" sz="2600" dirty="0"/>
              <a:t>أنماط القيادة ومدى تطوره.</a:t>
            </a:r>
          </a:p>
          <a:p>
            <a:pPr algn="r" rtl="1"/>
            <a:r>
              <a:rPr lang="ar-EG" sz="2600" dirty="0"/>
              <a:t>البحث العلمى لدى معلمى المدارس والطلاب.</a:t>
            </a:r>
            <a:endParaRPr lang="ar-EG" dirty="0"/>
          </a:p>
        </p:txBody>
      </p:sp>
      <p:pic>
        <p:nvPicPr>
          <p:cNvPr id="4" name="Picture 1" descr="SUP4PCL V3 Blue (4) (1)">
            <a:extLst>
              <a:ext uri="{FF2B5EF4-FFF2-40B4-BE49-F238E27FC236}">
                <a16:creationId xmlns:a16="http://schemas.microsoft.com/office/drawing/2014/main" id="{516347A4-58E1-400E-A404-2015B4174C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693966D5-8A8D-4BA4-97BE-90336E5C4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1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4CD8-6F2A-44FA-AC9C-0A73177CF0EE}"/>
              </a:ext>
            </a:extLst>
          </p:cNvPr>
          <p:cNvSpPr>
            <a:spLocks noGrp="1"/>
          </p:cNvSpPr>
          <p:nvPr>
            <p:ph type="title"/>
          </p:nvPr>
        </p:nvSpPr>
        <p:spPr>
          <a:xfrm>
            <a:off x="457200" y="1143000"/>
            <a:ext cx="8229600" cy="1143000"/>
          </a:xfrm>
        </p:spPr>
        <p:txBody>
          <a:bodyPr>
            <a:normAutofit fontScale="90000"/>
          </a:bodyPr>
          <a:lstStyle/>
          <a:p>
            <a:r>
              <a:rPr lang="ar-EG" sz="4000" b="1" dirty="0">
                <a:solidFill>
                  <a:srgbClr val="FF0000"/>
                </a:solidFill>
              </a:rPr>
              <a:t>دراسة الحالة بكلية التربية وزيارة جامعة مارتن لوثر</a:t>
            </a:r>
            <a:r>
              <a:rPr lang="ar-EG" b="1" dirty="0">
                <a:solidFill>
                  <a:schemeClr val="accent2"/>
                </a:solidFill>
              </a:rPr>
              <a:t>.</a:t>
            </a:r>
            <a:endParaRPr lang="ar-EG" dirty="0"/>
          </a:p>
        </p:txBody>
      </p:sp>
      <p:sp>
        <p:nvSpPr>
          <p:cNvPr id="3" name="Content Placeholder 2">
            <a:extLst>
              <a:ext uri="{FF2B5EF4-FFF2-40B4-BE49-F238E27FC236}">
                <a16:creationId xmlns:a16="http://schemas.microsoft.com/office/drawing/2014/main" id="{A223F54A-0827-4009-8C13-C92F18808FF2}"/>
              </a:ext>
            </a:extLst>
          </p:cNvPr>
          <p:cNvSpPr>
            <a:spLocks noGrp="1"/>
          </p:cNvSpPr>
          <p:nvPr>
            <p:ph idx="1"/>
          </p:nvPr>
        </p:nvSpPr>
        <p:spPr/>
        <p:txBody>
          <a:bodyPr>
            <a:normAutofit lnSpcReduction="10000"/>
          </a:bodyPr>
          <a:lstStyle/>
          <a:p>
            <a:pPr marL="0" indent="0" algn="r">
              <a:buNone/>
            </a:pPr>
            <a:r>
              <a:rPr lang="ar-EG" b="1" dirty="0"/>
              <a:t>ا</a:t>
            </a:r>
          </a:p>
          <a:p>
            <a:pPr marL="0" indent="0" algn="r">
              <a:buNone/>
            </a:pPr>
            <a:endParaRPr lang="ar-EG" b="1" dirty="0"/>
          </a:p>
          <a:p>
            <a:pPr marL="0" indent="0" algn="r">
              <a:buNone/>
            </a:pPr>
            <a:r>
              <a:rPr lang="ar-EG" b="1" dirty="0"/>
              <a:t>جتماعات مجتمعات التعلم بالكلية.</a:t>
            </a:r>
          </a:p>
          <a:p>
            <a:pPr marL="0" indent="0" algn="r">
              <a:buNone/>
            </a:pPr>
            <a:r>
              <a:rPr lang="ar-EG" b="1" dirty="0"/>
              <a:t>- أساليب تدريس جديدة.</a:t>
            </a:r>
          </a:p>
          <a:p>
            <a:pPr marL="0" indent="0" algn="r">
              <a:buNone/>
            </a:pPr>
            <a:r>
              <a:rPr lang="ar-EG" b="1" dirty="0"/>
              <a:t>- سياسات أو مقررات جديدة.</a:t>
            </a:r>
          </a:p>
          <a:p>
            <a:pPr marL="0" indent="0" algn="r">
              <a:buNone/>
            </a:pPr>
            <a:r>
              <a:rPr lang="ar-EG" b="1" dirty="0"/>
              <a:t>- برامج وممارسات مميزة.</a:t>
            </a:r>
          </a:p>
          <a:p>
            <a:pPr marL="0" indent="0" algn="r">
              <a:buNone/>
            </a:pPr>
            <a:r>
              <a:rPr lang="ar-EG" b="1" dirty="0"/>
              <a:t>- مشاركة الطلاب والباحثين.</a:t>
            </a:r>
          </a:p>
          <a:p>
            <a:pPr marL="0" indent="0" algn="r">
              <a:buNone/>
            </a:pPr>
            <a:r>
              <a:rPr lang="ar-EG" b="1" dirty="0"/>
              <a:t>- العلاقات بين أعضاء فريق المشروع ومجتمع التعلم.</a:t>
            </a:r>
          </a:p>
          <a:p>
            <a:endParaRPr lang="ar-EG" dirty="0"/>
          </a:p>
        </p:txBody>
      </p:sp>
      <p:pic>
        <p:nvPicPr>
          <p:cNvPr id="4" name="Picture 1" descr="SUP4PCL V3 Blue (4) (1)">
            <a:extLst>
              <a:ext uri="{FF2B5EF4-FFF2-40B4-BE49-F238E27FC236}">
                <a16:creationId xmlns:a16="http://schemas.microsoft.com/office/drawing/2014/main" id="{542C1570-BEE5-40B5-8ACF-286D01ED43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E3C9091D-8730-4E0B-962B-CC2FE3D8D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8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E0F-6DAD-4D9C-B94B-504CBC703799}"/>
              </a:ext>
            </a:extLst>
          </p:cNvPr>
          <p:cNvSpPr>
            <a:spLocks noGrp="1"/>
          </p:cNvSpPr>
          <p:nvPr>
            <p:ph type="title"/>
          </p:nvPr>
        </p:nvSpPr>
        <p:spPr/>
        <p:txBody>
          <a:bodyPr/>
          <a:lstStyle/>
          <a:p>
            <a:endParaRPr lang="ar-EG" dirty="0"/>
          </a:p>
        </p:txBody>
      </p:sp>
      <p:pic>
        <p:nvPicPr>
          <p:cNvPr id="4" name="Content Placeholder 3">
            <a:extLst>
              <a:ext uri="{FF2B5EF4-FFF2-40B4-BE49-F238E27FC236}">
                <a16:creationId xmlns:a16="http://schemas.microsoft.com/office/drawing/2014/main" id="{D86A3878-20F7-45B4-A02D-3EF41A82B156}"/>
              </a:ext>
            </a:extLst>
          </p:cNvPr>
          <p:cNvPicPr>
            <a:picLocks noGrp="1" noChangeAspect="1"/>
          </p:cNvPicPr>
          <p:nvPr>
            <p:ph idx="1"/>
          </p:nvPr>
        </p:nvPicPr>
        <p:blipFill>
          <a:blip r:embed="rId2"/>
          <a:stretch>
            <a:fillRect/>
          </a:stretch>
        </p:blipFill>
        <p:spPr>
          <a:xfrm>
            <a:off x="1181100" y="1417638"/>
            <a:ext cx="6781800" cy="5086350"/>
          </a:xfrm>
          <a:prstGeom prst="rect">
            <a:avLst/>
          </a:prstGeom>
        </p:spPr>
      </p:pic>
      <p:pic>
        <p:nvPicPr>
          <p:cNvPr id="5" name="Picture 1" descr="SUP4PCL V3 Blue (4) (1)">
            <a:extLst>
              <a:ext uri="{FF2B5EF4-FFF2-40B4-BE49-F238E27FC236}">
                <a16:creationId xmlns:a16="http://schemas.microsoft.com/office/drawing/2014/main" id="{89E12F44-065C-493F-B8FF-8845DD963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32811"/>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9EA1566-9746-442A-99DC-D4E28F6E9F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32811"/>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6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0D3B9D-0239-49D6-A9A8-A9BD59B4906E}"/>
              </a:ext>
            </a:extLst>
          </p:cNvPr>
          <p:cNvPicPr>
            <a:picLocks noGrp="1" noChangeAspect="1"/>
          </p:cNvPicPr>
          <p:nvPr>
            <p:ph idx="1"/>
          </p:nvPr>
        </p:nvPicPr>
        <p:blipFill rotWithShape="1">
          <a:blip r:embed="rId2"/>
          <a:srcRect l="16639" t="3366" r="5518" b="9085"/>
          <a:stretch/>
        </p:blipFill>
        <p:spPr>
          <a:xfrm>
            <a:off x="2209800" y="762000"/>
            <a:ext cx="4229100" cy="558219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1" descr="SUP4PCL V3 Blue (4) (1)">
            <a:extLst>
              <a:ext uri="{FF2B5EF4-FFF2-40B4-BE49-F238E27FC236}">
                <a16:creationId xmlns:a16="http://schemas.microsoft.com/office/drawing/2014/main" id="{A1748AC5-B3BB-48C0-BA74-12368C41B8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32F5C6D-62F7-43A4-A703-56E81BB921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0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350C-F9F3-41C9-9ABE-96BFBDF70A40}"/>
              </a:ext>
            </a:extLst>
          </p:cNvPr>
          <p:cNvSpPr>
            <a:spLocks noGrp="1"/>
          </p:cNvSpPr>
          <p:nvPr>
            <p:ph type="title"/>
          </p:nvPr>
        </p:nvSpPr>
        <p:spPr/>
        <p:txBody>
          <a:bodyPr/>
          <a:lstStyle/>
          <a:p>
            <a:endParaRPr lang="ar-EG"/>
          </a:p>
        </p:txBody>
      </p:sp>
      <p:pic>
        <p:nvPicPr>
          <p:cNvPr id="4" name="Content Placeholder 3">
            <a:extLst>
              <a:ext uri="{FF2B5EF4-FFF2-40B4-BE49-F238E27FC236}">
                <a16:creationId xmlns:a16="http://schemas.microsoft.com/office/drawing/2014/main" id="{D4D4145F-BB8F-4733-9D5F-5D95A9C8055E}"/>
              </a:ext>
            </a:extLst>
          </p:cNvPr>
          <p:cNvPicPr>
            <a:picLocks noGrp="1" noChangeAspect="1"/>
          </p:cNvPicPr>
          <p:nvPr>
            <p:ph idx="1"/>
          </p:nvPr>
        </p:nvPicPr>
        <p:blipFill>
          <a:blip r:embed="rId2"/>
          <a:stretch>
            <a:fillRect/>
          </a:stretch>
        </p:blipFill>
        <p:spPr>
          <a:xfrm>
            <a:off x="2343987" y="884742"/>
            <a:ext cx="4456026" cy="5364163"/>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1" descr="SUP4PCL V3 Blue (4) (1)">
            <a:extLst>
              <a:ext uri="{FF2B5EF4-FFF2-40B4-BE49-F238E27FC236}">
                <a16:creationId xmlns:a16="http://schemas.microsoft.com/office/drawing/2014/main" id="{59A72979-8D8F-42BE-A475-C6090AE35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B7349DA7-0513-4C11-AE61-DF3BF059A1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7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E9810C-643E-42C0-9EC8-D1A34FB792A3}"/>
              </a:ext>
            </a:extLst>
          </p:cNvPr>
          <p:cNvPicPr>
            <a:picLocks noGrp="1" noChangeAspect="1"/>
          </p:cNvPicPr>
          <p:nvPr>
            <p:ph idx="1"/>
          </p:nvPr>
        </p:nvPicPr>
        <p:blipFill>
          <a:blip r:embed="rId2"/>
          <a:stretch>
            <a:fillRect/>
          </a:stretch>
        </p:blipFill>
        <p:spPr>
          <a:xfrm>
            <a:off x="2498335" y="508766"/>
            <a:ext cx="4419600" cy="5840467"/>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1" descr="SUP4PCL V3 Blue (4) (1)">
            <a:extLst>
              <a:ext uri="{FF2B5EF4-FFF2-40B4-BE49-F238E27FC236}">
                <a16:creationId xmlns:a16="http://schemas.microsoft.com/office/drawing/2014/main" id="{C2D38BA9-BF1B-459E-95EC-EE27D2A8AD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7BA7D143-349A-42D0-9B4A-F94FCF4F2D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1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9568-18C8-4A5F-A3DB-7D7B09E43CA8}"/>
              </a:ext>
            </a:extLst>
          </p:cNvPr>
          <p:cNvSpPr>
            <a:spLocks noGrp="1"/>
          </p:cNvSpPr>
          <p:nvPr>
            <p:ph type="title"/>
          </p:nvPr>
        </p:nvSpPr>
        <p:spPr>
          <a:xfrm>
            <a:off x="533400" y="629589"/>
            <a:ext cx="8229600" cy="1143000"/>
          </a:xfrm>
        </p:spPr>
        <p:txBody>
          <a:bodyPr/>
          <a:lstStyle/>
          <a:p>
            <a:r>
              <a:rPr lang="en-US" b="1" dirty="0">
                <a:solidFill>
                  <a:srgbClr val="FF0000"/>
                </a:solidFill>
              </a:rPr>
              <a:t>MLU Case Study Visit</a:t>
            </a:r>
            <a:endParaRPr lang="ar-EG" b="1" dirty="0">
              <a:solidFill>
                <a:srgbClr val="FF0000"/>
              </a:solidFill>
            </a:endParaRPr>
          </a:p>
        </p:txBody>
      </p:sp>
      <p:sp>
        <p:nvSpPr>
          <p:cNvPr id="3" name="Content Placeholder 2">
            <a:extLst>
              <a:ext uri="{FF2B5EF4-FFF2-40B4-BE49-F238E27FC236}">
                <a16:creationId xmlns:a16="http://schemas.microsoft.com/office/drawing/2014/main" id="{09F3BAF8-95D8-451B-B461-8051E2775F47}"/>
              </a:ext>
            </a:extLst>
          </p:cNvPr>
          <p:cNvSpPr>
            <a:spLocks noGrp="1"/>
          </p:cNvSpPr>
          <p:nvPr>
            <p:ph idx="1"/>
          </p:nvPr>
        </p:nvSpPr>
        <p:spPr>
          <a:xfrm>
            <a:off x="457200" y="2109366"/>
            <a:ext cx="8229600" cy="4525963"/>
          </a:xfrm>
        </p:spPr>
        <p:txBody>
          <a:bodyPr/>
          <a:lstStyle/>
          <a:p>
            <a:pPr>
              <a:buFontTx/>
              <a:buChar char="-"/>
            </a:pPr>
            <a:r>
              <a:rPr lang="en-US" dirty="0"/>
              <a:t>Focus groups.</a:t>
            </a:r>
          </a:p>
          <a:p>
            <a:pPr>
              <a:buFontTx/>
              <a:buChar char="-"/>
            </a:pPr>
            <a:r>
              <a:rPr lang="en-US" dirty="0"/>
              <a:t>MLU questionnaire</a:t>
            </a:r>
          </a:p>
          <a:p>
            <a:pPr>
              <a:buFontTx/>
              <a:buChar char="-"/>
            </a:pPr>
            <a:r>
              <a:rPr lang="en-US" dirty="0"/>
              <a:t>Data collection.</a:t>
            </a:r>
            <a:endParaRPr lang="ar-EG" dirty="0"/>
          </a:p>
        </p:txBody>
      </p:sp>
      <p:pic>
        <p:nvPicPr>
          <p:cNvPr id="4" name="Picture 1" descr="SUP4PCL V3 Blue (4) (1)">
            <a:extLst>
              <a:ext uri="{FF2B5EF4-FFF2-40B4-BE49-F238E27FC236}">
                <a16:creationId xmlns:a16="http://schemas.microsoft.com/office/drawing/2014/main" id="{38E2E718-A954-4328-AE68-6C28D4603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9C92BDFF-1C04-433C-82B0-213C0F78FB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5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1B7C-9554-4B0E-922D-D55933914259}"/>
              </a:ext>
            </a:extLst>
          </p:cNvPr>
          <p:cNvSpPr>
            <a:spLocks noGrp="1"/>
          </p:cNvSpPr>
          <p:nvPr>
            <p:ph type="title"/>
          </p:nvPr>
        </p:nvSpPr>
        <p:spPr/>
        <p:txBody>
          <a:bodyPr/>
          <a:lstStyle/>
          <a:p>
            <a:endParaRPr lang="ar-EG"/>
          </a:p>
        </p:txBody>
      </p:sp>
      <p:pic>
        <p:nvPicPr>
          <p:cNvPr id="4" name="Content Placeholder 3">
            <a:extLst>
              <a:ext uri="{FF2B5EF4-FFF2-40B4-BE49-F238E27FC236}">
                <a16:creationId xmlns:a16="http://schemas.microsoft.com/office/drawing/2014/main" id="{ECEE3B46-293D-4F87-BD10-1025687EAEFC}"/>
              </a:ext>
            </a:extLst>
          </p:cNvPr>
          <p:cNvPicPr>
            <a:picLocks noGrp="1" noChangeAspect="1"/>
          </p:cNvPicPr>
          <p:nvPr>
            <p:ph idx="1"/>
          </p:nvPr>
        </p:nvPicPr>
        <p:blipFill>
          <a:blip r:embed="rId2"/>
          <a:stretch>
            <a:fillRect/>
          </a:stretch>
        </p:blipFill>
        <p:spPr>
          <a:xfrm>
            <a:off x="838200" y="685800"/>
            <a:ext cx="7227723" cy="5668963"/>
          </a:xfrm>
          <a:prstGeom prst="rect">
            <a:avLst/>
          </a:prstGeom>
        </p:spPr>
      </p:pic>
      <p:pic>
        <p:nvPicPr>
          <p:cNvPr id="5" name="Picture 1" descr="SUP4PCL V3 Blue (4) (1)">
            <a:extLst>
              <a:ext uri="{FF2B5EF4-FFF2-40B4-BE49-F238E27FC236}">
                <a16:creationId xmlns:a16="http://schemas.microsoft.com/office/drawing/2014/main" id="{4A29883B-ADAE-4F79-AEDE-DB6476C035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A4CA53AF-E316-4D6C-867E-31E9E16CB7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5D38-511D-4007-81C1-8175630EFD91}"/>
              </a:ext>
            </a:extLst>
          </p:cNvPr>
          <p:cNvSpPr>
            <a:spLocks noGrp="1"/>
          </p:cNvSpPr>
          <p:nvPr>
            <p:ph type="title"/>
          </p:nvPr>
        </p:nvSpPr>
        <p:spPr/>
        <p:txBody>
          <a:bodyPr/>
          <a:lstStyle/>
          <a:p>
            <a:endParaRPr lang="ar-EG"/>
          </a:p>
        </p:txBody>
      </p:sp>
      <p:pic>
        <p:nvPicPr>
          <p:cNvPr id="4" name="Content Placeholder 3">
            <a:extLst>
              <a:ext uri="{FF2B5EF4-FFF2-40B4-BE49-F238E27FC236}">
                <a16:creationId xmlns:a16="http://schemas.microsoft.com/office/drawing/2014/main" id="{CB0253F2-EC88-4BBF-BB61-F81D09870C06}"/>
              </a:ext>
            </a:extLst>
          </p:cNvPr>
          <p:cNvPicPr>
            <a:picLocks noGrp="1" noChangeAspect="1"/>
          </p:cNvPicPr>
          <p:nvPr>
            <p:ph idx="1"/>
          </p:nvPr>
        </p:nvPicPr>
        <p:blipFill>
          <a:blip r:embed="rId2"/>
          <a:stretch>
            <a:fillRect/>
          </a:stretch>
        </p:blipFill>
        <p:spPr>
          <a:xfrm>
            <a:off x="1192870" y="1600200"/>
            <a:ext cx="6758260" cy="4525963"/>
          </a:xfrm>
          <a:prstGeom prst="rect">
            <a:avLst/>
          </a:prstGeom>
        </p:spPr>
      </p:pic>
      <p:pic>
        <p:nvPicPr>
          <p:cNvPr id="5" name="Picture 1" descr="SUP4PCL V3 Blue (4) (1)">
            <a:extLst>
              <a:ext uri="{FF2B5EF4-FFF2-40B4-BE49-F238E27FC236}">
                <a16:creationId xmlns:a16="http://schemas.microsoft.com/office/drawing/2014/main" id="{BC9024D1-FACA-4FBC-AAB7-A88379E17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1AA5BE9E-D987-4344-98DA-3A3AFAED0B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70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1A52-A158-4D1D-92DC-7D3A7C72BAC5}"/>
              </a:ext>
            </a:extLst>
          </p:cNvPr>
          <p:cNvSpPr>
            <a:spLocks noGrp="1"/>
          </p:cNvSpPr>
          <p:nvPr>
            <p:ph type="title"/>
          </p:nvPr>
        </p:nvSpPr>
        <p:spPr/>
        <p:txBody>
          <a:bodyPr/>
          <a:lstStyle/>
          <a:p>
            <a:r>
              <a:rPr lang="en-US" b="1" dirty="0">
                <a:solidFill>
                  <a:srgbClr val="FF0000"/>
                </a:solidFill>
              </a:rPr>
              <a:t>MOU</a:t>
            </a:r>
            <a:r>
              <a:rPr lang="en-US" dirty="0"/>
              <a:t> </a:t>
            </a:r>
            <a:endParaRPr lang="ar-EG" dirty="0"/>
          </a:p>
        </p:txBody>
      </p:sp>
      <p:pic>
        <p:nvPicPr>
          <p:cNvPr id="5" name="Content Placeholder 4">
            <a:extLst>
              <a:ext uri="{FF2B5EF4-FFF2-40B4-BE49-F238E27FC236}">
                <a16:creationId xmlns:a16="http://schemas.microsoft.com/office/drawing/2014/main" id="{3EEBEA83-84F8-4972-91EC-AE79B3A4AC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31454"/>
            <a:ext cx="2926854" cy="520329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3F54F99-B813-4567-B1B2-D8D2E81D2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905" y="1981200"/>
            <a:ext cx="4800600" cy="4043583"/>
          </a:xfrm>
          <a:prstGeom prst="rect">
            <a:avLst/>
          </a:prstGeom>
          <a:ln>
            <a:noFill/>
          </a:ln>
          <a:effectLst>
            <a:outerShdw blurRad="292100" dist="139700" dir="2700000" algn="tl" rotWithShape="0">
              <a:srgbClr val="333333">
                <a:alpha val="65000"/>
              </a:srgbClr>
            </a:outerShdw>
          </a:effectLst>
        </p:spPr>
      </p:pic>
      <p:pic>
        <p:nvPicPr>
          <p:cNvPr id="8" name="Picture 1" descr="SUP4PCL V3 Blue (4) (1)">
            <a:extLst>
              <a:ext uri="{FF2B5EF4-FFF2-40B4-BE49-F238E27FC236}">
                <a16:creationId xmlns:a16="http://schemas.microsoft.com/office/drawing/2014/main" id="{984EDE87-BB6D-41D6-ADFC-D6A1FF0D01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EEA5355C-1ECE-4D8F-B20C-09A35B1515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6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0225-56D8-409F-B1AB-56C7FB00C7A4}"/>
              </a:ext>
            </a:extLst>
          </p:cNvPr>
          <p:cNvSpPr>
            <a:spLocks noGrp="1"/>
          </p:cNvSpPr>
          <p:nvPr>
            <p:ph type="title"/>
          </p:nvPr>
        </p:nvSpPr>
        <p:spPr/>
        <p:txBody>
          <a:bodyPr/>
          <a:lstStyle/>
          <a:p>
            <a:r>
              <a:rPr lang="en-US" b="1" dirty="0">
                <a:solidFill>
                  <a:srgbClr val="FF0000"/>
                </a:solidFill>
              </a:rPr>
              <a:t>Policy Makers Meeting</a:t>
            </a:r>
            <a:endParaRPr lang="ar-EG" b="1" dirty="0">
              <a:solidFill>
                <a:srgbClr val="FF0000"/>
              </a:solidFill>
            </a:endParaRPr>
          </a:p>
        </p:txBody>
      </p:sp>
      <p:pic>
        <p:nvPicPr>
          <p:cNvPr id="5" name="Content Placeholder 4">
            <a:extLst>
              <a:ext uri="{FF2B5EF4-FFF2-40B4-BE49-F238E27FC236}">
                <a16:creationId xmlns:a16="http://schemas.microsoft.com/office/drawing/2014/main" id="{E4177A2E-E8B0-4EA5-981A-E768D98913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a:prstGeom prst="rect">
            <a:avLst/>
          </a:prstGeom>
          <a:ln>
            <a:noFill/>
          </a:ln>
          <a:effectLst>
            <a:outerShdw blurRad="292100" dist="139700" dir="2700000" algn="tl" rotWithShape="0">
              <a:srgbClr val="333333">
                <a:alpha val="65000"/>
              </a:srgbClr>
            </a:outerShdw>
          </a:effectLst>
        </p:spPr>
      </p:pic>
      <p:pic>
        <p:nvPicPr>
          <p:cNvPr id="6" name="Picture 1" descr="SUP4PCL V3 Blue (4) (1)">
            <a:extLst>
              <a:ext uri="{FF2B5EF4-FFF2-40B4-BE49-F238E27FC236}">
                <a16:creationId xmlns:a16="http://schemas.microsoft.com/office/drawing/2014/main" id="{1DEE166F-A9F8-4054-A2FD-42B37A8A22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3554"/>
            <a:ext cx="1107060" cy="903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0528C7E4-B0E0-451B-B67E-3FF9730FFF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340" y="325942"/>
            <a:ext cx="1498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189</Words>
  <Application>Microsoft Office PowerPoint</Application>
  <PresentationFormat>On-screen Show (4:3)</PresentationFormat>
  <Paragraphs>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School and University Partnership for Peer Communities of learners (SUP4PCL) Project number: 573660-EPP-1-2016-1-EG-EPPKA2-CBHE-JP (2016-2516/001-001  Sixth Local Management Meeting </vt:lpstr>
      <vt:lpstr>PowerPoint Presentation</vt:lpstr>
      <vt:lpstr>PowerPoint Presentation</vt:lpstr>
      <vt:lpstr>PowerPoint Presentation</vt:lpstr>
      <vt:lpstr>MLU Case Study Visit</vt:lpstr>
      <vt:lpstr>PowerPoint Presentation</vt:lpstr>
      <vt:lpstr>PowerPoint Presentation</vt:lpstr>
      <vt:lpstr>MOU </vt:lpstr>
      <vt:lpstr>Policy Makers Meeting</vt:lpstr>
      <vt:lpstr>PowerPoint Presentation</vt:lpstr>
      <vt:lpstr>Focus Group</vt:lpstr>
      <vt:lpstr>FOE PCL Meetings</vt:lpstr>
      <vt:lpstr>الجدول الزمنى لدراسات الحالة  </vt:lpstr>
      <vt:lpstr>محاور دراسات الحالة </vt:lpstr>
      <vt:lpstr>دراسة الحالة بكلية التربية وزيارة جامعة مارتن لوثر.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HU-International Relations Office</dc:creator>
  <cp:lastModifiedBy>AUC</cp:lastModifiedBy>
  <cp:revision>52</cp:revision>
  <dcterms:created xsi:type="dcterms:W3CDTF">2018-10-06T20:26:49Z</dcterms:created>
  <dcterms:modified xsi:type="dcterms:W3CDTF">2019-03-17T11:31:37Z</dcterms:modified>
</cp:coreProperties>
</file>