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322" r:id="rId2"/>
    <p:sldId id="326" r:id="rId3"/>
    <p:sldId id="335" r:id="rId4"/>
    <p:sldId id="330" r:id="rId5"/>
    <p:sldId id="331" r:id="rId6"/>
    <p:sldId id="332" r:id="rId7"/>
    <p:sldId id="333" r:id="rId8"/>
    <p:sldId id="334" r:id="rId9"/>
    <p:sldId id="285" r:id="rId10"/>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95AE91C-817A-4107-84DC-71503BDDBE68}">
          <p14:sldIdLst>
            <p14:sldId id="322"/>
            <p14:sldId id="326"/>
            <p14:sldId id="335"/>
            <p14:sldId id="330"/>
            <p14:sldId id="331"/>
            <p14:sldId id="332"/>
            <p14:sldId id="333"/>
            <p14:sldId id="334"/>
          </p14:sldIdLst>
        </p14:section>
        <p14:section name="Untitled Section" id="{801B09C3-8D55-469E-A217-5168EC433790}">
          <p14:sldIdLst>
            <p14:sldId id="28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DA2"/>
    <a:srgbClr val="003399"/>
    <a:srgbClr val="E7EFEC"/>
    <a:srgbClr val="CCE0D6"/>
    <a:srgbClr val="C3DFD2"/>
    <a:srgbClr val="99CCFF"/>
    <a:srgbClr val="0099CC"/>
    <a:srgbClr val="3366CC"/>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916" autoAdjust="0"/>
    <p:restoredTop sz="95441" autoAdjust="0"/>
  </p:normalViewPr>
  <p:slideViewPr>
    <p:cSldViewPr>
      <p:cViewPr>
        <p:scale>
          <a:sx n="89" d="100"/>
          <a:sy n="89" d="100"/>
        </p:scale>
        <p:origin x="1662" y="12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850443" y="0"/>
            <a:ext cx="2945659" cy="496411"/>
          </a:xfrm>
          <a:prstGeom prst="rect">
            <a:avLst/>
          </a:prstGeom>
        </p:spPr>
        <p:txBody>
          <a:bodyPr vert="horz" lIns="93177" tIns="46589" rIns="93177" bIns="46589" rtlCol="0"/>
          <a:lstStyle>
            <a:lvl1pPr algn="r">
              <a:defRPr sz="1200"/>
            </a:lvl1pPr>
          </a:lstStyle>
          <a:p>
            <a:fld id="{5F1DB6E4-AF3F-4783-90B1-ADD75CC30438}" type="datetimeFigureOut">
              <a:rPr lang="en-US" smtClean="0"/>
              <a:t>2/25/2019</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30091"/>
            <a:ext cx="2945659" cy="496411"/>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3177" tIns="46589" rIns="93177" bIns="46589" rtlCol="0" anchor="b"/>
          <a:lstStyle>
            <a:lvl1pPr algn="r">
              <a:defRPr sz="1200"/>
            </a:lvl1pPr>
          </a:lstStyle>
          <a:p>
            <a:fld id="{50CCBBA4-8F2A-4769-AEFE-251EBE3B2C1E}" type="slidenum">
              <a:rPr lang="en-US" smtClean="0"/>
              <a:t>‹#›</a:t>
            </a:fld>
            <a:endParaRPr lang="en-US"/>
          </a:p>
        </p:txBody>
      </p:sp>
    </p:spTree>
    <p:extLst>
      <p:ext uri="{BB962C8B-B14F-4D97-AF65-F5344CB8AC3E}">
        <p14:creationId xmlns:p14="http://schemas.microsoft.com/office/powerpoint/2010/main" val="1637643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0CCBBA4-8F2A-4769-AEFE-251EBE3B2C1E}" type="slidenum">
              <a:rPr lang="en-US" smtClean="0"/>
              <a:t>4</a:t>
            </a:fld>
            <a:endParaRPr lang="en-US"/>
          </a:p>
        </p:txBody>
      </p:sp>
    </p:spTree>
    <p:extLst>
      <p:ext uri="{BB962C8B-B14F-4D97-AF65-F5344CB8AC3E}">
        <p14:creationId xmlns:p14="http://schemas.microsoft.com/office/powerpoint/2010/main" val="176797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20196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5751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23240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8305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4619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2/25/2019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2848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20906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4016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56838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96525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3896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2/25/2019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91503694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81" y="1447800"/>
            <a:ext cx="8362950" cy="1219200"/>
          </a:xfrm>
        </p:spPr>
        <p:txBody>
          <a:bodyPr>
            <a:noAutofit/>
          </a:bodyPr>
          <a:lstStyle/>
          <a:p>
            <a:pPr algn="ctr"/>
            <a:r>
              <a:rPr lang="en-US" sz="2800" b="1" dirty="0">
                <a:solidFill>
                  <a:srgbClr val="CC0000"/>
                </a:solidFill>
              </a:rPr>
              <a:t/>
            </a:r>
            <a:br>
              <a:rPr lang="en-US" sz="2800" b="1" dirty="0">
                <a:solidFill>
                  <a:srgbClr val="CC0000"/>
                </a:solidFill>
              </a:rPr>
            </a:br>
            <a:r>
              <a:rPr lang="en-US" sz="2800" b="1" dirty="0">
                <a:solidFill>
                  <a:srgbClr val="CC0000"/>
                </a:solidFill>
              </a:rPr>
              <a:t/>
            </a:r>
            <a:br>
              <a:rPr lang="en-US" sz="2800" b="1" dirty="0">
                <a:solidFill>
                  <a:srgbClr val="CC0000"/>
                </a:solidFill>
              </a:rPr>
            </a:br>
            <a:r>
              <a:rPr lang="en-US" sz="2800" b="1" dirty="0">
                <a:solidFill>
                  <a:srgbClr val="CC0000"/>
                </a:solidFill>
              </a:rPr>
              <a:t>School and University Partnership for Peer Communities of Learners </a:t>
            </a:r>
            <a:br>
              <a:rPr lang="en-US" sz="2800" b="1" dirty="0">
                <a:solidFill>
                  <a:srgbClr val="CC0000"/>
                </a:solidFill>
              </a:rPr>
            </a:br>
            <a:r>
              <a:rPr lang="en-US" sz="2800" b="1" dirty="0">
                <a:solidFill>
                  <a:srgbClr val="CC0000"/>
                </a:solidFill>
              </a:rPr>
              <a:t>(SUP4PCL)</a:t>
            </a:r>
            <a:br>
              <a:rPr lang="en-US" sz="2800" b="1" dirty="0">
                <a:solidFill>
                  <a:srgbClr val="CC0000"/>
                </a:solidFill>
              </a:rPr>
            </a:br>
            <a:r>
              <a:rPr lang="en-US" sz="2800" b="1" dirty="0">
                <a:solidFill>
                  <a:srgbClr val="CC0000"/>
                </a:solidFill>
              </a:rPr>
              <a:t/>
            </a:r>
            <a:br>
              <a:rPr lang="en-US" sz="2800" b="1" dirty="0">
                <a:solidFill>
                  <a:srgbClr val="CC0000"/>
                </a:solidFill>
              </a:rPr>
            </a:br>
            <a:r>
              <a:rPr lang="en-US" sz="2800" b="1" dirty="0">
                <a:solidFill>
                  <a:srgbClr val="003399"/>
                </a:solidFill>
              </a:rPr>
              <a:t/>
            </a:r>
            <a:br>
              <a:rPr lang="en-US" sz="2800" b="1" dirty="0">
                <a:solidFill>
                  <a:srgbClr val="003399"/>
                </a:solidFill>
              </a:rPr>
            </a:br>
            <a:endParaRPr lang="en-US" sz="2800" b="1" i="1" dirty="0"/>
          </a:p>
        </p:txBody>
      </p:sp>
      <p:sp>
        <p:nvSpPr>
          <p:cNvPr id="3" name="Content Placeholder 2"/>
          <p:cNvSpPr>
            <a:spLocks noGrp="1"/>
          </p:cNvSpPr>
          <p:nvPr>
            <p:ph idx="1"/>
          </p:nvPr>
        </p:nvSpPr>
        <p:spPr>
          <a:xfrm>
            <a:off x="356681" y="2080735"/>
            <a:ext cx="8134350" cy="4167665"/>
          </a:xfrm>
        </p:spPr>
        <p:txBody>
          <a:bodyPr>
            <a:noAutofit/>
          </a:bodyPr>
          <a:lstStyle/>
          <a:p>
            <a:pPr marL="0" indent="0" algn="ctr">
              <a:buNone/>
            </a:pPr>
            <a:endParaRPr lang="en-US" sz="2400" b="1" dirty="0">
              <a:solidFill>
                <a:srgbClr val="003399"/>
              </a:solidFill>
            </a:endParaRPr>
          </a:p>
          <a:p>
            <a:pPr marL="0" indent="0" algn="ctr">
              <a:buNone/>
            </a:pPr>
            <a:r>
              <a:rPr lang="en-US" sz="2000" dirty="0">
                <a:solidFill>
                  <a:srgbClr val="003399"/>
                </a:solidFill>
              </a:rPr>
              <a:t>Project number: </a:t>
            </a:r>
          </a:p>
          <a:p>
            <a:pPr marL="0" indent="0" algn="ctr">
              <a:buNone/>
            </a:pPr>
            <a:r>
              <a:rPr lang="en-US" sz="2000" b="1" dirty="0">
                <a:solidFill>
                  <a:srgbClr val="003399"/>
                </a:solidFill>
              </a:rPr>
              <a:t> 573660-EPP-1-2016-1-EG-EPPKA2-CBHE-JP (2016-2516/001-001)</a:t>
            </a:r>
          </a:p>
          <a:p>
            <a:pPr marL="0" indent="0" algn="ctr">
              <a:buNone/>
            </a:pPr>
            <a:r>
              <a:rPr lang="en-US" sz="2000" b="1" dirty="0" smtClean="0">
                <a:solidFill>
                  <a:srgbClr val="003399"/>
                </a:solidFill>
              </a:rPr>
              <a:t>Logical Framework Indicators</a:t>
            </a:r>
            <a:endParaRPr lang="en-US" sz="2000" b="1" dirty="0">
              <a:solidFill>
                <a:srgbClr val="003399"/>
              </a:solidFill>
            </a:endParaRPr>
          </a:p>
          <a:p>
            <a:pPr marL="0" indent="0" algn="ctr">
              <a:buNone/>
            </a:pPr>
            <a:r>
              <a:rPr lang="en-US" sz="2400" b="1" dirty="0">
                <a:solidFill>
                  <a:srgbClr val="003399"/>
                </a:solidFill>
              </a:rPr>
              <a:t/>
            </a:r>
            <a:br>
              <a:rPr lang="en-US" sz="2400" b="1" dirty="0">
                <a:solidFill>
                  <a:srgbClr val="003399"/>
                </a:solidFill>
              </a:rPr>
            </a:br>
            <a:endParaRPr lang="en-US" sz="2400" b="1" dirty="0" smtClean="0">
              <a:solidFill>
                <a:srgbClr val="003399"/>
              </a:solidFill>
            </a:endParaRPr>
          </a:p>
          <a:p>
            <a:pPr marL="0" indent="0" algn="ctr">
              <a:buNone/>
            </a:pPr>
            <a:endParaRPr lang="en-US" sz="2400" b="1" dirty="0" smtClean="0">
              <a:solidFill>
                <a:srgbClr val="003399"/>
              </a:solidFill>
            </a:endParaRPr>
          </a:p>
          <a:p>
            <a:pPr marL="0" indent="0" algn="ctr">
              <a:buNone/>
            </a:pPr>
            <a:r>
              <a:rPr lang="en-US" sz="2000" b="1" dirty="0">
                <a:solidFill>
                  <a:srgbClr val="003399"/>
                </a:solidFill>
              </a:rPr>
              <a:t>Sixth Local Management Meeting March 4</a:t>
            </a:r>
            <a:r>
              <a:rPr lang="en-US" sz="2000" b="1" baseline="30000" dirty="0">
                <a:solidFill>
                  <a:srgbClr val="003399"/>
                </a:solidFill>
              </a:rPr>
              <a:t>th</a:t>
            </a:r>
            <a:r>
              <a:rPr lang="en-US" sz="2000" b="1" dirty="0">
                <a:solidFill>
                  <a:srgbClr val="003399"/>
                </a:solidFill>
              </a:rPr>
              <a:t> 2019 </a:t>
            </a:r>
            <a:endParaRPr lang="en-US" sz="2000" b="1" dirty="0" smtClean="0">
              <a:solidFill>
                <a:srgbClr val="003399"/>
              </a:solidFill>
            </a:endParaRPr>
          </a:p>
          <a:p>
            <a:pPr marL="0" indent="0" algn="ctr">
              <a:buNone/>
            </a:pPr>
            <a:r>
              <a:rPr lang="en-US" sz="2000" b="1" dirty="0" smtClean="0">
                <a:solidFill>
                  <a:srgbClr val="003399"/>
                </a:solidFill>
              </a:rPr>
              <a:t>The </a:t>
            </a:r>
            <a:r>
              <a:rPr lang="en-US" sz="2000" b="1" dirty="0">
                <a:solidFill>
                  <a:srgbClr val="003399"/>
                </a:solidFill>
              </a:rPr>
              <a:t>American University in Cairo</a:t>
            </a:r>
          </a:p>
          <a:p>
            <a:pPr marL="0" indent="0" algn="ctr">
              <a:buNone/>
            </a:pPr>
            <a:r>
              <a:rPr lang="en-US" sz="2000" b="1" dirty="0">
                <a:solidFill>
                  <a:srgbClr val="003399"/>
                </a:solidFill>
              </a:rPr>
              <a:t>Alexandria</a:t>
            </a:r>
            <a:endParaRPr lang="en-US" sz="2000" dirty="0"/>
          </a:p>
        </p:txBody>
      </p:sp>
      <p:sp>
        <p:nvSpPr>
          <p:cNvPr id="4" name="Title 1"/>
          <p:cNvSpPr txBox="1">
            <a:spLocks/>
          </p:cNvSpPr>
          <p:nvPr/>
        </p:nvSpPr>
        <p:spPr>
          <a:xfrm>
            <a:off x="0" y="1"/>
            <a:ext cx="9144000" cy="757456"/>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2"/>
          <a:stretch>
            <a:fillRect/>
          </a:stretch>
        </p:blipFill>
        <p:spPr>
          <a:xfrm>
            <a:off x="2976056" y="304800"/>
            <a:ext cx="2895600" cy="685800"/>
          </a:xfrm>
          <a:prstGeom prst="rect">
            <a:avLst/>
          </a:prstGeom>
        </p:spPr>
      </p:pic>
      <p:sp>
        <p:nvSpPr>
          <p:cNvPr id="6" name="Rectangle 5"/>
          <p:cNvSpPr/>
          <p:nvPr/>
        </p:nvSpPr>
        <p:spPr>
          <a:xfrm>
            <a:off x="15910" y="6119336"/>
            <a:ext cx="9067800" cy="738664"/>
          </a:xfrm>
          <a:prstGeom prst="rect">
            <a:avLst/>
          </a:prstGeom>
        </p:spPr>
        <p:txBody>
          <a:bodyPr wrap="square">
            <a:spAutoFit/>
          </a:bodyPr>
          <a:lstStyle/>
          <a:p>
            <a:r>
              <a:rPr lang="en-US" sz="1200" i="1" dirty="0">
                <a:solidFill>
                  <a:srgbClr val="003399"/>
                </a:solidFill>
              </a:rPr>
              <a:t>"This project has been funded with support from the European Commission. This presentation reflects the views only of the author, and the Commission cannot be held responsible for any use which may be made of the information contained therein</a:t>
            </a:r>
            <a:r>
              <a:rPr lang="en-US" sz="3600" dirty="0"/>
              <a:t/>
            </a:r>
            <a:br>
              <a:rPr lang="en-US" sz="3600" dirty="0"/>
            </a:br>
            <a:endParaRPr lang="en-US" dirty="0"/>
          </a:p>
        </p:txBody>
      </p:sp>
      <p:pic>
        <p:nvPicPr>
          <p:cNvPr id="7" name="image2.png"/>
          <p:cNvPicPr/>
          <p:nvPr/>
        </p:nvPicPr>
        <p:blipFill>
          <a:blip r:embed="rId3"/>
          <a:srcRect/>
          <a:stretch>
            <a:fillRect/>
          </a:stretch>
        </p:blipFill>
        <p:spPr>
          <a:xfrm>
            <a:off x="3810000" y="3962401"/>
            <a:ext cx="1600200" cy="1066800"/>
          </a:xfrm>
          <a:prstGeom prst="rect">
            <a:avLst/>
          </a:prstGeom>
          <a:ln/>
        </p:spPr>
      </p:pic>
    </p:spTree>
    <p:extLst>
      <p:ext uri="{BB962C8B-B14F-4D97-AF65-F5344CB8AC3E}">
        <p14:creationId xmlns:p14="http://schemas.microsoft.com/office/powerpoint/2010/main" val="2058378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344025"/>
            <a:ext cx="7886700" cy="3832937"/>
          </a:xfrm>
        </p:spPr>
        <p:txBody>
          <a:bodyPr>
            <a:normAutofit/>
          </a:bodyPr>
          <a:lstStyle/>
          <a:p>
            <a:pPr marL="137160" indent="0" algn="ctr">
              <a:buNone/>
            </a:pPr>
            <a:endParaRPr lang="en-US" sz="8800" dirty="0"/>
          </a:p>
          <a:p>
            <a:pPr marL="137160" indent="0" algn="ctr">
              <a:buNone/>
            </a:pPr>
            <a:endParaRPr lang="en-US" sz="8800" dirty="0">
              <a:solidFill>
                <a:srgbClr val="003399"/>
              </a:solidFill>
            </a:endParaRPr>
          </a:p>
          <a:p>
            <a:pPr marL="137160" indent="0" algn="ctr">
              <a:buNone/>
            </a:pPr>
            <a:endParaRPr lang="ar-EG" sz="8800" dirty="0"/>
          </a:p>
        </p:txBody>
      </p:sp>
      <p:sp>
        <p:nvSpPr>
          <p:cNvPr id="4" name="Title 1"/>
          <p:cNvSpPr txBox="1">
            <a:spLocks/>
          </p:cNvSpPr>
          <p:nvPr/>
        </p:nvSpPr>
        <p:spPr>
          <a:xfrm>
            <a:off x="-27710" y="0"/>
            <a:ext cx="9171709" cy="1219200"/>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2"/>
          <a:stretch>
            <a:fillRect/>
          </a:stretch>
        </p:blipFill>
        <p:spPr>
          <a:xfrm>
            <a:off x="3000375" y="829113"/>
            <a:ext cx="2895600" cy="685800"/>
          </a:xfrm>
          <a:prstGeom prst="rect">
            <a:avLst/>
          </a:prstGeom>
        </p:spPr>
      </p:pic>
      <p:sp>
        <p:nvSpPr>
          <p:cNvPr id="6" name="Title 1"/>
          <p:cNvSpPr>
            <a:spLocks noGrp="1"/>
          </p:cNvSpPr>
          <p:nvPr>
            <p:ph type="title"/>
          </p:nvPr>
        </p:nvSpPr>
        <p:spPr>
          <a:xfrm>
            <a:off x="651304" y="3124200"/>
            <a:ext cx="6629400" cy="2971799"/>
          </a:xfrm>
        </p:spPr>
        <p:txBody>
          <a:bodyPr>
            <a:normAutofit fontScale="90000"/>
          </a:bodyPr>
          <a:lstStyle/>
          <a:p>
            <a:r>
              <a:rPr lang="en-US" sz="3600" b="1" dirty="0" smtClean="0">
                <a:solidFill>
                  <a:srgbClr val="003399"/>
                </a:solidFill>
              </a:rPr>
              <a:t>Goal:</a:t>
            </a:r>
            <a:r>
              <a:rPr lang="en-US" sz="4000" b="1" dirty="0" smtClean="0">
                <a:solidFill>
                  <a:srgbClr val="003399"/>
                </a:solidFill>
              </a:rPr>
              <a:t/>
            </a:r>
            <a:br>
              <a:rPr lang="en-US" sz="4000" b="1" dirty="0" smtClean="0">
                <a:solidFill>
                  <a:srgbClr val="003399"/>
                </a:solidFill>
              </a:rPr>
            </a:br>
            <a:r>
              <a:rPr lang="en-US" sz="3100" dirty="0" smtClean="0">
                <a:solidFill>
                  <a:srgbClr val="003399"/>
                </a:solidFill>
              </a:rPr>
              <a:t>Build the capacity of faculties of Education to enhance and modernize CPD in the Egyptian Context.</a:t>
            </a:r>
            <a:r>
              <a:rPr lang="en-US" sz="3600" b="1" dirty="0" smtClean="0">
                <a:solidFill>
                  <a:srgbClr val="003399"/>
                </a:solidFill>
              </a:rPr>
              <a:t/>
            </a:r>
            <a:br>
              <a:rPr lang="en-US" sz="3600" b="1" dirty="0" smtClean="0">
                <a:solidFill>
                  <a:srgbClr val="003399"/>
                </a:solidFill>
              </a:rPr>
            </a:br>
            <a:r>
              <a:rPr lang="en-US" sz="3600" b="1" dirty="0" smtClean="0">
                <a:solidFill>
                  <a:srgbClr val="003399"/>
                </a:solidFill>
              </a:rPr>
              <a:t>Specific Project Objectives:</a:t>
            </a:r>
            <a:br>
              <a:rPr lang="en-US" sz="3600" b="1" dirty="0" smtClean="0">
                <a:solidFill>
                  <a:srgbClr val="003399"/>
                </a:solidFill>
              </a:rPr>
            </a:br>
            <a:r>
              <a:rPr lang="en-US" sz="3100" dirty="0" smtClean="0">
                <a:solidFill>
                  <a:srgbClr val="003399"/>
                </a:solidFill>
              </a:rPr>
              <a:t>1. Develop PD Schools</a:t>
            </a:r>
            <a:br>
              <a:rPr lang="en-US" sz="3100" dirty="0" smtClean="0">
                <a:solidFill>
                  <a:srgbClr val="003399"/>
                </a:solidFill>
              </a:rPr>
            </a:br>
            <a:r>
              <a:rPr lang="en-US" sz="3100" dirty="0" smtClean="0">
                <a:solidFill>
                  <a:srgbClr val="003399"/>
                </a:solidFill>
              </a:rPr>
              <a:t>2. Develop PCL’s</a:t>
            </a:r>
            <a:br>
              <a:rPr lang="en-US" sz="3100" dirty="0" smtClean="0">
                <a:solidFill>
                  <a:srgbClr val="003399"/>
                </a:solidFill>
              </a:rPr>
            </a:br>
            <a:r>
              <a:rPr lang="en-US" sz="3100" dirty="0" smtClean="0">
                <a:solidFill>
                  <a:srgbClr val="003399"/>
                </a:solidFill>
              </a:rPr>
              <a:t>3. Develop mentorship</a:t>
            </a:r>
            <a:br>
              <a:rPr lang="en-US" sz="3100" dirty="0" smtClean="0">
                <a:solidFill>
                  <a:srgbClr val="003399"/>
                </a:solidFill>
              </a:rPr>
            </a:br>
            <a:r>
              <a:rPr lang="en-US" sz="3100" dirty="0" smtClean="0">
                <a:solidFill>
                  <a:srgbClr val="003399"/>
                </a:solidFill>
              </a:rPr>
              <a:t>4. Develop quality assurance units</a:t>
            </a:r>
            <a:br>
              <a:rPr lang="en-US" sz="3100" dirty="0" smtClean="0">
                <a:solidFill>
                  <a:srgbClr val="003399"/>
                </a:solidFill>
              </a:rPr>
            </a:br>
            <a:r>
              <a:rPr lang="en-US" sz="3100" dirty="0" smtClean="0">
                <a:solidFill>
                  <a:srgbClr val="003399"/>
                </a:solidFill>
              </a:rPr>
              <a:t>5. Develop new habits of mind</a:t>
            </a:r>
            <a:br>
              <a:rPr lang="en-US" sz="3100" dirty="0" smtClean="0">
                <a:solidFill>
                  <a:srgbClr val="003399"/>
                </a:solidFill>
              </a:rPr>
            </a:br>
            <a:r>
              <a:rPr lang="en-US" sz="3100" dirty="0" smtClean="0">
                <a:solidFill>
                  <a:srgbClr val="003399"/>
                </a:solidFill>
              </a:rPr>
              <a:t>6. Develop materials</a:t>
            </a:r>
            <a:br>
              <a:rPr lang="en-US" sz="3100" dirty="0" smtClean="0">
                <a:solidFill>
                  <a:srgbClr val="003399"/>
                </a:solidFill>
              </a:rPr>
            </a:br>
            <a:r>
              <a:rPr lang="en-US" sz="3100" dirty="0" smtClean="0">
                <a:solidFill>
                  <a:srgbClr val="003399"/>
                </a:solidFill>
              </a:rPr>
              <a:t>7. Develop new pedagogies</a:t>
            </a:r>
            <a:r>
              <a:rPr lang="en-US" sz="3600" dirty="0" smtClean="0">
                <a:solidFill>
                  <a:srgbClr val="003399"/>
                </a:solidFill>
              </a:rPr>
              <a:t/>
            </a:r>
            <a:br>
              <a:rPr lang="en-US" sz="3600" dirty="0" smtClean="0">
                <a:solidFill>
                  <a:srgbClr val="003399"/>
                </a:solidFill>
              </a:rPr>
            </a:br>
            <a:r>
              <a:rPr lang="en-US" sz="4000" dirty="0" smtClean="0">
                <a:solidFill>
                  <a:srgbClr val="003399"/>
                </a:solidFill>
              </a:rPr>
              <a:t/>
            </a:r>
            <a:br>
              <a:rPr lang="en-US" sz="4000" dirty="0" smtClean="0">
                <a:solidFill>
                  <a:srgbClr val="003399"/>
                </a:solidFill>
              </a:rPr>
            </a:br>
            <a:endParaRPr lang="en-US" sz="4000" dirty="0">
              <a:solidFill>
                <a:srgbClr val="003399"/>
              </a:solidFill>
            </a:endParaRPr>
          </a:p>
        </p:txBody>
      </p:sp>
      <p:sp>
        <p:nvSpPr>
          <p:cNvPr id="2" name="Rounded Rectangle 1"/>
          <p:cNvSpPr/>
          <p:nvPr/>
        </p:nvSpPr>
        <p:spPr>
          <a:xfrm>
            <a:off x="628650" y="2200712"/>
            <a:ext cx="6652054" cy="1152087"/>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3011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344025"/>
            <a:ext cx="7886700" cy="3832937"/>
          </a:xfrm>
        </p:spPr>
        <p:txBody>
          <a:bodyPr>
            <a:normAutofit/>
          </a:bodyPr>
          <a:lstStyle/>
          <a:p>
            <a:pPr marL="137160" indent="0" algn="ctr">
              <a:buNone/>
            </a:pPr>
            <a:endParaRPr lang="en-US" sz="8800" dirty="0"/>
          </a:p>
          <a:p>
            <a:pPr marL="137160" indent="0" algn="ctr">
              <a:buNone/>
            </a:pPr>
            <a:endParaRPr lang="en-US" sz="8800" dirty="0">
              <a:solidFill>
                <a:srgbClr val="003399"/>
              </a:solidFill>
            </a:endParaRPr>
          </a:p>
          <a:p>
            <a:pPr marL="137160" indent="0" algn="ctr">
              <a:buNone/>
            </a:pPr>
            <a:endParaRPr lang="ar-EG" sz="8800" dirty="0"/>
          </a:p>
        </p:txBody>
      </p:sp>
      <p:sp>
        <p:nvSpPr>
          <p:cNvPr id="4" name="Title 1"/>
          <p:cNvSpPr txBox="1">
            <a:spLocks/>
          </p:cNvSpPr>
          <p:nvPr/>
        </p:nvSpPr>
        <p:spPr>
          <a:xfrm>
            <a:off x="-27710" y="0"/>
            <a:ext cx="9171709" cy="1219200"/>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2"/>
          <a:stretch>
            <a:fillRect/>
          </a:stretch>
        </p:blipFill>
        <p:spPr>
          <a:xfrm>
            <a:off x="3000375" y="829113"/>
            <a:ext cx="2895600" cy="685800"/>
          </a:xfrm>
          <a:prstGeom prst="rect">
            <a:avLst/>
          </a:prstGeom>
        </p:spPr>
      </p:pic>
      <p:sp>
        <p:nvSpPr>
          <p:cNvPr id="6" name="Title 1"/>
          <p:cNvSpPr>
            <a:spLocks noGrp="1"/>
          </p:cNvSpPr>
          <p:nvPr>
            <p:ph type="title"/>
          </p:nvPr>
        </p:nvSpPr>
        <p:spPr>
          <a:xfrm>
            <a:off x="504825" y="1778003"/>
            <a:ext cx="7886700" cy="1041398"/>
          </a:xfrm>
        </p:spPr>
        <p:txBody>
          <a:bodyPr>
            <a:normAutofit/>
          </a:bodyPr>
          <a:lstStyle/>
          <a:p>
            <a:r>
              <a:rPr lang="en-US" sz="4000" b="1" dirty="0">
                <a:solidFill>
                  <a:srgbClr val="003399"/>
                </a:solidFill>
              </a:rPr>
              <a:t>Summary of Work Packages</a:t>
            </a:r>
          </a:p>
        </p:txBody>
      </p:sp>
      <p:graphicFrame>
        <p:nvGraphicFramePr>
          <p:cNvPr id="7" name="Content Placeholder 3"/>
          <p:cNvGraphicFramePr>
            <a:graphicFrameLocks/>
          </p:cNvGraphicFramePr>
          <p:nvPr>
            <p:extLst>
              <p:ext uri="{D42A27DB-BD31-4B8C-83A1-F6EECF244321}">
                <p14:modId xmlns:p14="http://schemas.microsoft.com/office/powerpoint/2010/main" val="1938463423"/>
              </p:ext>
            </p:extLst>
          </p:nvPr>
        </p:nvGraphicFramePr>
        <p:xfrm>
          <a:off x="838200" y="3378204"/>
          <a:ext cx="6786748" cy="2427210"/>
        </p:xfrm>
        <a:graphic>
          <a:graphicData uri="http://schemas.openxmlformats.org/drawingml/2006/table">
            <a:tbl>
              <a:tblPr firstRow="1" bandRow="1">
                <a:tableStyleId>{5C22544A-7EE6-4342-B048-85BDC9FD1C3A}</a:tableStyleId>
              </a:tblPr>
              <a:tblGrid>
                <a:gridCol w="1645435">
                  <a:extLst>
                    <a:ext uri="{9D8B030D-6E8A-4147-A177-3AD203B41FA5}">
                      <a16:colId xmlns:a16="http://schemas.microsoft.com/office/drawing/2014/main" val="20000"/>
                    </a:ext>
                  </a:extLst>
                </a:gridCol>
                <a:gridCol w="3565110">
                  <a:extLst>
                    <a:ext uri="{9D8B030D-6E8A-4147-A177-3AD203B41FA5}">
                      <a16:colId xmlns:a16="http://schemas.microsoft.com/office/drawing/2014/main" val="20001"/>
                    </a:ext>
                  </a:extLst>
                </a:gridCol>
                <a:gridCol w="1576203">
                  <a:extLst>
                    <a:ext uri="{9D8B030D-6E8A-4147-A177-3AD203B41FA5}">
                      <a16:colId xmlns:a16="http://schemas.microsoft.com/office/drawing/2014/main" val="20002"/>
                    </a:ext>
                  </a:extLst>
                </a:gridCol>
              </a:tblGrid>
              <a:tr h="369618">
                <a:tc>
                  <a:txBody>
                    <a:bodyPr/>
                    <a:lstStyle/>
                    <a:p>
                      <a:pPr algn="l"/>
                      <a:r>
                        <a:rPr lang="en-US" dirty="0"/>
                        <a:t>WP No.</a:t>
                      </a:r>
                    </a:p>
                  </a:txBody>
                  <a:tcPr>
                    <a:solidFill>
                      <a:srgbClr val="005DA2"/>
                    </a:solidFill>
                  </a:tcPr>
                </a:tc>
                <a:tc>
                  <a:txBody>
                    <a:bodyPr/>
                    <a:lstStyle/>
                    <a:p>
                      <a:pPr algn="l"/>
                      <a:r>
                        <a:rPr lang="en-US" dirty="0"/>
                        <a:t>WP Title</a:t>
                      </a:r>
                    </a:p>
                  </a:txBody>
                  <a:tcPr>
                    <a:solidFill>
                      <a:srgbClr val="005DA2"/>
                    </a:solidFill>
                  </a:tcPr>
                </a:tc>
                <a:tc>
                  <a:txBody>
                    <a:bodyPr/>
                    <a:lstStyle/>
                    <a:p>
                      <a:pPr algn="l"/>
                      <a:r>
                        <a:rPr lang="en-US" dirty="0"/>
                        <a:t>Lead</a:t>
                      </a:r>
                    </a:p>
                  </a:txBody>
                  <a:tcPr>
                    <a:solidFill>
                      <a:srgbClr val="005DA2"/>
                    </a:solidFill>
                  </a:tcPr>
                </a:tc>
                <a:extLst>
                  <a:ext uri="{0D108BD9-81ED-4DB2-BD59-A6C34878D82A}">
                    <a16:rowId xmlns:a16="http://schemas.microsoft.com/office/drawing/2014/main" val="10000"/>
                  </a:ext>
                </a:extLst>
              </a:tr>
              <a:tr h="369618">
                <a:tc>
                  <a:txBody>
                    <a:bodyPr/>
                    <a:lstStyle/>
                    <a:p>
                      <a:pPr algn="l"/>
                      <a:r>
                        <a:rPr lang="en-US" dirty="0">
                          <a:solidFill>
                            <a:srgbClr val="003399"/>
                          </a:solidFill>
                        </a:rPr>
                        <a:t>WP 1</a:t>
                      </a:r>
                    </a:p>
                  </a:txBody>
                  <a:tcPr/>
                </a:tc>
                <a:tc>
                  <a:txBody>
                    <a:bodyPr/>
                    <a:lstStyle/>
                    <a:p>
                      <a:pPr algn="l"/>
                      <a:r>
                        <a:rPr lang="en-US" sz="1600" dirty="0">
                          <a:solidFill>
                            <a:srgbClr val="003399"/>
                          </a:solidFill>
                        </a:rPr>
                        <a:t>Preparation</a:t>
                      </a:r>
                    </a:p>
                  </a:txBody>
                  <a:tcPr/>
                </a:tc>
                <a:tc>
                  <a:txBody>
                    <a:bodyPr/>
                    <a:lstStyle/>
                    <a:p>
                      <a:pPr algn="l"/>
                      <a:r>
                        <a:rPr lang="en-US" dirty="0">
                          <a:solidFill>
                            <a:srgbClr val="003399"/>
                          </a:solidFill>
                        </a:rPr>
                        <a:t>AUC</a:t>
                      </a:r>
                    </a:p>
                  </a:txBody>
                  <a:tcPr/>
                </a:tc>
                <a:extLst>
                  <a:ext uri="{0D108BD9-81ED-4DB2-BD59-A6C34878D82A}">
                    <a16:rowId xmlns:a16="http://schemas.microsoft.com/office/drawing/2014/main" val="10001"/>
                  </a:ext>
                </a:extLst>
              </a:tr>
              <a:tr h="369618">
                <a:tc>
                  <a:txBody>
                    <a:bodyPr/>
                    <a:lstStyle/>
                    <a:p>
                      <a:pPr algn="l"/>
                      <a:r>
                        <a:rPr lang="en-US" dirty="0">
                          <a:solidFill>
                            <a:srgbClr val="003399"/>
                          </a:solidFill>
                        </a:rPr>
                        <a:t>WP 2</a:t>
                      </a:r>
                    </a:p>
                  </a:txBody>
                  <a:tcPr/>
                </a:tc>
                <a:tc>
                  <a:txBody>
                    <a:bodyPr/>
                    <a:lstStyle/>
                    <a:p>
                      <a:pPr algn="l"/>
                      <a:r>
                        <a:rPr lang="en-US" sz="1600" dirty="0">
                          <a:solidFill>
                            <a:srgbClr val="003399"/>
                          </a:solidFill>
                        </a:rPr>
                        <a:t>Development</a:t>
                      </a:r>
                    </a:p>
                  </a:txBody>
                  <a:tcPr/>
                </a:tc>
                <a:tc>
                  <a:txBody>
                    <a:bodyPr/>
                    <a:lstStyle/>
                    <a:p>
                      <a:pPr algn="l"/>
                      <a:r>
                        <a:rPr lang="en-US" dirty="0">
                          <a:solidFill>
                            <a:srgbClr val="003399"/>
                          </a:solidFill>
                        </a:rPr>
                        <a:t>UON</a:t>
                      </a:r>
                    </a:p>
                  </a:txBody>
                  <a:tcPr/>
                </a:tc>
                <a:extLst>
                  <a:ext uri="{0D108BD9-81ED-4DB2-BD59-A6C34878D82A}">
                    <a16:rowId xmlns:a16="http://schemas.microsoft.com/office/drawing/2014/main" val="10002"/>
                  </a:ext>
                </a:extLst>
              </a:tr>
              <a:tr h="369618">
                <a:tc>
                  <a:txBody>
                    <a:bodyPr/>
                    <a:lstStyle/>
                    <a:p>
                      <a:pPr algn="l"/>
                      <a:r>
                        <a:rPr lang="en-US" dirty="0">
                          <a:solidFill>
                            <a:srgbClr val="003399"/>
                          </a:solidFill>
                        </a:rPr>
                        <a:t>WP 3</a:t>
                      </a:r>
                    </a:p>
                  </a:txBody>
                  <a:tcPr/>
                </a:tc>
                <a:tc>
                  <a:txBody>
                    <a:bodyPr/>
                    <a:lstStyle/>
                    <a:p>
                      <a:pPr algn="l"/>
                      <a:r>
                        <a:rPr lang="en-US" sz="1600" dirty="0">
                          <a:solidFill>
                            <a:srgbClr val="003399"/>
                          </a:solidFill>
                        </a:rPr>
                        <a:t>Quality Plan</a:t>
                      </a:r>
                    </a:p>
                  </a:txBody>
                  <a:tcPr/>
                </a:tc>
                <a:tc>
                  <a:txBody>
                    <a:bodyPr/>
                    <a:lstStyle/>
                    <a:p>
                      <a:pPr algn="l"/>
                      <a:r>
                        <a:rPr lang="en-US" dirty="0">
                          <a:solidFill>
                            <a:srgbClr val="003399"/>
                          </a:solidFill>
                        </a:rPr>
                        <a:t>ULEIC</a:t>
                      </a:r>
                    </a:p>
                  </a:txBody>
                  <a:tcPr/>
                </a:tc>
                <a:extLst>
                  <a:ext uri="{0D108BD9-81ED-4DB2-BD59-A6C34878D82A}">
                    <a16:rowId xmlns:a16="http://schemas.microsoft.com/office/drawing/2014/main" val="10003"/>
                  </a:ext>
                </a:extLst>
              </a:tr>
              <a:tr h="502728">
                <a:tc>
                  <a:txBody>
                    <a:bodyPr/>
                    <a:lstStyle/>
                    <a:p>
                      <a:pPr algn="l"/>
                      <a:r>
                        <a:rPr lang="en-US" dirty="0">
                          <a:solidFill>
                            <a:srgbClr val="003399"/>
                          </a:solidFill>
                        </a:rPr>
                        <a:t>WP 4</a:t>
                      </a:r>
                    </a:p>
                  </a:txBody>
                  <a:tcPr/>
                </a:tc>
                <a:tc>
                  <a:txBody>
                    <a:bodyPr/>
                    <a:lstStyle/>
                    <a:p>
                      <a:pPr algn="l"/>
                      <a:r>
                        <a:rPr lang="en-US" sz="1600" dirty="0">
                          <a:solidFill>
                            <a:srgbClr val="003399"/>
                          </a:solidFill>
                        </a:rPr>
                        <a:t>Dissemination  and Exploitation of Results</a:t>
                      </a:r>
                    </a:p>
                  </a:txBody>
                  <a:tcPr/>
                </a:tc>
                <a:tc>
                  <a:txBody>
                    <a:bodyPr/>
                    <a:lstStyle/>
                    <a:p>
                      <a:pPr algn="l"/>
                      <a:r>
                        <a:rPr lang="en-US" dirty="0">
                          <a:solidFill>
                            <a:srgbClr val="003399"/>
                          </a:solidFill>
                        </a:rPr>
                        <a:t>HU and AUC</a:t>
                      </a:r>
                    </a:p>
                  </a:txBody>
                  <a:tcPr/>
                </a:tc>
                <a:extLst>
                  <a:ext uri="{0D108BD9-81ED-4DB2-BD59-A6C34878D82A}">
                    <a16:rowId xmlns:a16="http://schemas.microsoft.com/office/drawing/2014/main" val="10004"/>
                  </a:ext>
                </a:extLst>
              </a:tr>
              <a:tr h="369618">
                <a:tc>
                  <a:txBody>
                    <a:bodyPr/>
                    <a:lstStyle/>
                    <a:p>
                      <a:pPr algn="l"/>
                      <a:r>
                        <a:rPr lang="en-US" dirty="0">
                          <a:solidFill>
                            <a:srgbClr val="003399"/>
                          </a:solidFill>
                        </a:rPr>
                        <a:t>WP 5</a:t>
                      </a:r>
                    </a:p>
                  </a:txBody>
                  <a:tcPr/>
                </a:tc>
                <a:tc>
                  <a:txBody>
                    <a:bodyPr/>
                    <a:lstStyle/>
                    <a:p>
                      <a:pPr algn="l"/>
                      <a:r>
                        <a:rPr lang="en-US" sz="1600" dirty="0">
                          <a:solidFill>
                            <a:srgbClr val="003399"/>
                          </a:solidFill>
                        </a:rPr>
                        <a:t>Management </a:t>
                      </a:r>
                    </a:p>
                  </a:txBody>
                  <a:tcPr/>
                </a:tc>
                <a:tc>
                  <a:txBody>
                    <a:bodyPr/>
                    <a:lstStyle/>
                    <a:p>
                      <a:pPr algn="l"/>
                      <a:r>
                        <a:rPr lang="en-US" dirty="0">
                          <a:solidFill>
                            <a:srgbClr val="003399"/>
                          </a:solidFill>
                        </a:rPr>
                        <a:t>AUC</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017864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344025"/>
            <a:ext cx="7886700" cy="3832937"/>
          </a:xfrm>
        </p:spPr>
        <p:txBody>
          <a:bodyPr>
            <a:normAutofit/>
          </a:bodyPr>
          <a:lstStyle/>
          <a:p>
            <a:pPr marL="137160" indent="0" algn="ctr">
              <a:buNone/>
            </a:pPr>
            <a:endParaRPr lang="en-US" sz="8800" dirty="0"/>
          </a:p>
          <a:p>
            <a:pPr marL="137160" indent="0" algn="ctr">
              <a:buNone/>
            </a:pPr>
            <a:endParaRPr lang="en-US" sz="8800" dirty="0">
              <a:solidFill>
                <a:srgbClr val="003399"/>
              </a:solidFill>
            </a:endParaRPr>
          </a:p>
          <a:p>
            <a:pPr marL="137160" indent="0" algn="ctr">
              <a:buNone/>
            </a:pPr>
            <a:endParaRPr lang="ar-EG" sz="8800" dirty="0"/>
          </a:p>
        </p:txBody>
      </p:sp>
      <p:sp>
        <p:nvSpPr>
          <p:cNvPr id="4" name="Title 1"/>
          <p:cNvSpPr txBox="1">
            <a:spLocks/>
          </p:cNvSpPr>
          <p:nvPr/>
        </p:nvSpPr>
        <p:spPr>
          <a:xfrm>
            <a:off x="-27710" y="0"/>
            <a:ext cx="9171709" cy="1219200"/>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3"/>
          <a:stretch>
            <a:fillRect/>
          </a:stretch>
        </p:blipFill>
        <p:spPr>
          <a:xfrm>
            <a:off x="3000375" y="829113"/>
            <a:ext cx="2895600" cy="685800"/>
          </a:xfrm>
          <a:prstGeom prst="rect">
            <a:avLst/>
          </a:prstGeom>
        </p:spPr>
      </p:pic>
      <p:sp>
        <p:nvSpPr>
          <p:cNvPr id="6" name="Title 1"/>
          <p:cNvSpPr>
            <a:spLocks noGrp="1"/>
          </p:cNvSpPr>
          <p:nvPr>
            <p:ph type="title"/>
          </p:nvPr>
        </p:nvSpPr>
        <p:spPr>
          <a:xfrm>
            <a:off x="504825" y="1586786"/>
            <a:ext cx="7886700" cy="757239"/>
          </a:xfrm>
        </p:spPr>
        <p:txBody>
          <a:bodyPr>
            <a:normAutofit/>
          </a:bodyPr>
          <a:lstStyle/>
          <a:p>
            <a:pPr algn="ctr"/>
            <a:r>
              <a:rPr lang="en-US" sz="4000" b="1" dirty="0" smtClean="0">
                <a:solidFill>
                  <a:srgbClr val="003399"/>
                </a:solidFill>
              </a:rPr>
              <a:t>Indicators of Progress</a:t>
            </a:r>
            <a:endParaRPr lang="en-US" sz="4000" b="1" dirty="0">
              <a:solidFill>
                <a:srgbClr val="003399"/>
              </a:solidFill>
            </a:endParaRPr>
          </a:p>
        </p:txBody>
      </p:sp>
      <p:graphicFrame>
        <p:nvGraphicFramePr>
          <p:cNvPr id="7" name="Content Placeholder 3"/>
          <p:cNvGraphicFramePr>
            <a:graphicFrameLocks/>
          </p:cNvGraphicFramePr>
          <p:nvPr>
            <p:extLst>
              <p:ext uri="{D42A27DB-BD31-4B8C-83A1-F6EECF244321}">
                <p14:modId xmlns:p14="http://schemas.microsoft.com/office/powerpoint/2010/main" val="3945357549"/>
              </p:ext>
            </p:extLst>
          </p:nvPr>
        </p:nvGraphicFramePr>
        <p:xfrm>
          <a:off x="304800" y="2628184"/>
          <a:ext cx="8382001" cy="4114800"/>
        </p:xfrm>
        <a:graphic>
          <a:graphicData uri="http://schemas.openxmlformats.org/drawingml/2006/table">
            <a:tbl>
              <a:tblPr firstRow="1" bandRow="1">
                <a:tableStyleId>{5C22544A-7EE6-4342-B048-85BDC9FD1C3A}</a:tableStyleId>
              </a:tblPr>
              <a:tblGrid>
                <a:gridCol w="1468819">
                  <a:extLst>
                    <a:ext uri="{9D8B030D-6E8A-4147-A177-3AD203B41FA5}">
                      <a16:colId xmlns:a16="http://schemas.microsoft.com/office/drawing/2014/main" val="20000"/>
                    </a:ext>
                  </a:extLst>
                </a:gridCol>
                <a:gridCol w="2265736">
                  <a:extLst>
                    <a:ext uri="{9D8B030D-6E8A-4147-A177-3AD203B41FA5}">
                      <a16:colId xmlns:a16="http://schemas.microsoft.com/office/drawing/2014/main" val="20001"/>
                    </a:ext>
                  </a:extLst>
                </a:gridCol>
                <a:gridCol w="2323723">
                  <a:extLst>
                    <a:ext uri="{9D8B030D-6E8A-4147-A177-3AD203B41FA5}">
                      <a16:colId xmlns:a16="http://schemas.microsoft.com/office/drawing/2014/main" val="20002"/>
                    </a:ext>
                  </a:extLst>
                </a:gridCol>
                <a:gridCol w="2323723">
                  <a:extLst>
                    <a:ext uri="{9D8B030D-6E8A-4147-A177-3AD203B41FA5}">
                      <a16:colId xmlns:a16="http://schemas.microsoft.com/office/drawing/2014/main" val="3454195946"/>
                    </a:ext>
                  </a:extLst>
                </a:gridCol>
              </a:tblGrid>
              <a:tr h="633698">
                <a:tc>
                  <a:txBody>
                    <a:bodyPr/>
                    <a:lstStyle/>
                    <a:p>
                      <a:r>
                        <a:rPr lang="en-US" dirty="0" smtClean="0"/>
                        <a:t>Work Package</a:t>
                      </a:r>
                      <a:endParaRPr lang="en-US" dirty="0"/>
                    </a:p>
                  </a:txBody>
                  <a:tcPr>
                    <a:solidFill>
                      <a:srgbClr val="005DA2"/>
                    </a:solidFill>
                  </a:tcPr>
                </a:tc>
                <a:tc>
                  <a:txBody>
                    <a:bodyPr/>
                    <a:lstStyle/>
                    <a:p>
                      <a:r>
                        <a:rPr lang="en-US" dirty="0" smtClean="0"/>
                        <a:t>Current Status</a:t>
                      </a:r>
                      <a:r>
                        <a:rPr lang="en-US" baseline="0" dirty="0" smtClean="0"/>
                        <a:t> of Outputs</a:t>
                      </a:r>
                      <a:endParaRPr lang="en-US" dirty="0"/>
                    </a:p>
                  </a:txBody>
                  <a:tcPr>
                    <a:solidFill>
                      <a:srgbClr val="005DA2"/>
                    </a:solidFill>
                  </a:tcPr>
                </a:tc>
                <a:tc>
                  <a:txBody>
                    <a:bodyPr/>
                    <a:lstStyle/>
                    <a:p>
                      <a:r>
                        <a:rPr lang="en-US" dirty="0" smtClean="0"/>
                        <a:t>Targeted Outputs</a:t>
                      </a:r>
                      <a:endParaRPr lang="en-US" dirty="0"/>
                    </a:p>
                  </a:txBody>
                  <a:tcPr>
                    <a:solidFill>
                      <a:srgbClr val="005DA2"/>
                    </a:solidFill>
                  </a:tcPr>
                </a:tc>
                <a:tc>
                  <a:txBody>
                    <a:bodyPr/>
                    <a:lstStyle/>
                    <a:p>
                      <a:r>
                        <a:rPr lang="en-US" dirty="0" smtClean="0"/>
                        <a:t>% of Achievement</a:t>
                      </a:r>
                      <a:endParaRPr lang="en-US" dirty="0"/>
                    </a:p>
                  </a:txBody>
                  <a:tcPr>
                    <a:solidFill>
                      <a:srgbClr val="005DA2"/>
                    </a:solidFill>
                  </a:tcPr>
                </a:tc>
                <a:extLst>
                  <a:ext uri="{0D108BD9-81ED-4DB2-BD59-A6C34878D82A}">
                    <a16:rowId xmlns:a16="http://schemas.microsoft.com/office/drawing/2014/main" val="10000"/>
                  </a:ext>
                </a:extLst>
              </a:tr>
              <a:tr h="3440073">
                <a:tc>
                  <a:txBody>
                    <a:bodyPr/>
                    <a:lstStyle/>
                    <a:p>
                      <a:r>
                        <a:rPr lang="en-US" dirty="0" smtClean="0">
                          <a:solidFill>
                            <a:srgbClr val="003399"/>
                          </a:solidFill>
                        </a:rPr>
                        <a:t>1. Preparation</a:t>
                      </a:r>
                      <a:endParaRPr lang="en-US" dirty="0">
                        <a:solidFill>
                          <a:srgbClr val="003399"/>
                        </a:solidFill>
                      </a:endParaRPr>
                    </a:p>
                  </a:txBody>
                  <a:tcPr/>
                </a:tc>
                <a:tc>
                  <a:txBody>
                    <a:bodyPr/>
                    <a:lstStyle/>
                    <a:p>
                      <a:pPr marL="285750" indent="-285750">
                        <a:buFont typeface="Arial" panose="020B0604020202020204" pitchFamily="34" charset="0"/>
                        <a:buChar char="•"/>
                      </a:pPr>
                      <a:r>
                        <a:rPr lang="en-US" sz="1600" dirty="0" smtClean="0">
                          <a:solidFill>
                            <a:srgbClr val="003399"/>
                          </a:solidFill>
                        </a:rPr>
                        <a:t>Teams formed</a:t>
                      </a:r>
                    </a:p>
                    <a:p>
                      <a:pPr marL="285750" indent="-285750">
                        <a:buFont typeface="Arial" panose="020B0604020202020204" pitchFamily="34" charset="0"/>
                        <a:buChar char="•"/>
                      </a:pPr>
                      <a:r>
                        <a:rPr lang="en-US" sz="1600" dirty="0" smtClean="0">
                          <a:solidFill>
                            <a:srgbClr val="003399"/>
                          </a:solidFill>
                        </a:rPr>
                        <a:t>15 baseline Preliminary reports</a:t>
                      </a:r>
                    </a:p>
                    <a:p>
                      <a:pPr marL="285750" indent="-285750">
                        <a:buFont typeface="Arial" panose="020B0604020202020204" pitchFamily="34" charset="0"/>
                        <a:buChar char="•"/>
                      </a:pPr>
                      <a:r>
                        <a:rPr lang="en-US" sz="1600" dirty="0" smtClean="0">
                          <a:solidFill>
                            <a:srgbClr val="003399"/>
                          </a:solidFill>
                        </a:rPr>
                        <a:t>MOU signed</a:t>
                      </a:r>
                      <a:r>
                        <a:rPr lang="en-US" sz="1600" baseline="0" dirty="0" smtClean="0">
                          <a:solidFill>
                            <a:srgbClr val="003399"/>
                          </a:solidFill>
                        </a:rPr>
                        <a:t> with MOE &amp; MOHE &amp; MEIHE</a:t>
                      </a:r>
                    </a:p>
                    <a:p>
                      <a:pPr marL="285750" indent="-285750">
                        <a:buFont typeface="Arial" panose="020B0604020202020204" pitchFamily="34" charset="0"/>
                        <a:buChar char="•"/>
                      </a:pPr>
                      <a:r>
                        <a:rPr lang="en-US" sz="1600" baseline="0" dirty="0" smtClean="0">
                          <a:solidFill>
                            <a:srgbClr val="003399"/>
                          </a:solidFill>
                        </a:rPr>
                        <a:t>Several agreement letters signed at directorate level</a:t>
                      </a:r>
                    </a:p>
                    <a:p>
                      <a:pPr marL="285750" indent="-285750">
                        <a:buFont typeface="Arial" panose="020B0604020202020204" pitchFamily="34" charset="0"/>
                        <a:buChar char="•"/>
                      </a:pPr>
                      <a:r>
                        <a:rPr lang="en-US" sz="1600" baseline="0" dirty="0" smtClean="0">
                          <a:solidFill>
                            <a:srgbClr val="003399"/>
                          </a:solidFill>
                        </a:rPr>
                        <a:t>Needs assessment tools created</a:t>
                      </a:r>
                    </a:p>
                    <a:p>
                      <a:pPr marL="285750" indent="-285750">
                        <a:buFont typeface="Arial" panose="020B0604020202020204" pitchFamily="34" charset="0"/>
                        <a:buChar char="•"/>
                      </a:pPr>
                      <a:r>
                        <a:rPr lang="en-US" sz="1600" baseline="0" dirty="0" smtClean="0">
                          <a:solidFill>
                            <a:srgbClr val="003399"/>
                          </a:solidFill>
                        </a:rPr>
                        <a:t>24 mentors identified</a:t>
                      </a:r>
                    </a:p>
                    <a:p>
                      <a:pPr marL="285750" indent="-285750">
                        <a:buFont typeface="Arial" panose="020B0604020202020204" pitchFamily="34" charset="0"/>
                        <a:buChar char="•"/>
                      </a:pPr>
                      <a:r>
                        <a:rPr lang="en-US" sz="1600" baseline="0" dirty="0" smtClean="0">
                          <a:solidFill>
                            <a:srgbClr val="003399"/>
                          </a:solidFill>
                        </a:rPr>
                        <a:t>44 PCL’s developing</a:t>
                      </a:r>
                      <a:endParaRPr lang="en-US" sz="1600" dirty="0">
                        <a:solidFill>
                          <a:srgbClr val="003399"/>
                        </a:solidFill>
                      </a:endParaRPr>
                    </a:p>
                  </a:txBody>
                  <a:tcPr/>
                </a:tc>
                <a:tc>
                  <a:txBody>
                    <a:bodyPr/>
                    <a:lstStyle/>
                    <a:p>
                      <a:endParaRPr lang="en-US" dirty="0" smtClean="0">
                        <a:solidFill>
                          <a:srgbClr val="003399"/>
                        </a:solidFill>
                      </a:endParaRPr>
                    </a:p>
                    <a:p>
                      <a:r>
                        <a:rPr lang="en-US" dirty="0" smtClean="0">
                          <a:solidFill>
                            <a:srgbClr val="003399"/>
                          </a:solidFill>
                        </a:rPr>
                        <a:t>Refined baseline</a:t>
                      </a:r>
                      <a:r>
                        <a:rPr lang="en-US" baseline="0" dirty="0" smtClean="0">
                          <a:solidFill>
                            <a:srgbClr val="003399"/>
                          </a:solidFill>
                        </a:rPr>
                        <a:t> reports.</a:t>
                      </a:r>
                      <a:endParaRPr lang="en-US" dirty="0" smtClean="0">
                        <a:solidFill>
                          <a:srgbClr val="003399"/>
                        </a:solidFill>
                      </a:endParaRPr>
                    </a:p>
                    <a:p>
                      <a:endParaRPr lang="en-US" dirty="0" smtClean="0">
                        <a:solidFill>
                          <a:srgbClr val="003399"/>
                        </a:solidFill>
                      </a:endParaRPr>
                    </a:p>
                    <a:p>
                      <a:endParaRPr lang="en-US" dirty="0" smtClean="0">
                        <a:solidFill>
                          <a:srgbClr val="003399"/>
                        </a:solidFill>
                      </a:endParaRPr>
                    </a:p>
                    <a:p>
                      <a:endParaRPr lang="en-US" dirty="0" smtClean="0">
                        <a:solidFill>
                          <a:srgbClr val="003399"/>
                        </a:solidFill>
                      </a:endParaRPr>
                    </a:p>
                    <a:p>
                      <a:endParaRPr lang="en-US" dirty="0" smtClean="0">
                        <a:solidFill>
                          <a:srgbClr val="003399"/>
                        </a:solidFill>
                      </a:endParaRPr>
                    </a:p>
                    <a:p>
                      <a:pPr marL="285750" indent="-285750">
                        <a:buFont typeface="Courier New" panose="02070309020205020404" pitchFamily="49" charset="0"/>
                        <a:buChar char="o"/>
                      </a:pPr>
                      <a:r>
                        <a:rPr lang="en-US" sz="1600" dirty="0" smtClean="0">
                          <a:solidFill>
                            <a:srgbClr val="003399"/>
                          </a:solidFill>
                        </a:rPr>
                        <a:t>75</a:t>
                      </a:r>
                      <a:r>
                        <a:rPr lang="en-US" sz="1600" baseline="0" dirty="0" smtClean="0">
                          <a:solidFill>
                            <a:srgbClr val="003399"/>
                          </a:solidFill>
                        </a:rPr>
                        <a:t> school based mentors</a:t>
                      </a:r>
                    </a:p>
                    <a:p>
                      <a:pPr marL="285750" indent="-285750">
                        <a:buFont typeface="Courier New" panose="02070309020205020404" pitchFamily="49" charset="0"/>
                        <a:buChar char="o"/>
                      </a:pPr>
                      <a:r>
                        <a:rPr lang="en-US" sz="1600" baseline="0" dirty="0" smtClean="0">
                          <a:solidFill>
                            <a:srgbClr val="003399"/>
                          </a:solidFill>
                        </a:rPr>
                        <a:t>75 targeted PCL’s</a:t>
                      </a:r>
                    </a:p>
                    <a:p>
                      <a:pPr marL="285750" indent="-285750">
                        <a:buFont typeface="Courier New" panose="02070309020205020404" pitchFamily="49" charset="0"/>
                        <a:buChar char="o"/>
                      </a:pPr>
                      <a:r>
                        <a:rPr lang="en-US" sz="1600" baseline="0" dirty="0" smtClean="0">
                          <a:solidFill>
                            <a:srgbClr val="003399"/>
                          </a:solidFill>
                        </a:rPr>
                        <a:t>School clusters identified in some cases</a:t>
                      </a:r>
                      <a:endParaRPr lang="en-US" sz="1600" dirty="0">
                        <a:solidFill>
                          <a:srgbClr val="003399"/>
                        </a:solidFill>
                      </a:endParaRPr>
                    </a:p>
                  </a:txBody>
                  <a:tcPr/>
                </a:tc>
                <a:tc>
                  <a:txBody>
                    <a:bodyPr/>
                    <a:lstStyle/>
                    <a:p>
                      <a:pPr marL="285750" indent="-285750">
                        <a:buFont typeface="Courier New" panose="02070309020205020404" pitchFamily="49" charset="0"/>
                        <a:buChar char="o"/>
                      </a:pPr>
                      <a:endParaRPr lang="en-US" sz="1600" dirty="0">
                        <a:solidFill>
                          <a:srgbClr val="003399"/>
                        </a:solidFill>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94917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344025"/>
            <a:ext cx="7886700" cy="3832937"/>
          </a:xfrm>
        </p:spPr>
        <p:txBody>
          <a:bodyPr>
            <a:normAutofit/>
          </a:bodyPr>
          <a:lstStyle/>
          <a:p>
            <a:pPr marL="137160" indent="0" algn="ctr">
              <a:buNone/>
            </a:pPr>
            <a:endParaRPr lang="en-US" sz="8800" dirty="0"/>
          </a:p>
          <a:p>
            <a:pPr marL="137160" indent="0" algn="ctr">
              <a:buNone/>
            </a:pPr>
            <a:endParaRPr lang="en-US" sz="8800" dirty="0">
              <a:solidFill>
                <a:srgbClr val="003399"/>
              </a:solidFill>
            </a:endParaRPr>
          </a:p>
          <a:p>
            <a:pPr marL="137160" indent="0" algn="ctr">
              <a:buNone/>
            </a:pPr>
            <a:endParaRPr lang="ar-EG" sz="8800" dirty="0"/>
          </a:p>
        </p:txBody>
      </p:sp>
      <p:sp>
        <p:nvSpPr>
          <p:cNvPr id="4" name="Title 1"/>
          <p:cNvSpPr txBox="1">
            <a:spLocks/>
          </p:cNvSpPr>
          <p:nvPr/>
        </p:nvSpPr>
        <p:spPr>
          <a:xfrm>
            <a:off x="-27710" y="0"/>
            <a:ext cx="9171709" cy="1219200"/>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2"/>
          <a:stretch>
            <a:fillRect/>
          </a:stretch>
        </p:blipFill>
        <p:spPr>
          <a:xfrm>
            <a:off x="3000375" y="829113"/>
            <a:ext cx="2895600" cy="685800"/>
          </a:xfrm>
          <a:prstGeom prst="rect">
            <a:avLst/>
          </a:prstGeom>
        </p:spPr>
      </p:pic>
      <p:graphicFrame>
        <p:nvGraphicFramePr>
          <p:cNvPr id="7" name="Content Placeholder 3"/>
          <p:cNvGraphicFramePr>
            <a:graphicFrameLocks/>
          </p:cNvGraphicFramePr>
          <p:nvPr>
            <p:extLst>
              <p:ext uri="{D42A27DB-BD31-4B8C-83A1-F6EECF244321}">
                <p14:modId xmlns:p14="http://schemas.microsoft.com/office/powerpoint/2010/main" val="3058332486"/>
              </p:ext>
            </p:extLst>
          </p:nvPr>
        </p:nvGraphicFramePr>
        <p:xfrm>
          <a:off x="367143" y="1822093"/>
          <a:ext cx="8382001" cy="4876800"/>
        </p:xfrm>
        <a:graphic>
          <a:graphicData uri="http://schemas.openxmlformats.org/drawingml/2006/table">
            <a:tbl>
              <a:tblPr firstRow="1" bandRow="1">
                <a:tableStyleId>{5C22544A-7EE6-4342-B048-85BDC9FD1C3A}</a:tableStyleId>
              </a:tblPr>
              <a:tblGrid>
                <a:gridCol w="1468819">
                  <a:extLst>
                    <a:ext uri="{9D8B030D-6E8A-4147-A177-3AD203B41FA5}">
                      <a16:colId xmlns:a16="http://schemas.microsoft.com/office/drawing/2014/main" val="20000"/>
                    </a:ext>
                  </a:extLst>
                </a:gridCol>
                <a:gridCol w="2265736">
                  <a:extLst>
                    <a:ext uri="{9D8B030D-6E8A-4147-A177-3AD203B41FA5}">
                      <a16:colId xmlns:a16="http://schemas.microsoft.com/office/drawing/2014/main" val="20001"/>
                    </a:ext>
                  </a:extLst>
                </a:gridCol>
                <a:gridCol w="2323723">
                  <a:extLst>
                    <a:ext uri="{9D8B030D-6E8A-4147-A177-3AD203B41FA5}">
                      <a16:colId xmlns:a16="http://schemas.microsoft.com/office/drawing/2014/main" val="20002"/>
                    </a:ext>
                  </a:extLst>
                </a:gridCol>
                <a:gridCol w="2323723">
                  <a:extLst>
                    <a:ext uri="{9D8B030D-6E8A-4147-A177-3AD203B41FA5}">
                      <a16:colId xmlns:a16="http://schemas.microsoft.com/office/drawing/2014/main" val="3960236187"/>
                    </a:ext>
                  </a:extLst>
                </a:gridCol>
              </a:tblGrid>
              <a:tr h="616654">
                <a:tc>
                  <a:txBody>
                    <a:bodyPr/>
                    <a:lstStyle/>
                    <a:p>
                      <a:r>
                        <a:rPr lang="en-US" dirty="0" smtClean="0"/>
                        <a:t>Work Package</a:t>
                      </a:r>
                      <a:endParaRPr lang="en-US" dirty="0"/>
                    </a:p>
                  </a:txBody>
                  <a:tcPr>
                    <a:solidFill>
                      <a:srgbClr val="005DA2"/>
                    </a:solidFill>
                  </a:tcPr>
                </a:tc>
                <a:tc>
                  <a:txBody>
                    <a:bodyPr/>
                    <a:lstStyle/>
                    <a:p>
                      <a:r>
                        <a:rPr lang="en-US" dirty="0" smtClean="0"/>
                        <a:t>Current Status</a:t>
                      </a:r>
                      <a:r>
                        <a:rPr lang="en-US" baseline="0" dirty="0" smtClean="0"/>
                        <a:t> of Outputs</a:t>
                      </a:r>
                      <a:endParaRPr lang="en-US" dirty="0"/>
                    </a:p>
                  </a:txBody>
                  <a:tcPr>
                    <a:solidFill>
                      <a:srgbClr val="005DA2"/>
                    </a:solidFill>
                  </a:tcPr>
                </a:tc>
                <a:tc>
                  <a:txBody>
                    <a:bodyPr/>
                    <a:lstStyle/>
                    <a:p>
                      <a:r>
                        <a:rPr lang="en-US" dirty="0" smtClean="0"/>
                        <a:t>Targeted Outputs</a:t>
                      </a:r>
                      <a:endParaRPr lang="en-US" dirty="0"/>
                    </a:p>
                  </a:txBody>
                  <a:tcPr>
                    <a:solidFill>
                      <a:srgbClr val="005DA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 of Achievement</a:t>
                      </a:r>
                    </a:p>
                    <a:p>
                      <a:endParaRPr lang="en-US" dirty="0"/>
                    </a:p>
                  </a:txBody>
                  <a:tcPr>
                    <a:solidFill>
                      <a:srgbClr val="005DA2"/>
                    </a:solidFill>
                  </a:tcPr>
                </a:tc>
                <a:extLst>
                  <a:ext uri="{0D108BD9-81ED-4DB2-BD59-A6C34878D82A}">
                    <a16:rowId xmlns:a16="http://schemas.microsoft.com/office/drawing/2014/main" val="10000"/>
                  </a:ext>
                </a:extLst>
              </a:tr>
              <a:tr h="4081665">
                <a:tc>
                  <a:txBody>
                    <a:bodyPr/>
                    <a:lstStyle/>
                    <a:p>
                      <a:r>
                        <a:rPr lang="en-US" dirty="0" smtClean="0">
                          <a:solidFill>
                            <a:srgbClr val="003399"/>
                          </a:solidFill>
                        </a:rPr>
                        <a:t>2. Development</a:t>
                      </a:r>
                      <a:endParaRPr lang="en-US" dirty="0">
                        <a:solidFill>
                          <a:srgbClr val="003399"/>
                        </a:solidFill>
                      </a:endParaRPr>
                    </a:p>
                  </a:txBody>
                  <a:tcPr/>
                </a:tc>
                <a:tc>
                  <a:txBody>
                    <a:bodyPr/>
                    <a:lstStyle/>
                    <a:p>
                      <a:pPr marL="285750" indent="-285750">
                        <a:buFont typeface="Arial" panose="020B0604020202020204" pitchFamily="34" charset="0"/>
                        <a:buChar char="•"/>
                      </a:pPr>
                      <a:r>
                        <a:rPr lang="en-US" sz="1600" dirty="0" smtClean="0">
                          <a:solidFill>
                            <a:srgbClr val="003399"/>
                          </a:solidFill>
                        </a:rPr>
                        <a:t>Materials</a:t>
                      </a:r>
                      <a:r>
                        <a:rPr lang="en-US" sz="1600" baseline="0" dirty="0" smtClean="0">
                          <a:solidFill>
                            <a:srgbClr val="003399"/>
                          </a:solidFill>
                        </a:rPr>
                        <a:t> are being developed </a:t>
                      </a:r>
                    </a:p>
                    <a:p>
                      <a:pPr marL="285750" indent="-285750">
                        <a:buFont typeface="Arial" panose="020B0604020202020204" pitchFamily="34" charset="0"/>
                        <a:buChar char="•"/>
                      </a:pPr>
                      <a:r>
                        <a:rPr lang="en-US" sz="1600" baseline="0" dirty="0" smtClean="0">
                          <a:solidFill>
                            <a:srgbClr val="003399"/>
                          </a:solidFill>
                        </a:rPr>
                        <a:t>Drop box on materials produced </a:t>
                      </a:r>
                    </a:p>
                    <a:p>
                      <a:pPr marL="285750" indent="-285750">
                        <a:buFont typeface="Arial" panose="020B0604020202020204" pitchFamily="34" charset="0"/>
                        <a:buChar char="•"/>
                      </a:pPr>
                      <a:r>
                        <a:rPr lang="en-US" sz="1600" baseline="0" dirty="0" smtClean="0">
                          <a:solidFill>
                            <a:srgbClr val="003399"/>
                          </a:solidFill>
                        </a:rPr>
                        <a:t>75 potential school mentors were coached</a:t>
                      </a:r>
                    </a:p>
                    <a:p>
                      <a:pPr marL="285750" indent="-285750">
                        <a:buFont typeface="Arial" panose="020B0604020202020204" pitchFamily="34" charset="0"/>
                        <a:buChar char="•"/>
                      </a:pPr>
                      <a:r>
                        <a:rPr lang="en-US" sz="1600" baseline="0" dirty="0" smtClean="0">
                          <a:solidFill>
                            <a:srgbClr val="003399"/>
                          </a:solidFill>
                        </a:rPr>
                        <a:t>School visits intensive and regular</a:t>
                      </a:r>
                    </a:p>
                    <a:p>
                      <a:pPr marL="285750" indent="-285750">
                        <a:buFont typeface="Arial" panose="020B0604020202020204" pitchFamily="34" charset="0"/>
                        <a:buChar char="•"/>
                      </a:pPr>
                      <a:r>
                        <a:rPr lang="en-US" sz="1600" baseline="0" dirty="0" smtClean="0">
                          <a:solidFill>
                            <a:srgbClr val="003399"/>
                          </a:solidFill>
                        </a:rPr>
                        <a:t>15 PD schools established</a:t>
                      </a:r>
                    </a:p>
                    <a:p>
                      <a:pPr marL="285750" indent="-285750">
                        <a:buFont typeface="Arial" panose="020B0604020202020204" pitchFamily="34" charset="0"/>
                        <a:buChar char="•"/>
                      </a:pPr>
                      <a:r>
                        <a:rPr lang="en-US" sz="1600" baseline="0" dirty="0" smtClean="0">
                          <a:solidFill>
                            <a:srgbClr val="003399"/>
                          </a:solidFill>
                        </a:rPr>
                        <a:t>PCL’s underway 44 so far being formed</a:t>
                      </a:r>
                    </a:p>
                    <a:p>
                      <a:pPr marL="285750" indent="-285750">
                        <a:buFont typeface="Arial" panose="020B0604020202020204" pitchFamily="34" charset="0"/>
                        <a:buChar char="•"/>
                      </a:pPr>
                      <a:r>
                        <a:rPr lang="en-US" sz="1600" baseline="0" dirty="0" smtClean="0">
                          <a:solidFill>
                            <a:srgbClr val="003399"/>
                          </a:solidFill>
                        </a:rPr>
                        <a:t>24 FOE mentors coached </a:t>
                      </a:r>
                    </a:p>
                    <a:p>
                      <a:pPr marL="285750" indent="-285750">
                        <a:buFont typeface="Arial" panose="020B0604020202020204" pitchFamily="34" charset="0"/>
                        <a:buChar char="•"/>
                      </a:pPr>
                      <a:r>
                        <a:rPr lang="en-US" sz="1600" baseline="0" dirty="0" smtClean="0">
                          <a:solidFill>
                            <a:srgbClr val="003399"/>
                          </a:solidFill>
                        </a:rPr>
                        <a:t>Some reflective practices</a:t>
                      </a:r>
                    </a:p>
                  </a:txBody>
                  <a:tcPr/>
                </a:tc>
                <a:tc>
                  <a:txBody>
                    <a:bodyPr/>
                    <a:lstStyle/>
                    <a:p>
                      <a:pPr marL="285750" indent="-285750">
                        <a:buFont typeface="Courier New" panose="02070309020205020404" pitchFamily="49" charset="0"/>
                        <a:buChar char="o"/>
                      </a:pPr>
                      <a:r>
                        <a:rPr lang="en-US" sz="1600" dirty="0" smtClean="0">
                          <a:solidFill>
                            <a:srgbClr val="003399"/>
                          </a:solidFill>
                        </a:rPr>
                        <a:t>Portfolios</a:t>
                      </a:r>
                      <a:r>
                        <a:rPr lang="en-US" sz="1600" baseline="0" dirty="0" smtClean="0">
                          <a:solidFill>
                            <a:srgbClr val="003399"/>
                          </a:solidFill>
                        </a:rPr>
                        <a:t> with artefacts and materials</a:t>
                      </a:r>
                    </a:p>
                    <a:p>
                      <a:pPr marL="285750" indent="-285750">
                        <a:buFont typeface="Courier New" panose="02070309020205020404" pitchFamily="49" charset="0"/>
                        <a:buChar char="o"/>
                      </a:pPr>
                      <a:r>
                        <a:rPr lang="en-US" sz="1600" baseline="0" dirty="0" smtClean="0">
                          <a:solidFill>
                            <a:srgbClr val="003399"/>
                          </a:solidFill>
                        </a:rPr>
                        <a:t>Progress reports from schools</a:t>
                      </a:r>
                    </a:p>
                    <a:p>
                      <a:pPr marL="285750" indent="-285750">
                        <a:buFont typeface="Courier New" panose="02070309020205020404" pitchFamily="49" charset="0"/>
                        <a:buChar char="o"/>
                      </a:pPr>
                      <a:endParaRPr lang="en-US" sz="1600" baseline="0" dirty="0" smtClean="0">
                        <a:solidFill>
                          <a:srgbClr val="003399"/>
                        </a:solidFill>
                      </a:endParaRPr>
                    </a:p>
                    <a:p>
                      <a:pPr marL="285750" indent="-285750">
                        <a:buFont typeface="Courier New" panose="02070309020205020404" pitchFamily="49" charset="0"/>
                        <a:buChar char="o"/>
                      </a:pPr>
                      <a:endParaRPr lang="en-US" sz="1600" baseline="0" dirty="0" smtClean="0">
                        <a:solidFill>
                          <a:srgbClr val="003399"/>
                        </a:solidFill>
                      </a:endParaRPr>
                    </a:p>
                    <a:p>
                      <a:pPr marL="0" indent="0">
                        <a:buFont typeface="Courier New" panose="02070309020205020404" pitchFamily="49" charset="0"/>
                        <a:buNone/>
                      </a:pPr>
                      <a:endParaRPr lang="en-US" sz="1600" baseline="0" dirty="0" smtClean="0">
                        <a:solidFill>
                          <a:srgbClr val="003399"/>
                        </a:solidFill>
                      </a:endParaRPr>
                    </a:p>
                    <a:p>
                      <a:pPr marL="285750" indent="-285750">
                        <a:buFont typeface="Courier New" panose="02070309020205020404" pitchFamily="49" charset="0"/>
                        <a:buChar char="o"/>
                      </a:pPr>
                      <a:r>
                        <a:rPr lang="en-US" sz="1600" baseline="0" dirty="0" smtClean="0">
                          <a:solidFill>
                            <a:srgbClr val="003399"/>
                          </a:solidFill>
                        </a:rPr>
                        <a:t>5 PD schools per FOE established total targeted (45)</a:t>
                      </a:r>
                    </a:p>
                    <a:p>
                      <a:pPr marL="285750" indent="-285750">
                        <a:buFont typeface="Courier New" panose="02070309020205020404" pitchFamily="49" charset="0"/>
                        <a:buChar char="o"/>
                      </a:pPr>
                      <a:r>
                        <a:rPr lang="en-US" sz="1600" baseline="0" dirty="0" smtClean="0">
                          <a:solidFill>
                            <a:srgbClr val="003399"/>
                          </a:solidFill>
                        </a:rPr>
                        <a:t>75 targeted PCL’s</a:t>
                      </a:r>
                    </a:p>
                    <a:p>
                      <a:pPr marL="285750" indent="-285750">
                        <a:buFont typeface="Courier New" panose="02070309020205020404" pitchFamily="49" charset="0"/>
                        <a:buChar char="o"/>
                      </a:pPr>
                      <a:r>
                        <a:rPr lang="en-US" sz="1600" baseline="0" dirty="0" smtClean="0">
                          <a:solidFill>
                            <a:srgbClr val="003399"/>
                          </a:solidFill>
                        </a:rPr>
                        <a:t>Regular reflective practices to become the norm in PD </a:t>
                      </a:r>
                      <a:r>
                        <a:rPr lang="en-US" baseline="0" dirty="0" smtClean="0">
                          <a:solidFill>
                            <a:srgbClr val="003399"/>
                          </a:solidFill>
                        </a:rPr>
                        <a:t>schools </a:t>
                      </a:r>
                      <a:endParaRPr lang="en-US" dirty="0" smtClean="0">
                        <a:solidFill>
                          <a:srgbClr val="003399"/>
                        </a:solidFill>
                      </a:endParaRPr>
                    </a:p>
                  </a:txBody>
                  <a:tcPr/>
                </a:tc>
                <a:tc>
                  <a:txBody>
                    <a:bodyPr/>
                    <a:lstStyle/>
                    <a:p>
                      <a:pPr marL="285750" indent="-285750">
                        <a:buFont typeface="Courier New" panose="02070309020205020404" pitchFamily="49" charset="0"/>
                        <a:buChar char="o"/>
                      </a:pPr>
                      <a:endParaRPr lang="en-US" dirty="0" smtClean="0">
                        <a:solidFill>
                          <a:srgbClr val="003399"/>
                        </a:solidFill>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16871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344025"/>
            <a:ext cx="7886700" cy="3832937"/>
          </a:xfrm>
        </p:spPr>
        <p:txBody>
          <a:bodyPr>
            <a:normAutofit/>
          </a:bodyPr>
          <a:lstStyle/>
          <a:p>
            <a:pPr marL="137160" indent="0" algn="ctr">
              <a:buNone/>
            </a:pPr>
            <a:endParaRPr lang="en-US" sz="8800" dirty="0"/>
          </a:p>
          <a:p>
            <a:pPr marL="137160" indent="0" algn="ctr">
              <a:buNone/>
            </a:pPr>
            <a:endParaRPr lang="en-US" sz="8800" dirty="0">
              <a:solidFill>
                <a:srgbClr val="003399"/>
              </a:solidFill>
            </a:endParaRPr>
          </a:p>
          <a:p>
            <a:pPr marL="137160" indent="0" algn="ctr">
              <a:buNone/>
            </a:pPr>
            <a:endParaRPr lang="ar-EG" sz="8800" dirty="0"/>
          </a:p>
        </p:txBody>
      </p:sp>
      <p:sp>
        <p:nvSpPr>
          <p:cNvPr id="4" name="Title 1"/>
          <p:cNvSpPr txBox="1">
            <a:spLocks/>
          </p:cNvSpPr>
          <p:nvPr/>
        </p:nvSpPr>
        <p:spPr>
          <a:xfrm>
            <a:off x="-27710" y="0"/>
            <a:ext cx="9171709" cy="1219200"/>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2"/>
          <a:stretch>
            <a:fillRect/>
          </a:stretch>
        </p:blipFill>
        <p:spPr>
          <a:xfrm>
            <a:off x="3000375" y="829113"/>
            <a:ext cx="2895600" cy="685800"/>
          </a:xfrm>
          <a:prstGeom prst="rect">
            <a:avLst/>
          </a:prstGeom>
        </p:spPr>
      </p:pic>
      <p:graphicFrame>
        <p:nvGraphicFramePr>
          <p:cNvPr id="7" name="Content Placeholder 3"/>
          <p:cNvGraphicFramePr>
            <a:graphicFrameLocks/>
          </p:cNvGraphicFramePr>
          <p:nvPr>
            <p:extLst>
              <p:ext uri="{D42A27DB-BD31-4B8C-83A1-F6EECF244321}">
                <p14:modId xmlns:p14="http://schemas.microsoft.com/office/powerpoint/2010/main" val="542257334"/>
              </p:ext>
            </p:extLst>
          </p:nvPr>
        </p:nvGraphicFramePr>
        <p:xfrm>
          <a:off x="380999" y="2275522"/>
          <a:ext cx="8382001" cy="3901440"/>
        </p:xfrm>
        <a:graphic>
          <a:graphicData uri="http://schemas.openxmlformats.org/drawingml/2006/table">
            <a:tbl>
              <a:tblPr firstRow="1" bandRow="1">
                <a:tableStyleId>{5C22544A-7EE6-4342-B048-85BDC9FD1C3A}</a:tableStyleId>
              </a:tblPr>
              <a:tblGrid>
                <a:gridCol w="1468819">
                  <a:extLst>
                    <a:ext uri="{9D8B030D-6E8A-4147-A177-3AD203B41FA5}">
                      <a16:colId xmlns:a16="http://schemas.microsoft.com/office/drawing/2014/main" val="20000"/>
                    </a:ext>
                  </a:extLst>
                </a:gridCol>
                <a:gridCol w="2265736">
                  <a:extLst>
                    <a:ext uri="{9D8B030D-6E8A-4147-A177-3AD203B41FA5}">
                      <a16:colId xmlns:a16="http://schemas.microsoft.com/office/drawing/2014/main" val="20001"/>
                    </a:ext>
                  </a:extLst>
                </a:gridCol>
                <a:gridCol w="2323723">
                  <a:extLst>
                    <a:ext uri="{9D8B030D-6E8A-4147-A177-3AD203B41FA5}">
                      <a16:colId xmlns:a16="http://schemas.microsoft.com/office/drawing/2014/main" val="20002"/>
                    </a:ext>
                  </a:extLst>
                </a:gridCol>
                <a:gridCol w="2323723">
                  <a:extLst>
                    <a:ext uri="{9D8B030D-6E8A-4147-A177-3AD203B41FA5}">
                      <a16:colId xmlns:a16="http://schemas.microsoft.com/office/drawing/2014/main" val="1054138086"/>
                    </a:ext>
                  </a:extLst>
                </a:gridCol>
              </a:tblGrid>
              <a:tr h="609598">
                <a:tc>
                  <a:txBody>
                    <a:bodyPr/>
                    <a:lstStyle/>
                    <a:p>
                      <a:r>
                        <a:rPr lang="en-US" dirty="0" smtClean="0"/>
                        <a:t>Work Package</a:t>
                      </a:r>
                      <a:endParaRPr lang="en-US" dirty="0"/>
                    </a:p>
                  </a:txBody>
                  <a:tcPr>
                    <a:solidFill>
                      <a:srgbClr val="005DA2"/>
                    </a:solidFill>
                  </a:tcPr>
                </a:tc>
                <a:tc>
                  <a:txBody>
                    <a:bodyPr/>
                    <a:lstStyle/>
                    <a:p>
                      <a:r>
                        <a:rPr lang="en-US" dirty="0" smtClean="0"/>
                        <a:t>Current Status</a:t>
                      </a:r>
                      <a:r>
                        <a:rPr lang="en-US" baseline="0" dirty="0" smtClean="0"/>
                        <a:t> of Outputs</a:t>
                      </a:r>
                      <a:endParaRPr lang="en-US" dirty="0"/>
                    </a:p>
                  </a:txBody>
                  <a:tcPr>
                    <a:solidFill>
                      <a:srgbClr val="005DA2"/>
                    </a:solidFill>
                  </a:tcPr>
                </a:tc>
                <a:tc>
                  <a:txBody>
                    <a:bodyPr/>
                    <a:lstStyle/>
                    <a:p>
                      <a:r>
                        <a:rPr lang="en-US" dirty="0" smtClean="0"/>
                        <a:t>Targeted Outputs</a:t>
                      </a:r>
                      <a:endParaRPr lang="en-US" dirty="0"/>
                    </a:p>
                  </a:txBody>
                  <a:tcPr>
                    <a:solidFill>
                      <a:srgbClr val="005DA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 of Achievement</a:t>
                      </a:r>
                    </a:p>
                    <a:p>
                      <a:endParaRPr lang="en-US" dirty="0"/>
                    </a:p>
                  </a:txBody>
                  <a:tcPr>
                    <a:solidFill>
                      <a:srgbClr val="005DA2"/>
                    </a:solidFill>
                  </a:tcPr>
                </a:tc>
                <a:extLst>
                  <a:ext uri="{0D108BD9-81ED-4DB2-BD59-A6C34878D82A}">
                    <a16:rowId xmlns:a16="http://schemas.microsoft.com/office/drawing/2014/main" val="10000"/>
                  </a:ext>
                </a:extLst>
              </a:tr>
              <a:tr h="1171562">
                <a:tc>
                  <a:txBody>
                    <a:bodyPr/>
                    <a:lstStyle/>
                    <a:p>
                      <a:r>
                        <a:rPr lang="en-US" dirty="0" smtClean="0">
                          <a:solidFill>
                            <a:srgbClr val="003399"/>
                          </a:solidFill>
                        </a:rPr>
                        <a:t>3. Quality Plan</a:t>
                      </a:r>
                      <a:endParaRPr lang="en-US" dirty="0">
                        <a:solidFill>
                          <a:srgbClr val="003399"/>
                        </a:solidFill>
                      </a:endParaRPr>
                    </a:p>
                  </a:txBody>
                  <a:tcPr/>
                </a:tc>
                <a:tc>
                  <a:txBody>
                    <a:bodyPr/>
                    <a:lstStyle/>
                    <a:p>
                      <a:pPr marL="285750" indent="-285750">
                        <a:buFont typeface="Arial" panose="020B0604020202020204" pitchFamily="34" charset="0"/>
                        <a:buChar char="•"/>
                      </a:pPr>
                      <a:r>
                        <a:rPr lang="en-US" sz="1600" dirty="0" smtClean="0">
                          <a:solidFill>
                            <a:srgbClr val="003399"/>
                          </a:solidFill>
                        </a:rPr>
                        <a:t>Tools developed </a:t>
                      </a:r>
                    </a:p>
                    <a:p>
                      <a:pPr marL="285750" indent="-285750">
                        <a:buFont typeface="Arial" panose="020B0604020202020204" pitchFamily="34" charset="0"/>
                        <a:buChar char="•"/>
                      </a:pPr>
                      <a:r>
                        <a:rPr lang="en-US" sz="1600" baseline="0" dirty="0" smtClean="0">
                          <a:solidFill>
                            <a:srgbClr val="003399"/>
                          </a:solidFill>
                        </a:rPr>
                        <a:t>Quality assurance draft plan created </a:t>
                      </a:r>
                    </a:p>
                    <a:p>
                      <a:pPr marL="285750" indent="-285750">
                        <a:buFont typeface="Arial" panose="020B0604020202020204" pitchFamily="34" charset="0"/>
                        <a:buChar char="•"/>
                      </a:pPr>
                      <a:r>
                        <a:rPr lang="en-US" sz="1600" baseline="0" dirty="0" smtClean="0">
                          <a:solidFill>
                            <a:srgbClr val="003399"/>
                          </a:solidFill>
                        </a:rPr>
                        <a:t>Feed back questions fitted and returned after each activity</a:t>
                      </a:r>
                    </a:p>
                    <a:p>
                      <a:pPr marL="285750" indent="-285750">
                        <a:buFont typeface="Arial" panose="020B0604020202020204" pitchFamily="34" charset="0"/>
                        <a:buChar char="•"/>
                      </a:pPr>
                      <a:r>
                        <a:rPr lang="en-US" sz="1600" baseline="0" dirty="0" smtClean="0">
                          <a:solidFill>
                            <a:srgbClr val="003399"/>
                          </a:solidFill>
                        </a:rPr>
                        <a:t>Mid term report submitted and presented</a:t>
                      </a:r>
                    </a:p>
                  </a:txBody>
                  <a:tcPr/>
                </a:tc>
                <a:tc>
                  <a:txBody>
                    <a:bodyPr/>
                    <a:lstStyle/>
                    <a:p>
                      <a:pPr marL="285750" indent="-285750">
                        <a:buFont typeface="Courier New" panose="02070309020205020404" pitchFamily="49" charset="0"/>
                        <a:buChar char="o"/>
                      </a:pPr>
                      <a:r>
                        <a:rPr lang="en-US" sz="1600" dirty="0" smtClean="0">
                          <a:solidFill>
                            <a:srgbClr val="003399"/>
                          </a:solidFill>
                        </a:rPr>
                        <a:t>M &amp; E visits conducted</a:t>
                      </a:r>
                    </a:p>
                    <a:p>
                      <a:pPr marL="285750" indent="-285750">
                        <a:buFont typeface="Courier New" panose="02070309020205020404" pitchFamily="49" charset="0"/>
                        <a:buChar char="o"/>
                      </a:pPr>
                      <a:r>
                        <a:rPr lang="en-US" sz="1600" dirty="0" smtClean="0">
                          <a:solidFill>
                            <a:srgbClr val="003399"/>
                          </a:solidFill>
                        </a:rPr>
                        <a:t>New final version of Quality assurance Plan.</a:t>
                      </a:r>
                    </a:p>
                    <a:p>
                      <a:pPr marL="285750" indent="-285750">
                        <a:buFont typeface="Courier New" panose="02070309020205020404" pitchFamily="49" charset="0"/>
                        <a:buChar char="o"/>
                      </a:pPr>
                      <a:r>
                        <a:rPr lang="en-US" sz="1600" dirty="0" smtClean="0">
                          <a:solidFill>
                            <a:srgbClr val="003399"/>
                          </a:solidFill>
                        </a:rPr>
                        <a:t>Quality assurance sustained beyond life of project.*</a:t>
                      </a:r>
                    </a:p>
                    <a:p>
                      <a:pPr marL="285750" indent="-285750">
                        <a:buFont typeface="Courier New" panose="02070309020205020404" pitchFamily="49" charset="0"/>
                        <a:buChar char="o"/>
                      </a:pPr>
                      <a:r>
                        <a:rPr lang="en-US" sz="1600" dirty="0" smtClean="0">
                          <a:solidFill>
                            <a:srgbClr val="003399"/>
                          </a:solidFill>
                        </a:rPr>
                        <a:t>Reports produced</a:t>
                      </a:r>
                    </a:p>
                    <a:p>
                      <a:pPr marL="285750" indent="-285750">
                        <a:buFont typeface="Courier New" panose="02070309020205020404" pitchFamily="49" charset="0"/>
                        <a:buChar char="o"/>
                      </a:pPr>
                      <a:r>
                        <a:rPr lang="en-US" sz="1600" dirty="0" smtClean="0">
                          <a:solidFill>
                            <a:srgbClr val="003399"/>
                          </a:solidFill>
                        </a:rPr>
                        <a:t>Improvement / reflective plans completed</a:t>
                      </a:r>
                    </a:p>
                    <a:p>
                      <a:pPr marL="285750" indent="-285750">
                        <a:buFont typeface="Courier New" panose="02070309020205020404" pitchFamily="49" charset="0"/>
                        <a:buChar char="o"/>
                      </a:pPr>
                      <a:r>
                        <a:rPr lang="en-US" sz="1600" dirty="0" smtClean="0">
                          <a:solidFill>
                            <a:srgbClr val="003399"/>
                          </a:solidFill>
                        </a:rPr>
                        <a:t>End Final Report</a:t>
                      </a:r>
                      <a:endParaRPr lang="en-US" dirty="0" smtClean="0">
                        <a:solidFill>
                          <a:srgbClr val="003399"/>
                        </a:solidFill>
                      </a:endParaRPr>
                    </a:p>
                  </a:txBody>
                  <a:tcPr/>
                </a:tc>
                <a:tc>
                  <a:txBody>
                    <a:bodyPr/>
                    <a:lstStyle/>
                    <a:p>
                      <a:pPr marL="285750" indent="-285750">
                        <a:buFont typeface="Courier New" panose="02070309020205020404" pitchFamily="49" charset="0"/>
                        <a:buChar char="o"/>
                      </a:pPr>
                      <a:endParaRPr lang="en-US" dirty="0" smtClean="0">
                        <a:solidFill>
                          <a:srgbClr val="003399"/>
                        </a:solidFill>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24440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344025"/>
            <a:ext cx="7886700" cy="3832937"/>
          </a:xfrm>
        </p:spPr>
        <p:txBody>
          <a:bodyPr>
            <a:normAutofit/>
          </a:bodyPr>
          <a:lstStyle/>
          <a:p>
            <a:pPr marL="137160" indent="0" algn="ctr">
              <a:buNone/>
            </a:pPr>
            <a:endParaRPr lang="en-US" sz="8800" dirty="0"/>
          </a:p>
          <a:p>
            <a:pPr marL="137160" indent="0" algn="ctr">
              <a:buNone/>
            </a:pPr>
            <a:endParaRPr lang="en-US" sz="8800" dirty="0">
              <a:solidFill>
                <a:srgbClr val="003399"/>
              </a:solidFill>
            </a:endParaRPr>
          </a:p>
          <a:p>
            <a:pPr marL="137160" indent="0" algn="ctr">
              <a:buNone/>
            </a:pPr>
            <a:endParaRPr lang="ar-EG" sz="8800" dirty="0"/>
          </a:p>
        </p:txBody>
      </p:sp>
      <p:sp>
        <p:nvSpPr>
          <p:cNvPr id="4" name="Title 1"/>
          <p:cNvSpPr txBox="1">
            <a:spLocks/>
          </p:cNvSpPr>
          <p:nvPr/>
        </p:nvSpPr>
        <p:spPr>
          <a:xfrm>
            <a:off x="-27710" y="0"/>
            <a:ext cx="9171709" cy="1219200"/>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2"/>
          <a:stretch>
            <a:fillRect/>
          </a:stretch>
        </p:blipFill>
        <p:spPr>
          <a:xfrm>
            <a:off x="3000375" y="829113"/>
            <a:ext cx="2895600" cy="685800"/>
          </a:xfrm>
          <a:prstGeom prst="rect">
            <a:avLst/>
          </a:prstGeom>
        </p:spPr>
      </p:pic>
      <p:graphicFrame>
        <p:nvGraphicFramePr>
          <p:cNvPr id="7" name="Content Placeholder 3"/>
          <p:cNvGraphicFramePr>
            <a:graphicFrameLocks/>
          </p:cNvGraphicFramePr>
          <p:nvPr>
            <p:extLst>
              <p:ext uri="{D42A27DB-BD31-4B8C-83A1-F6EECF244321}">
                <p14:modId xmlns:p14="http://schemas.microsoft.com/office/powerpoint/2010/main" val="1255350486"/>
              </p:ext>
            </p:extLst>
          </p:nvPr>
        </p:nvGraphicFramePr>
        <p:xfrm>
          <a:off x="380999" y="1700173"/>
          <a:ext cx="8382001" cy="5120640"/>
        </p:xfrm>
        <a:graphic>
          <a:graphicData uri="http://schemas.openxmlformats.org/drawingml/2006/table">
            <a:tbl>
              <a:tblPr firstRow="1" bandRow="1">
                <a:tableStyleId>{5C22544A-7EE6-4342-B048-85BDC9FD1C3A}</a:tableStyleId>
              </a:tblPr>
              <a:tblGrid>
                <a:gridCol w="1468819">
                  <a:extLst>
                    <a:ext uri="{9D8B030D-6E8A-4147-A177-3AD203B41FA5}">
                      <a16:colId xmlns:a16="http://schemas.microsoft.com/office/drawing/2014/main" val="20000"/>
                    </a:ext>
                  </a:extLst>
                </a:gridCol>
                <a:gridCol w="2265736">
                  <a:extLst>
                    <a:ext uri="{9D8B030D-6E8A-4147-A177-3AD203B41FA5}">
                      <a16:colId xmlns:a16="http://schemas.microsoft.com/office/drawing/2014/main" val="20001"/>
                    </a:ext>
                  </a:extLst>
                </a:gridCol>
                <a:gridCol w="2323723">
                  <a:extLst>
                    <a:ext uri="{9D8B030D-6E8A-4147-A177-3AD203B41FA5}">
                      <a16:colId xmlns:a16="http://schemas.microsoft.com/office/drawing/2014/main" val="20002"/>
                    </a:ext>
                  </a:extLst>
                </a:gridCol>
                <a:gridCol w="2323723">
                  <a:extLst>
                    <a:ext uri="{9D8B030D-6E8A-4147-A177-3AD203B41FA5}">
                      <a16:colId xmlns:a16="http://schemas.microsoft.com/office/drawing/2014/main" val="1872886241"/>
                    </a:ext>
                  </a:extLst>
                </a:gridCol>
              </a:tblGrid>
              <a:tr h="609598">
                <a:tc>
                  <a:txBody>
                    <a:bodyPr/>
                    <a:lstStyle/>
                    <a:p>
                      <a:r>
                        <a:rPr lang="en-US" dirty="0" smtClean="0"/>
                        <a:t>Work Package</a:t>
                      </a:r>
                      <a:endParaRPr lang="en-US" dirty="0"/>
                    </a:p>
                  </a:txBody>
                  <a:tcPr>
                    <a:solidFill>
                      <a:srgbClr val="005DA2"/>
                    </a:solidFill>
                  </a:tcPr>
                </a:tc>
                <a:tc>
                  <a:txBody>
                    <a:bodyPr/>
                    <a:lstStyle/>
                    <a:p>
                      <a:r>
                        <a:rPr lang="en-US" dirty="0" smtClean="0"/>
                        <a:t>Current Status</a:t>
                      </a:r>
                      <a:r>
                        <a:rPr lang="en-US" baseline="0" dirty="0" smtClean="0"/>
                        <a:t> of Outputs</a:t>
                      </a:r>
                      <a:endParaRPr lang="en-US" dirty="0"/>
                    </a:p>
                  </a:txBody>
                  <a:tcPr>
                    <a:solidFill>
                      <a:srgbClr val="005DA2"/>
                    </a:solidFill>
                  </a:tcPr>
                </a:tc>
                <a:tc>
                  <a:txBody>
                    <a:bodyPr/>
                    <a:lstStyle/>
                    <a:p>
                      <a:r>
                        <a:rPr lang="en-US" dirty="0" smtClean="0"/>
                        <a:t>Targeted Outputs</a:t>
                      </a:r>
                      <a:endParaRPr lang="en-US" dirty="0"/>
                    </a:p>
                  </a:txBody>
                  <a:tcPr>
                    <a:solidFill>
                      <a:srgbClr val="005DA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 of Achievement</a:t>
                      </a:r>
                    </a:p>
                    <a:p>
                      <a:endParaRPr lang="en-US" dirty="0"/>
                    </a:p>
                  </a:txBody>
                  <a:tcPr>
                    <a:solidFill>
                      <a:srgbClr val="005DA2"/>
                    </a:solidFill>
                  </a:tcPr>
                </a:tc>
                <a:extLst>
                  <a:ext uri="{0D108BD9-81ED-4DB2-BD59-A6C34878D82A}">
                    <a16:rowId xmlns:a16="http://schemas.microsoft.com/office/drawing/2014/main" val="10000"/>
                  </a:ext>
                </a:extLst>
              </a:tr>
              <a:tr h="1171562">
                <a:tc>
                  <a:txBody>
                    <a:bodyPr/>
                    <a:lstStyle/>
                    <a:p>
                      <a:r>
                        <a:rPr lang="en-US" dirty="0" smtClean="0">
                          <a:solidFill>
                            <a:srgbClr val="003399"/>
                          </a:solidFill>
                        </a:rPr>
                        <a:t>4. Dissemination and exploitation of results</a:t>
                      </a:r>
                      <a:endParaRPr lang="en-US" dirty="0">
                        <a:solidFill>
                          <a:srgbClr val="003399"/>
                        </a:solidFill>
                      </a:endParaRPr>
                    </a:p>
                  </a:txBody>
                  <a:tcPr/>
                </a:tc>
                <a:tc>
                  <a:txBody>
                    <a:bodyPr/>
                    <a:lstStyle/>
                    <a:p>
                      <a:pPr marL="285750" indent="-285750">
                        <a:buFont typeface="Arial" panose="020B0604020202020204" pitchFamily="34" charset="0"/>
                        <a:buChar char="•"/>
                      </a:pPr>
                      <a:r>
                        <a:rPr lang="en-US" sz="1600" dirty="0" smtClean="0">
                          <a:solidFill>
                            <a:srgbClr val="003399"/>
                          </a:solidFill>
                        </a:rPr>
                        <a:t>MOU signed with MOE &amp; MOHE &amp; MEIHE/AUC</a:t>
                      </a:r>
                    </a:p>
                    <a:p>
                      <a:pPr marL="285750" indent="-285750">
                        <a:buFont typeface="Arial" panose="020B0604020202020204" pitchFamily="34" charset="0"/>
                        <a:buChar char="•"/>
                      </a:pPr>
                      <a:r>
                        <a:rPr lang="en-US" sz="1600" baseline="0" dirty="0" smtClean="0">
                          <a:solidFill>
                            <a:srgbClr val="003399"/>
                          </a:solidFill>
                        </a:rPr>
                        <a:t>Several letters of agreement signed with local directorates</a:t>
                      </a:r>
                    </a:p>
                    <a:p>
                      <a:pPr marL="285750" indent="-285750">
                        <a:buFont typeface="Arial" panose="020B0604020202020204" pitchFamily="34" charset="0"/>
                        <a:buChar char="•"/>
                      </a:pPr>
                      <a:r>
                        <a:rPr lang="en-US" sz="1600" baseline="0" dirty="0" smtClean="0">
                          <a:solidFill>
                            <a:srgbClr val="003399"/>
                          </a:solidFill>
                        </a:rPr>
                        <a:t>Policy dialogue at ministerial, high level committees and councils is ongoing</a:t>
                      </a:r>
                    </a:p>
                    <a:p>
                      <a:pPr marL="285750" indent="-285750">
                        <a:buFont typeface="Arial" panose="020B0604020202020204" pitchFamily="34" charset="0"/>
                        <a:buChar char="•"/>
                      </a:pPr>
                      <a:r>
                        <a:rPr lang="en-US" sz="1600" baseline="0" dirty="0" smtClean="0">
                          <a:solidFill>
                            <a:srgbClr val="003399"/>
                          </a:solidFill>
                        </a:rPr>
                        <a:t>Activities documented and video taped</a:t>
                      </a:r>
                    </a:p>
                    <a:p>
                      <a:pPr marL="285750" indent="-285750">
                        <a:buFont typeface="Arial" panose="020B0604020202020204" pitchFamily="34" charset="0"/>
                        <a:buChar char="•"/>
                      </a:pPr>
                      <a:r>
                        <a:rPr lang="en-US" sz="1600" baseline="0" dirty="0" smtClean="0">
                          <a:solidFill>
                            <a:srgbClr val="003399"/>
                          </a:solidFill>
                        </a:rPr>
                        <a:t>Information sessions held at multiple levels</a:t>
                      </a:r>
                    </a:p>
                    <a:p>
                      <a:pPr marL="285750" indent="-285750">
                        <a:buFont typeface="Arial" panose="020B0604020202020204" pitchFamily="34" charset="0"/>
                        <a:buChar char="•"/>
                      </a:pPr>
                      <a:endParaRPr lang="en-US" sz="1600" baseline="0" dirty="0" smtClean="0">
                        <a:solidFill>
                          <a:srgbClr val="003399"/>
                        </a:solidFill>
                      </a:endParaRPr>
                    </a:p>
                  </a:txBody>
                  <a:tcPr/>
                </a:tc>
                <a:tc>
                  <a:txBody>
                    <a:bodyPr/>
                    <a:lstStyle/>
                    <a:p>
                      <a:pPr marL="285750" indent="-285750">
                        <a:buFont typeface="Courier New" panose="02070309020205020404" pitchFamily="49" charset="0"/>
                        <a:buChar char="o"/>
                      </a:pPr>
                      <a:r>
                        <a:rPr lang="en-US" sz="1600" dirty="0" smtClean="0">
                          <a:solidFill>
                            <a:srgbClr val="003399"/>
                          </a:solidFill>
                        </a:rPr>
                        <a:t>Equipment labs in FOEs *</a:t>
                      </a:r>
                    </a:p>
                    <a:p>
                      <a:pPr marL="285750" indent="-285750">
                        <a:buFont typeface="Courier New" panose="02070309020205020404" pitchFamily="49" charset="0"/>
                        <a:buChar char="o"/>
                      </a:pPr>
                      <a:r>
                        <a:rPr lang="en-US" sz="1600" dirty="0" smtClean="0">
                          <a:solidFill>
                            <a:srgbClr val="003399"/>
                          </a:solidFill>
                        </a:rPr>
                        <a:t>Twining</a:t>
                      </a:r>
                      <a:r>
                        <a:rPr lang="en-US" sz="1600" baseline="0" dirty="0" smtClean="0">
                          <a:solidFill>
                            <a:srgbClr val="003399"/>
                          </a:solidFill>
                        </a:rPr>
                        <a:t> partner agreements*</a:t>
                      </a:r>
                    </a:p>
                    <a:p>
                      <a:pPr marL="285750" indent="-285750">
                        <a:buFont typeface="Courier New" panose="02070309020205020404" pitchFamily="49" charset="0"/>
                        <a:buChar char="o"/>
                      </a:pPr>
                      <a:r>
                        <a:rPr lang="en-US" sz="1600" baseline="0" dirty="0" smtClean="0">
                          <a:solidFill>
                            <a:srgbClr val="003399"/>
                          </a:solidFill>
                        </a:rPr>
                        <a:t>Multiplier effect of all the training and learning *</a:t>
                      </a:r>
                      <a:endParaRPr lang="en-US" sz="1600" dirty="0" smtClean="0">
                        <a:solidFill>
                          <a:srgbClr val="003399"/>
                        </a:solidFill>
                      </a:endParaRPr>
                    </a:p>
                    <a:p>
                      <a:pPr marL="285750" indent="-285750">
                        <a:buFont typeface="Courier New" panose="02070309020205020404" pitchFamily="49" charset="0"/>
                        <a:buChar char="o"/>
                      </a:pPr>
                      <a:r>
                        <a:rPr lang="en-US" sz="1600" dirty="0" smtClean="0">
                          <a:solidFill>
                            <a:srgbClr val="003399"/>
                          </a:solidFill>
                        </a:rPr>
                        <a:t>Continued policy dialogue and outputs</a:t>
                      </a:r>
                    </a:p>
                    <a:p>
                      <a:pPr marL="285750" indent="-285750">
                        <a:buFont typeface="Courier New" panose="02070309020205020404" pitchFamily="49" charset="0"/>
                        <a:buChar char="o"/>
                      </a:pPr>
                      <a:r>
                        <a:rPr lang="en-US" sz="1600" dirty="0" smtClean="0">
                          <a:solidFill>
                            <a:srgbClr val="003399"/>
                          </a:solidFill>
                        </a:rPr>
                        <a:t>Media events planned </a:t>
                      </a:r>
                    </a:p>
                    <a:p>
                      <a:pPr marL="285750" indent="-285750">
                        <a:buFont typeface="Courier New" panose="02070309020205020404" pitchFamily="49" charset="0"/>
                        <a:buChar char="o"/>
                      </a:pPr>
                      <a:r>
                        <a:rPr lang="en-US" sz="1600" dirty="0" smtClean="0">
                          <a:solidFill>
                            <a:srgbClr val="003399"/>
                          </a:solidFill>
                        </a:rPr>
                        <a:t>Case studies produced</a:t>
                      </a:r>
                    </a:p>
                    <a:p>
                      <a:pPr marL="285750" indent="-285750">
                        <a:buFont typeface="Courier New" panose="02070309020205020404" pitchFamily="49" charset="0"/>
                        <a:buChar char="o"/>
                      </a:pPr>
                      <a:r>
                        <a:rPr lang="en-US" sz="1600" dirty="0" smtClean="0">
                          <a:solidFill>
                            <a:srgbClr val="003399"/>
                          </a:solidFill>
                        </a:rPr>
                        <a:t>Articles published </a:t>
                      </a:r>
                    </a:p>
                    <a:p>
                      <a:pPr marL="285750" indent="-285750">
                        <a:buFont typeface="Courier New" panose="02070309020205020404" pitchFamily="49" charset="0"/>
                        <a:buChar char="o"/>
                      </a:pPr>
                      <a:r>
                        <a:rPr lang="en-US" sz="1600" dirty="0" smtClean="0">
                          <a:solidFill>
                            <a:srgbClr val="003399"/>
                          </a:solidFill>
                        </a:rPr>
                        <a:t>Conference planned and held</a:t>
                      </a:r>
                    </a:p>
                    <a:p>
                      <a:pPr marL="285750" indent="-285750">
                        <a:buFont typeface="Courier New" panose="02070309020205020404" pitchFamily="49" charset="0"/>
                        <a:buChar char="o"/>
                      </a:pPr>
                      <a:r>
                        <a:rPr lang="en-US" sz="1600" dirty="0" smtClean="0">
                          <a:solidFill>
                            <a:srgbClr val="003399"/>
                          </a:solidFill>
                        </a:rPr>
                        <a:t>Workshops held within school clusters and beyond</a:t>
                      </a:r>
                    </a:p>
                    <a:p>
                      <a:pPr marL="285750" indent="-285750">
                        <a:buFont typeface="Courier New" panose="02070309020205020404" pitchFamily="49" charset="0"/>
                        <a:buChar char="o"/>
                      </a:pPr>
                      <a:r>
                        <a:rPr lang="en-US" sz="1600" dirty="0" smtClean="0">
                          <a:solidFill>
                            <a:srgbClr val="003399"/>
                          </a:solidFill>
                        </a:rPr>
                        <a:t>Fund raising*</a:t>
                      </a:r>
                      <a:endParaRPr lang="en-US" dirty="0" smtClean="0">
                        <a:solidFill>
                          <a:srgbClr val="003399"/>
                        </a:solidFill>
                      </a:endParaRPr>
                    </a:p>
                  </a:txBody>
                  <a:tcPr/>
                </a:tc>
                <a:tc>
                  <a:txBody>
                    <a:bodyPr/>
                    <a:lstStyle/>
                    <a:p>
                      <a:pPr marL="285750" indent="-285750">
                        <a:buFont typeface="Courier New" panose="02070309020205020404" pitchFamily="49" charset="0"/>
                        <a:buChar char="o"/>
                      </a:pPr>
                      <a:endParaRPr lang="en-US" dirty="0" smtClean="0">
                        <a:solidFill>
                          <a:srgbClr val="003399"/>
                        </a:solidFill>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3940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344025"/>
            <a:ext cx="7886700" cy="3832937"/>
          </a:xfrm>
        </p:spPr>
        <p:txBody>
          <a:bodyPr>
            <a:normAutofit/>
          </a:bodyPr>
          <a:lstStyle/>
          <a:p>
            <a:pPr marL="137160" indent="0" algn="ctr">
              <a:buNone/>
            </a:pPr>
            <a:endParaRPr lang="en-US" sz="8800" dirty="0"/>
          </a:p>
          <a:p>
            <a:pPr marL="137160" indent="0" algn="ctr">
              <a:buNone/>
            </a:pPr>
            <a:endParaRPr lang="en-US" sz="8800" dirty="0">
              <a:solidFill>
                <a:srgbClr val="003399"/>
              </a:solidFill>
            </a:endParaRPr>
          </a:p>
          <a:p>
            <a:pPr marL="137160" indent="0" algn="ctr">
              <a:buNone/>
            </a:pPr>
            <a:endParaRPr lang="ar-EG" sz="8800" dirty="0"/>
          </a:p>
        </p:txBody>
      </p:sp>
      <p:sp>
        <p:nvSpPr>
          <p:cNvPr id="4" name="Title 1"/>
          <p:cNvSpPr txBox="1">
            <a:spLocks/>
          </p:cNvSpPr>
          <p:nvPr/>
        </p:nvSpPr>
        <p:spPr>
          <a:xfrm>
            <a:off x="-27710" y="0"/>
            <a:ext cx="9171709" cy="1219200"/>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2"/>
          <a:stretch>
            <a:fillRect/>
          </a:stretch>
        </p:blipFill>
        <p:spPr>
          <a:xfrm>
            <a:off x="3000375" y="829113"/>
            <a:ext cx="2895600" cy="685800"/>
          </a:xfrm>
          <a:prstGeom prst="rect">
            <a:avLst/>
          </a:prstGeom>
        </p:spPr>
      </p:pic>
      <p:graphicFrame>
        <p:nvGraphicFramePr>
          <p:cNvPr id="7" name="Content Placeholder 3"/>
          <p:cNvGraphicFramePr>
            <a:graphicFrameLocks/>
          </p:cNvGraphicFramePr>
          <p:nvPr>
            <p:extLst>
              <p:ext uri="{D42A27DB-BD31-4B8C-83A1-F6EECF244321}">
                <p14:modId xmlns:p14="http://schemas.microsoft.com/office/powerpoint/2010/main" val="2857458202"/>
              </p:ext>
            </p:extLst>
          </p:nvPr>
        </p:nvGraphicFramePr>
        <p:xfrm>
          <a:off x="405244" y="1514913"/>
          <a:ext cx="8305800" cy="5303520"/>
        </p:xfrm>
        <a:graphic>
          <a:graphicData uri="http://schemas.openxmlformats.org/drawingml/2006/table">
            <a:tbl>
              <a:tblPr firstRow="1" bandRow="1">
                <a:tableStyleId>{5C22544A-7EE6-4342-B048-85BDC9FD1C3A}</a:tableStyleId>
              </a:tblPr>
              <a:tblGrid>
                <a:gridCol w="1455466">
                  <a:extLst>
                    <a:ext uri="{9D8B030D-6E8A-4147-A177-3AD203B41FA5}">
                      <a16:colId xmlns:a16="http://schemas.microsoft.com/office/drawing/2014/main" val="20000"/>
                    </a:ext>
                  </a:extLst>
                </a:gridCol>
                <a:gridCol w="263509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1929244">
                  <a:extLst>
                    <a:ext uri="{9D8B030D-6E8A-4147-A177-3AD203B41FA5}">
                      <a16:colId xmlns:a16="http://schemas.microsoft.com/office/drawing/2014/main" val="115017028"/>
                    </a:ext>
                  </a:extLst>
                </a:gridCol>
              </a:tblGrid>
              <a:tr h="489242">
                <a:tc>
                  <a:txBody>
                    <a:bodyPr/>
                    <a:lstStyle/>
                    <a:p>
                      <a:r>
                        <a:rPr lang="en-US" dirty="0" smtClean="0"/>
                        <a:t>Work Package</a:t>
                      </a:r>
                      <a:endParaRPr lang="en-US" dirty="0"/>
                    </a:p>
                  </a:txBody>
                  <a:tcPr>
                    <a:solidFill>
                      <a:srgbClr val="005DA2"/>
                    </a:solidFill>
                  </a:tcPr>
                </a:tc>
                <a:tc>
                  <a:txBody>
                    <a:bodyPr/>
                    <a:lstStyle/>
                    <a:p>
                      <a:r>
                        <a:rPr lang="en-US" dirty="0" smtClean="0"/>
                        <a:t>Current Status</a:t>
                      </a:r>
                      <a:r>
                        <a:rPr lang="en-US" baseline="0" dirty="0" smtClean="0"/>
                        <a:t> of Outputs</a:t>
                      </a:r>
                      <a:endParaRPr lang="en-US" dirty="0"/>
                    </a:p>
                  </a:txBody>
                  <a:tcPr>
                    <a:solidFill>
                      <a:srgbClr val="005DA2"/>
                    </a:solidFill>
                  </a:tcPr>
                </a:tc>
                <a:tc>
                  <a:txBody>
                    <a:bodyPr/>
                    <a:lstStyle/>
                    <a:p>
                      <a:r>
                        <a:rPr lang="en-US" dirty="0" smtClean="0"/>
                        <a:t>Targeted Outputs</a:t>
                      </a:r>
                      <a:endParaRPr lang="en-US" dirty="0"/>
                    </a:p>
                  </a:txBody>
                  <a:tcPr>
                    <a:solidFill>
                      <a:srgbClr val="005DA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 of Achievement</a:t>
                      </a:r>
                    </a:p>
                    <a:p>
                      <a:endParaRPr lang="en-US" dirty="0"/>
                    </a:p>
                  </a:txBody>
                  <a:tcPr>
                    <a:solidFill>
                      <a:srgbClr val="005DA2"/>
                    </a:solidFill>
                  </a:tcPr>
                </a:tc>
                <a:extLst>
                  <a:ext uri="{0D108BD9-81ED-4DB2-BD59-A6C34878D82A}">
                    <a16:rowId xmlns:a16="http://schemas.microsoft.com/office/drawing/2014/main" val="10000"/>
                  </a:ext>
                </a:extLst>
              </a:tr>
              <a:tr h="3625558">
                <a:tc>
                  <a:txBody>
                    <a:bodyPr/>
                    <a:lstStyle/>
                    <a:p>
                      <a:r>
                        <a:rPr lang="en-US" sz="1500" dirty="0" smtClean="0">
                          <a:solidFill>
                            <a:srgbClr val="003399"/>
                          </a:solidFill>
                        </a:rPr>
                        <a:t>5. Management</a:t>
                      </a:r>
                      <a:endParaRPr lang="en-US" sz="1500" dirty="0">
                        <a:solidFill>
                          <a:srgbClr val="003399"/>
                        </a:solidFill>
                      </a:endParaRPr>
                    </a:p>
                  </a:txBody>
                  <a:tcPr/>
                </a:tc>
                <a:tc>
                  <a:txBody>
                    <a:bodyPr/>
                    <a:lstStyle/>
                    <a:p>
                      <a:pPr marL="285750" indent="-285750">
                        <a:buFont typeface="Arial" panose="020B0604020202020204" pitchFamily="34" charset="0"/>
                        <a:buChar char="•"/>
                      </a:pPr>
                      <a:r>
                        <a:rPr lang="en-US" sz="1500" dirty="0" smtClean="0">
                          <a:solidFill>
                            <a:srgbClr val="003399"/>
                          </a:solidFill>
                        </a:rPr>
                        <a:t>Internal disciplines</a:t>
                      </a:r>
                      <a:r>
                        <a:rPr lang="en-US" sz="1500" baseline="0" dirty="0" smtClean="0">
                          <a:solidFill>
                            <a:srgbClr val="003399"/>
                          </a:solidFill>
                        </a:rPr>
                        <a:t>, roles and responsibilities clearly spelt out</a:t>
                      </a:r>
                    </a:p>
                    <a:p>
                      <a:pPr marL="285750" indent="-285750">
                        <a:buFont typeface="Arial" panose="020B0604020202020204" pitchFamily="34" charset="0"/>
                        <a:buChar char="•"/>
                      </a:pPr>
                      <a:r>
                        <a:rPr lang="en-US" sz="1500" baseline="0" dirty="0" smtClean="0">
                          <a:solidFill>
                            <a:srgbClr val="003399"/>
                          </a:solidFill>
                        </a:rPr>
                        <a:t>3 International management meetings held with reports shared</a:t>
                      </a:r>
                    </a:p>
                    <a:p>
                      <a:pPr marL="285750" indent="-285750">
                        <a:buFont typeface="Arial" panose="020B0604020202020204" pitchFamily="34" charset="0"/>
                        <a:buChar char="•"/>
                      </a:pPr>
                      <a:r>
                        <a:rPr lang="en-US" sz="1500" baseline="0" dirty="0" smtClean="0">
                          <a:solidFill>
                            <a:srgbClr val="003399"/>
                          </a:solidFill>
                        </a:rPr>
                        <a:t>21 circulars shared with guidance</a:t>
                      </a:r>
                    </a:p>
                    <a:p>
                      <a:pPr marL="285750" indent="-285750">
                        <a:buFont typeface="Arial" panose="020B0604020202020204" pitchFamily="34" charset="0"/>
                        <a:buChar char="•"/>
                      </a:pPr>
                      <a:r>
                        <a:rPr lang="en-US" sz="1500" baseline="0" dirty="0" smtClean="0">
                          <a:solidFill>
                            <a:srgbClr val="003399"/>
                          </a:solidFill>
                        </a:rPr>
                        <a:t>4 local management meetings held with reports shared</a:t>
                      </a:r>
                    </a:p>
                    <a:p>
                      <a:pPr marL="285750" indent="-285750">
                        <a:buFont typeface="Arial" panose="020B0604020202020204" pitchFamily="34" charset="0"/>
                        <a:buChar char="•"/>
                      </a:pPr>
                      <a:r>
                        <a:rPr lang="en-US" sz="1500" baseline="0" dirty="0" smtClean="0">
                          <a:solidFill>
                            <a:srgbClr val="003399"/>
                          </a:solidFill>
                        </a:rPr>
                        <a:t>7 partnership agreements signed</a:t>
                      </a:r>
                    </a:p>
                    <a:p>
                      <a:pPr marL="285750" indent="-285750">
                        <a:buFont typeface="Arial" panose="020B0604020202020204" pitchFamily="34" charset="0"/>
                        <a:buChar char="•"/>
                      </a:pPr>
                      <a:r>
                        <a:rPr lang="en-US" sz="1500" baseline="0" dirty="0" smtClean="0">
                          <a:solidFill>
                            <a:srgbClr val="003399"/>
                          </a:solidFill>
                        </a:rPr>
                        <a:t>Project guiding documents shared</a:t>
                      </a:r>
                    </a:p>
                    <a:p>
                      <a:pPr marL="285750" indent="-285750">
                        <a:buFont typeface="Arial" panose="020B0604020202020204" pitchFamily="34" charset="0"/>
                        <a:buChar char="•"/>
                      </a:pPr>
                      <a:r>
                        <a:rPr lang="en-US" sz="1500" baseline="0" dirty="0" smtClean="0">
                          <a:solidFill>
                            <a:srgbClr val="003399"/>
                          </a:solidFill>
                        </a:rPr>
                        <a:t>Ongoing review of technical and financial reports </a:t>
                      </a:r>
                    </a:p>
                    <a:p>
                      <a:pPr marL="285750" indent="-285750">
                        <a:buFont typeface="Arial" panose="020B0604020202020204" pitchFamily="34" charset="0"/>
                        <a:buChar char="•"/>
                      </a:pPr>
                      <a:r>
                        <a:rPr lang="en-US" sz="1500" baseline="0" dirty="0" smtClean="0">
                          <a:solidFill>
                            <a:srgbClr val="003399"/>
                          </a:solidFill>
                        </a:rPr>
                        <a:t>Website launched.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500" baseline="0" dirty="0" smtClean="0">
                          <a:solidFill>
                            <a:srgbClr val="003399"/>
                          </a:solidFill>
                        </a:rPr>
                        <a:t>Intermediate report sent</a:t>
                      </a:r>
                    </a:p>
                    <a:p>
                      <a:pPr marL="285750" indent="-285750">
                        <a:buFont typeface="Arial" panose="020B0604020202020204" pitchFamily="34" charset="0"/>
                        <a:buChar char="•"/>
                      </a:pPr>
                      <a:endParaRPr lang="en-US" sz="1500" baseline="0" dirty="0" smtClean="0">
                        <a:solidFill>
                          <a:srgbClr val="003399"/>
                        </a:solidFill>
                      </a:endParaRPr>
                    </a:p>
                  </a:txBody>
                  <a:tcPr/>
                </a:tc>
                <a:tc>
                  <a:txBody>
                    <a:bodyPr/>
                    <a:lstStyle/>
                    <a:p>
                      <a:pPr marL="285750" indent="-285750">
                        <a:buFont typeface="Courier New" panose="02070309020205020404" pitchFamily="49" charset="0"/>
                        <a:buChar char="o"/>
                      </a:pPr>
                      <a:r>
                        <a:rPr lang="en-US" sz="1500" dirty="0" smtClean="0">
                          <a:solidFill>
                            <a:srgbClr val="003399"/>
                          </a:solidFill>
                        </a:rPr>
                        <a:t>Changes</a:t>
                      </a:r>
                      <a:r>
                        <a:rPr lang="en-US" sz="1500" baseline="0" dirty="0" smtClean="0">
                          <a:solidFill>
                            <a:srgbClr val="003399"/>
                          </a:solidFill>
                        </a:rPr>
                        <a:t> in the Conflict Resolution Committee.</a:t>
                      </a:r>
                      <a:endParaRPr lang="en-US" sz="1500" dirty="0" smtClean="0">
                        <a:solidFill>
                          <a:srgbClr val="003399"/>
                        </a:solidFill>
                      </a:endParaRPr>
                    </a:p>
                    <a:p>
                      <a:pPr marL="285750" indent="-285750">
                        <a:buFont typeface="Courier New" panose="02070309020205020404" pitchFamily="49" charset="0"/>
                        <a:buChar char="o"/>
                      </a:pPr>
                      <a:endParaRPr lang="en-US" sz="1500" dirty="0" smtClean="0">
                        <a:solidFill>
                          <a:srgbClr val="003399"/>
                        </a:solidFill>
                      </a:endParaRPr>
                    </a:p>
                    <a:p>
                      <a:pPr marL="285750" indent="-285750">
                        <a:buFont typeface="Courier New" panose="02070309020205020404" pitchFamily="49" charset="0"/>
                        <a:buChar char="o"/>
                      </a:pPr>
                      <a:r>
                        <a:rPr lang="en-US" sz="1500" dirty="0" smtClean="0">
                          <a:solidFill>
                            <a:srgbClr val="003399"/>
                          </a:solidFill>
                        </a:rPr>
                        <a:t>Fourth</a:t>
                      </a:r>
                      <a:r>
                        <a:rPr lang="en-US" sz="1500" baseline="0" dirty="0" smtClean="0">
                          <a:solidFill>
                            <a:srgbClr val="003399"/>
                          </a:solidFill>
                        </a:rPr>
                        <a:t> International Management meeting.</a:t>
                      </a:r>
                      <a:endParaRPr lang="en-US" sz="1500" dirty="0" smtClean="0">
                        <a:solidFill>
                          <a:srgbClr val="003399"/>
                        </a:solidFill>
                      </a:endParaRPr>
                    </a:p>
                    <a:p>
                      <a:pPr marL="0" indent="0">
                        <a:buFont typeface="Courier New" panose="02070309020205020404" pitchFamily="49" charset="0"/>
                        <a:buNone/>
                      </a:pPr>
                      <a:endParaRPr lang="en-US" sz="1500" dirty="0" smtClean="0">
                        <a:solidFill>
                          <a:srgbClr val="003399"/>
                        </a:solidFill>
                      </a:endParaRPr>
                    </a:p>
                    <a:p>
                      <a:pPr marL="285750" indent="-285750">
                        <a:buFont typeface="Courier New" panose="02070309020205020404" pitchFamily="49" charset="0"/>
                        <a:buChar char="o"/>
                      </a:pPr>
                      <a:r>
                        <a:rPr lang="en-US" sz="1500" baseline="0" dirty="0" smtClean="0">
                          <a:solidFill>
                            <a:srgbClr val="003399"/>
                          </a:solidFill>
                        </a:rPr>
                        <a:t>Final report sent</a:t>
                      </a:r>
                      <a:endParaRPr lang="en-US" sz="1500" dirty="0" smtClean="0">
                        <a:solidFill>
                          <a:srgbClr val="003399"/>
                        </a:solidFill>
                      </a:endParaRPr>
                    </a:p>
                  </a:txBody>
                  <a:tcPr/>
                </a:tc>
                <a:tc>
                  <a:txBody>
                    <a:bodyPr/>
                    <a:lstStyle/>
                    <a:p>
                      <a:pPr marL="285750" indent="-285750">
                        <a:buFont typeface="Courier New" panose="02070309020205020404" pitchFamily="49" charset="0"/>
                        <a:buChar char="o"/>
                      </a:pPr>
                      <a:endParaRPr lang="en-US" sz="1500" dirty="0" smtClean="0">
                        <a:solidFill>
                          <a:srgbClr val="003399"/>
                        </a:solidFill>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273426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37160" indent="0" algn="ctr">
              <a:buNone/>
            </a:pPr>
            <a:endParaRPr lang="en-US" sz="8800" dirty="0"/>
          </a:p>
          <a:p>
            <a:pPr marL="137160" indent="0" algn="ctr">
              <a:buNone/>
            </a:pPr>
            <a:r>
              <a:rPr lang="en-US" sz="8800" dirty="0">
                <a:solidFill>
                  <a:srgbClr val="003399"/>
                </a:solidFill>
              </a:rPr>
              <a:t>Thank You</a:t>
            </a:r>
          </a:p>
          <a:p>
            <a:pPr marL="137160" indent="0" algn="ctr">
              <a:buNone/>
            </a:pPr>
            <a:endParaRPr lang="ar-EG" sz="8800" dirty="0"/>
          </a:p>
        </p:txBody>
      </p:sp>
      <p:sp>
        <p:nvSpPr>
          <p:cNvPr id="4" name="Title 1"/>
          <p:cNvSpPr txBox="1">
            <a:spLocks/>
          </p:cNvSpPr>
          <p:nvPr/>
        </p:nvSpPr>
        <p:spPr>
          <a:xfrm>
            <a:off x="-27710" y="0"/>
            <a:ext cx="9171709" cy="1219200"/>
          </a:xfrm>
          <a:prstGeom prst="rect">
            <a:avLst/>
          </a:prstGeom>
          <a:solidFill>
            <a:srgbClr val="003399"/>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700" dirty="0">
              <a:solidFill>
                <a:srgbClr val="92D050"/>
              </a:solidFill>
            </a:endParaRPr>
          </a:p>
        </p:txBody>
      </p:sp>
      <p:pic>
        <p:nvPicPr>
          <p:cNvPr id="5" name="Picture 4"/>
          <p:cNvPicPr/>
          <p:nvPr/>
        </p:nvPicPr>
        <p:blipFill>
          <a:blip r:embed="rId2"/>
          <a:stretch>
            <a:fillRect/>
          </a:stretch>
        </p:blipFill>
        <p:spPr>
          <a:xfrm>
            <a:off x="3000375" y="829113"/>
            <a:ext cx="2895600" cy="685800"/>
          </a:xfrm>
          <a:prstGeom prst="rect">
            <a:avLst/>
          </a:prstGeom>
        </p:spPr>
      </p:pic>
    </p:spTree>
    <p:extLst>
      <p:ext uri="{BB962C8B-B14F-4D97-AF65-F5344CB8AC3E}">
        <p14:creationId xmlns:p14="http://schemas.microsoft.com/office/powerpoint/2010/main" val="458874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2423</TotalTime>
  <Words>495</Words>
  <Application>Microsoft Office PowerPoint</Application>
  <PresentationFormat>On-screen Show (4:3)</PresentationFormat>
  <Paragraphs>138</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Courier New</vt:lpstr>
      <vt:lpstr>Office Theme</vt:lpstr>
      <vt:lpstr>  School and University Partnership for Peer Communities of Learners  (SUP4PCL)   </vt:lpstr>
      <vt:lpstr>Goal: Build the capacity of faculties of Education to enhance and modernize CPD in the Egyptian Context. Specific Project Objectives: 1. Develop PD Schools 2. Develop PCL’s 3. Develop mentorship 4. Develop quality assurance units 5. Develop new habits of mind 6. Develop materials 7. Develop new pedagogies  </vt:lpstr>
      <vt:lpstr>Summary of Work Packages</vt:lpstr>
      <vt:lpstr>Indicators of Progress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AUC</dc:creator>
  <cp:lastModifiedBy>AUC</cp:lastModifiedBy>
  <cp:revision>320</cp:revision>
  <cp:lastPrinted>2018-03-25T14:05:54Z</cp:lastPrinted>
  <dcterms:created xsi:type="dcterms:W3CDTF">2006-08-16T00:00:00Z</dcterms:created>
  <dcterms:modified xsi:type="dcterms:W3CDTF">2019-02-25T09:38:33Z</dcterms:modified>
</cp:coreProperties>
</file>