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7"/>
  </p:notesMasterIdLst>
  <p:sldIdLst>
    <p:sldId id="322" r:id="rId2"/>
    <p:sldId id="330" r:id="rId3"/>
    <p:sldId id="331" r:id="rId4"/>
    <p:sldId id="332" r:id="rId5"/>
    <p:sldId id="285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095AE91C-817A-4107-84DC-71503BDDBE68}">
          <p14:sldIdLst>
            <p14:sldId id="322"/>
            <p14:sldId id="330"/>
            <p14:sldId id="331"/>
            <p14:sldId id="332"/>
          </p14:sldIdLst>
        </p14:section>
        <p14:section name="Untitled Section" id="{801B09C3-8D55-469E-A217-5168EC433790}">
          <p14:sldIdLst>
            <p14:sldId id="28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  <a:srgbClr val="005DA2"/>
    <a:srgbClr val="003399"/>
    <a:srgbClr val="E7EFEC"/>
    <a:srgbClr val="CCE0D6"/>
    <a:srgbClr val="C3DFD2"/>
    <a:srgbClr val="99CCFF"/>
    <a:srgbClr val="0099CC"/>
    <a:srgbClr val="33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29" autoAdjust="0"/>
    <p:restoredTop sz="90560" autoAdjust="0"/>
  </p:normalViewPr>
  <p:slideViewPr>
    <p:cSldViewPr>
      <p:cViewPr varScale="1">
        <p:scale>
          <a:sx n="82" d="100"/>
          <a:sy n="82" d="100"/>
        </p:scale>
        <p:origin x="170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1DB6E4-AF3F-4783-90B1-ADD75CC30438}" type="datetimeFigureOut">
              <a:rPr lang="en-US" smtClean="0"/>
              <a:t>2/25/2019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CCBBA4-8F2A-4769-AEFE-251EBE3B2C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6437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1961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525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896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513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2400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305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1966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48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9068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163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838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036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2381" y="1447800"/>
            <a:ext cx="8362950" cy="1219200"/>
          </a:xfrm>
        </p:spPr>
        <p:txBody>
          <a:bodyPr>
            <a:noAutofit/>
          </a:bodyPr>
          <a:lstStyle/>
          <a:p>
            <a:pPr algn="ctr"/>
            <a:r>
              <a:rPr lang="en-US" sz="2800" b="1" dirty="0" smtClean="0">
                <a:solidFill>
                  <a:srgbClr val="CC0000"/>
                </a:solidFill>
              </a:rPr>
              <a:t/>
            </a:r>
            <a:br>
              <a:rPr lang="en-US" sz="2800" b="1" dirty="0" smtClean="0">
                <a:solidFill>
                  <a:srgbClr val="CC0000"/>
                </a:solidFill>
              </a:rPr>
            </a:br>
            <a:r>
              <a:rPr lang="en-US" sz="2800" b="1" dirty="0" smtClean="0">
                <a:solidFill>
                  <a:srgbClr val="CC0000"/>
                </a:solidFill>
              </a:rPr>
              <a:t/>
            </a:r>
            <a:br>
              <a:rPr lang="en-US" sz="2800" b="1" dirty="0" smtClean="0">
                <a:solidFill>
                  <a:srgbClr val="CC0000"/>
                </a:solidFill>
              </a:rPr>
            </a:br>
            <a:r>
              <a:rPr lang="en-US" sz="2800" b="1" dirty="0" smtClean="0">
                <a:solidFill>
                  <a:srgbClr val="CC0000"/>
                </a:solidFill>
              </a:rPr>
              <a:t>School and University Partnership for Peer Communities of Learners </a:t>
            </a:r>
            <a:br>
              <a:rPr lang="en-US" sz="2800" b="1" dirty="0" smtClean="0">
                <a:solidFill>
                  <a:srgbClr val="CC0000"/>
                </a:solidFill>
              </a:rPr>
            </a:br>
            <a:r>
              <a:rPr lang="en-US" sz="2800" b="1" dirty="0" smtClean="0">
                <a:solidFill>
                  <a:srgbClr val="CC0000"/>
                </a:solidFill>
              </a:rPr>
              <a:t>(SUP4PCL)</a:t>
            </a:r>
            <a:br>
              <a:rPr lang="en-US" sz="2800" b="1" dirty="0" smtClean="0">
                <a:solidFill>
                  <a:srgbClr val="CC0000"/>
                </a:solidFill>
              </a:rPr>
            </a:br>
            <a:r>
              <a:rPr lang="en-US" sz="2800" b="1" dirty="0" smtClean="0">
                <a:solidFill>
                  <a:srgbClr val="CC0000"/>
                </a:solidFill>
              </a:rPr>
              <a:t/>
            </a:r>
            <a:br>
              <a:rPr lang="en-US" sz="2800" b="1" dirty="0" smtClean="0">
                <a:solidFill>
                  <a:srgbClr val="CC0000"/>
                </a:solidFill>
              </a:rPr>
            </a:br>
            <a:r>
              <a:rPr lang="en-US" sz="2800" b="1" dirty="0" smtClean="0">
                <a:solidFill>
                  <a:srgbClr val="003399"/>
                </a:solidFill>
              </a:rPr>
              <a:t/>
            </a:r>
            <a:br>
              <a:rPr lang="en-US" sz="2800" b="1" dirty="0" smtClean="0">
                <a:solidFill>
                  <a:srgbClr val="003399"/>
                </a:solidFill>
              </a:rPr>
            </a:br>
            <a:endParaRPr lang="en-US" sz="28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824" y="2314575"/>
            <a:ext cx="8134350" cy="38862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endParaRPr lang="en-US" sz="2400" b="1" dirty="0" smtClean="0">
              <a:solidFill>
                <a:srgbClr val="003399"/>
              </a:solidFill>
            </a:endParaRPr>
          </a:p>
          <a:p>
            <a:pPr marL="0" indent="0" algn="ctr">
              <a:buNone/>
            </a:pPr>
            <a:r>
              <a:rPr lang="en-US" sz="2000" dirty="0">
                <a:solidFill>
                  <a:srgbClr val="003399"/>
                </a:solidFill>
              </a:rPr>
              <a:t>Project number: </a:t>
            </a:r>
            <a:endParaRPr lang="en-US" sz="2000" dirty="0" smtClean="0">
              <a:solidFill>
                <a:srgbClr val="003399"/>
              </a:solidFill>
            </a:endParaRPr>
          </a:p>
          <a:p>
            <a:pPr marL="0" indent="0" algn="ctr">
              <a:buNone/>
            </a:pPr>
            <a:r>
              <a:rPr lang="en-US" sz="2000" b="1" dirty="0" smtClean="0">
                <a:solidFill>
                  <a:srgbClr val="003399"/>
                </a:solidFill>
              </a:rPr>
              <a:t> 573660-EPP-1-2016-1-EG-EPPKA2-CBHE-JP (2016-2516/001-001)</a:t>
            </a:r>
            <a:endParaRPr lang="en-US" sz="2000" b="1" dirty="0">
              <a:solidFill>
                <a:srgbClr val="003399"/>
              </a:solidFill>
            </a:endParaRPr>
          </a:p>
          <a:p>
            <a:pPr marL="0" indent="0" algn="ctr">
              <a:buNone/>
            </a:pPr>
            <a:r>
              <a:rPr lang="ar-EG" sz="2000" b="1" dirty="0" smtClean="0">
                <a:solidFill>
                  <a:srgbClr val="003399"/>
                </a:solidFill>
              </a:rPr>
              <a:t>البحث الكيفي ومقارنته بالبحث الكمي</a:t>
            </a:r>
            <a:endParaRPr lang="en-US" sz="2000" b="1" dirty="0" smtClean="0">
              <a:solidFill>
                <a:srgbClr val="003399"/>
              </a:solidFill>
            </a:endParaRPr>
          </a:p>
          <a:p>
            <a:pPr marL="0" indent="0" algn="ctr">
              <a:buNone/>
            </a:pPr>
            <a:endParaRPr lang="en-US" sz="2000" b="1" dirty="0" smtClean="0">
              <a:solidFill>
                <a:srgbClr val="003399"/>
              </a:solidFill>
            </a:endParaRPr>
          </a:p>
          <a:p>
            <a:pPr marL="0" indent="0" algn="ctr">
              <a:buNone/>
            </a:pPr>
            <a:endParaRPr lang="en-US" sz="2000" b="1" dirty="0">
              <a:solidFill>
                <a:srgbClr val="003399"/>
              </a:solidFill>
            </a:endParaRPr>
          </a:p>
          <a:p>
            <a:pPr marL="0" indent="0" algn="ctr">
              <a:buNone/>
            </a:pPr>
            <a:r>
              <a:rPr lang="en-US" sz="2000" b="1" dirty="0">
                <a:solidFill>
                  <a:srgbClr val="003399"/>
                </a:solidFill>
              </a:rPr>
              <a:t/>
            </a:r>
            <a:br>
              <a:rPr lang="en-US" sz="2000" b="1" dirty="0">
                <a:solidFill>
                  <a:srgbClr val="003399"/>
                </a:solidFill>
              </a:rPr>
            </a:br>
            <a:r>
              <a:rPr lang="en-US" sz="2000" b="1" dirty="0" smtClean="0">
                <a:solidFill>
                  <a:srgbClr val="003399"/>
                </a:solidFill>
              </a:rPr>
              <a:t>Sixth Local Management Meeting March 4</a:t>
            </a:r>
            <a:r>
              <a:rPr lang="en-US" sz="2000" b="1" baseline="30000" dirty="0" smtClean="0">
                <a:solidFill>
                  <a:srgbClr val="003399"/>
                </a:solidFill>
              </a:rPr>
              <a:t>th</a:t>
            </a:r>
            <a:r>
              <a:rPr lang="en-US" sz="2000" b="1" dirty="0" smtClean="0">
                <a:solidFill>
                  <a:srgbClr val="003399"/>
                </a:solidFill>
              </a:rPr>
              <a:t> 2019</a:t>
            </a:r>
            <a:r>
              <a:rPr lang="en-US" sz="2000" b="1" dirty="0">
                <a:solidFill>
                  <a:srgbClr val="003399"/>
                </a:solidFill>
              </a:rPr>
              <a:t/>
            </a:r>
            <a:br>
              <a:rPr lang="en-US" sz="2000" b="1" dirty="0">
                <a:solidFill>
                  <a:srgbClr val="003399"/>
                </a:solidFill>
              </a:rPr>
            </a:br>
            <a:r>
              <a:rPr lang="en-US" sz="2000" b="1" dirty="0">
                <a:solidFill>
                  <a:srgbClr val="003399"/>
                </a:solidFill>
              </a:rPr>
              <a:t>The American University in </a:t>
            </a:r>
            <a:r>
              <a:rPr lang="en-US" sz="2000" b="1" dirty="0" smtClean="0">
                <a:solidFill>
                  <a:srgbClr val="003399"/>
                </a:solidFill>
              </a:rPr>
              <a:t>Cairo</a:t>
            </a:r>
          </a:p>
          <a:p>
            <a:pPr marL="0" indent="0" algn="ctr">
              <a:buNone/>
            </a:pPr>
            <a:r>
              <a:rPr lang="en-US" sz="2000" b="1" dirty="0" smtClean="0">
                <a:solidFill>
                  <a:srgbClr val="003399"/>
                </a:solidFill>
              </a:rPr>
              <a:t>Alexandria</a:t>
            </a:r>
            <a:endParaRPr lang="en-US" sz="20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1"/>
            <a:ext cx="9144000" cy="757456"/>
          </a:xfrm>
          <a:prstGeom prst="rect">
            <a:avLst/>
          </a:prstGeom>
          <a:solidFill>
            <a:srgbClr val="003399"/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700" dirty="0">
              <a:solidFill>
                <a:srgbClr val="92D050"/>
              </a:solidFill>
            </a:endParaRPr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2976056" y="304800"/>
            <a:ext cx="2895600" cy="6858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5910" y="6119336"/>
            <a:ext cx="906780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i="1" dirty="0">
                <a:solidFill>
                  <a:srgbClr val="003399"/>
                </a:solidFill>
              </a:rPr>
              <a:t>"This project has been funded with support from the European Commission. This presentation </a:t>
            </a:r>
            <a:r>
              <a:rPr lang="en-US" sz="1200" i="1" dirty="0" smtClean="0">
                <a:solidFill>
                  <a:srgbClr val="003399"/>
                </a:solidFill>
              </a:rPr>
              <a:t>reflects the views only of the </a:t>
            </a:r>
            <a:r>
              <a:rPr lang="en-US" sz="1200" i="1" dirty="0">
                <a:solidFill>
                  <a:srgbClr val="003399"/>
                </a:solidFill>
              </a:rPr>
              <a:t>author, and the Commission cannot be held responsible for any use which may be made of the information contained therein</a:t>
            </a:r>
            <a:r>
              <a:rPr lang="en-US" sz="3600" dirty="0"/>
              <a:t/>
            </a:r>
            <a:br>
              <a:rPr lang="en-US" sz="3600" dirty="0"/>
            </a:br>
            <a:endParaRPr lang="en-US" dirty="0"/>
          </a:p>
        </p:txBody>
      </p:sp>
      <p:pic>
        <p:nvPicPr>
          <p:cNvPr id="7" name="image2.png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3810000" y="3962401"/>
            <a:ext cx="1600200" cy="1066800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2058378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681" y="1062256"/>
            <a:ext cx="8134350" cy="5029200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endParaRPr lang="en-US" sz="2400" dirty="0"/>
          </a:p>
          <a:p>
            <a:pPr marL="0" lvl="0" indent="0" algn="ctr">
              <a:buNone/>
            </a:pPr>
            <a:r>
              <a:rPr lang="ar-EG" sz="3200" b="1" u="sng" dirty="0" smtClean="0"/>
              <a:t>البحث الكيفي ومقارنته بالبحث الكمي</a:t>
            </a:r>
            <a:endParaRPr lang="en-US" sz="3200" b="1" u="sng" dirty="0" smtClean="0"/>
          </a:p>
          <a:p>
            <a:pPr marL="0" lvl="0" indent="0" algn="ctr">
              <a:buNone/>
            </a:pPr>
            <a:endParaRPr lang="en-US" sz="2400" dirty="0" smtClean="0"/>
          </a:p>
          <a:p>
            <a:pPr marL="0" lvl="0" indent="0">
              <a:buNone/>
            </a:pPr>
            <a:endParaRPr lang="en-US" sz="2400" dirty="0"/>
          </a:p>
          <a:p>
            <a:pPr marL="0" lv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1"/>
            <a:ext cx="9144000" cy="757456"/>
          </a:xfrm>
          <a:prstGeom prst="rect">
            <a:avLst/>
          </a:prstGeom>
          <a:solidFill>
            <a:srgbClr val="003399"/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700" dirty="0">
              <a:solidFill>
                <a:srgbClr val="92D050"/>
              </a:solidFill>
            </a:endParaRPr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2976056" y="304800"/>
            <a:ext cx="2895600" cy="6858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356681" y="1295399"/>
            <a:ext cx="848251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marR="0">
              <a:spcBef>
                <a:spcPts val="0"/>
              </a:spcBef>
              <a:spcAft>
                <a:spcPts val="0"/>
              </a:spcAft>
            </a:pPr>
            <a:endParaRPr lang="en-US" sz="2000" b="1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7338232"/>
              </p:ext>
            </p:extLst>
          </p:nvPr>
        </p:nvGraphicFramePr>
        <p:xfrm>
          <a:off x="228601" y="2233450"/>
          <a:ext cx="8262429" cy="4136870"/>
        </p:xfrm>
        <a:graphic>
          <a:graphicData uri="http://schemas.openxmlformats.org/drawingml/2006/table">
            <a:tbl>
              <a:tblPr firstRow="1" firstCol="1" bandRow="1"/>
              <a:tblGrid>
                <a:gridCol w="3200399">
                  <a:extLst>
                    <a:ext uri="{9D8B030D-6E8A-4147-A177-3AD203B41FA5}">
                      <a16:colId xmlns:a16="http://schemas.microsoft.com/office/drawing/2014/main" val="2940678122"/>
                    </a:ext>
                  </a:extLst>
                </a:gridCol>
                <a:gridCol w="3352800">
                  <a:extLst>
                    <a:ext uri="{9D8B030D-6E8A-4147-A177-3AD203B41FA5}">
                      <a16:colId xmlns:a16="http://schemas.microsoft.com/office/drawing/2014/main" val="764406619"/>
                    </a:ext>
                  </a:extLst>
                </a:gridCol>
                <a:gridCol w="1709230">
                  <a:extLst>
                    <a:ext uri="{9D8B030D-6E8A-4147-A177-3AD203B41FA5}">
                      <a16:colId xmlns:a16="http://schemas.microsoft.com/office/drawing/2014/main" val="3950658501"/>
                    </a:ext>
                  </a:extLst>
                </a:gridCol>
              </a:tblGrid>
              <a:tr h="42574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2400" b="1" u="sng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كيفي</a:t>
                      </a:r>
                      <a:endParaRPr lang="en-GB" sz="24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2400" b="1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كمي </a:t>
                      </a:r>
                      <a:endParaRPr lang="en-GB" sz="2400" b="1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2400" b="1" u="sng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نوع البحث </a:t>
                      </a:r>
                      <a:endParaRPr lang="en-GB" sz="24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9188747"/>
                  </a:ext>
                </a:extLst>
              </a:tr>
              <a:tr h="1608003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2000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المدخل الإستقرائي :يبدأ بالملاحظات المحددة ويختتم بتعميمات أو نظريات</a:t>
                      </a:r>
                      <a:endParaRPr lang="en-GB" sz="20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indent="-3429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ar-EG" sz="2000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المدخل الإستنباطي للتفسير عند الإجابة عن أسئلة البحث.</a:t>
                      </a:r>
                    </a:p>
                    <a:p>
                      <a:pPr marL="342900" indent="-3429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ar-EG" sz="2000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من العام إلى الأكثر تحديدا</a:t>
                      </a:r>
                    </a:p>
                    <a:p>
                      <a:pPr marL="342900" indent="-342900" algn="r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endParaRPr lang="en-GB" sz="20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2000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1) المدخل</a:t>
                      </a:r>
                      <a:endParaRPr lang="en-GB" sz="20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97718856"/>
                  </a:ext>
                </a:extLst>
              </a:tr>
              <a:tr h="1167971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2000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إستكشاف</a:t>
                      </a:r>
                      <a:r>
                        <a:rPr lang="ar-EG" sz="2000" baseline="0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وفهم إعتقادات الأفراد واتجاهاتهم وسلوكهم وتفاعلاتهم. يجيب عن السؤال "كيف " في الأغلب ومن وجهة نظر المبحوث. </a:t>
                      </a:r>
                      <a:endParaRPr lang="en-GB" sz="20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2000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-تصنيف الخصائص وقياسها واستخدام النماذج الإحصائية في محاولة لتفسير</a:t>
                      </a:r>
                      <a:r>
                        <a:rPr lang="ar-EG" sz="2000" baseline="0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الظواهر الملاحظة وبناء العلاقات السببية والارتباطية بين الظواهر. يجيب على الأسئلة ماذا ولماذا ومن وجهة نظر الباحث.</a:t>
                      </a:r>
                      <a:endParaRPr lang="en-GB" sz="20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2400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2) الهدف </a:t>
                      </a:r>
                      <a:endParaRPr lang="en-GB" sz="24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546894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53466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681" y="1062256"/>
            <a:ext cx="8134350" cy="5029200"/>
          </a:xfrm>
        </p:spPr>
        <p:txBody>
          <a:bodyPr>
            <a:noAutofit/>
          </a:bodyPr>
          <a:lstStyle/>
          <a:p>
            <a:pPr marL="0" lvl="0" indent="0" algn="ctr">
              <a:buNone/>
            </a:pPr>
            <a:endParaRPr lang="en-US" sz="2400" dirty="0" smtClean="0"/>
          </a:p>
          <a:p>
            <a:pPr marL="0" lvl="0" indent="0">
              <a:buNone/>
            </a:pPr>
            <a:endParaRPr lang="en-US" sz="2400" dirty="0"/>
          </a:p>
          <a:p>
            <a:pPr marL="0" lv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1"/>
            <a:ext cx="9144000" cy="757456"/>
          </a:xfrm>
          <a:prstGeom prst="rect">
            <a:avLst/>
          </a:prstGeom>
          <a:solidFill>
            <a:srgbClr val="003399"/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700" dirty="0">
              <a:solidFill>
                <a:srgbClr val="92D050"/>
              </a:solidFill>
            </a:endParaRPr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2976056" y="304800"/>
            <a:ext cx="2895600" cy="6858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356681" y="1295399"/>
            <a:ext cx="848251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marR="0">
              <a:spcBef>
                <a:spcPts val="0"/>
              </a:spcBef>
              <a:spcAft>
                <a:spcPts val="0"/>
              </a:spcAft>
            </a:pPr>
            <a:endParaRPr lang="en-US" sz="2000" b="1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1447734"/>
              </p:ext>
            </p:extLst>
          </p:nvPr>
        </p:nvGraphicFramePr>
        <p:xfrm>
          <a:off x="339096" y="1295399"/>
          <a:ext cx="8262429" cy="4662154"/>
        </p:xfrm>
        <a:graphic>
          <a:graphicData uri="http://schemas.openxmlformats.org/drawingml/2006/table">
            <a:tbl>
              <a:tblPr firstRow="1" firstCol="1" bandRow="1"/>
              <a:tblGrid>
                <a:gridCol w="3200399">
                  <a:extLst>
                    <a:ext uri="{9D8B030D-6E8A-4147-A177-3AD203B41FA5}">
                      <a16:colId xmlns:a16="http://schemas.microsoft.com/office/drawing/2014/main" val="2940678122"/>
                    </a:ext>
                  </a:extLst>
                </a:gridCol>
                <a:gridCol w="3352800">
                  <a:extLst>
                    <a:ext uri="{9D8B030D-6E8A-4147-A177-3AD203B41FA5}">
                      <a16:colId xmlns:a16="http://schemas.microsoft.com/office/drawing/2014/main" val="764406619"/>
                    </a:ext>
                  </a:extLst>
                </a:gridCol>
                <a:gridCol w="1709230">
                  <a:extLst>
                    <a:ext uri="{9D8B030D-6E8A-4147-A177-3AD203B41FA5}">
                      <a16:colId xmlns:a16="http://schemas.microsoft.com/office/drawing/2014/main" val="3950658501"/>
                    </a:ext>
                  </a:extLst>
                </a:gridCol>
              </a:tblGrid>
              <a:tr h="45720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2400" b="1" u="sng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كيفي</a:t>
                      </a:r>
                      <a:endParaRPr lang="en-GB" sz="24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2400" b="1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كمي </a:t>
                      </a:r>
                      <a:endParaRPr lang="en-GB" sz="2400" b="1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2400" b="1" u="sng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نوع البحث </a:t>
                      </a:r>
                      <a:endParaRPr lang="en-GB" sz="24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9188747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2000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 صغيرة </a:t>
                      </a:r>
                      <a:endParaRPr lang="en-GB" sz="20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ar-EG" sz="2000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 واسعة </a:t>
                      </a:r>
                    </a:p>
                    <a:p>
                      <a:pPr marL="0" indent="0" algn="r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endParaRPr lang="en-GB" sz="20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2000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3) حجم العينة</a:t>
                      </a:r>
                      <a:endParaRPr lang="en-GB" sz="20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97718856"/>
                  </a:ext>
                </a:extLst>
              </a:tr>
              <a:tr h="1167971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2000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يتم خلال الدراسة</a:t>
                      </a:r>
                      <a:endParaRPr lang="en-GB" sz="20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2000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-يتم بعناية قبل البدء في جمع البيانات</a:t>
                      </a:r>
                      <a:endParaRPr lang="en-GB" sz="20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2400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4) تصميم البحث </a:t>
                      </a:r>
                      <a:endParaRPr lang="en-GB" sz="24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54689407"/>
                  </a:ext>
                </a:extLst>
              </a:tr>
              <a:tr h="1167971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2000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هو الأداة الرئيسية لجمع البيانات</a:t>
                      </a:r>
                      <a:endParaRPr lang="en-GB" sz="20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2000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-يستخدم أدوات مثل الإستبانة</a:t>
                      </a:r>
                      <a:r>
                        <a:rPr lang="ar-EG" sz="2000" baseline="0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لجمع بيانات.</a:t>
                      </a:r>
                      <a:endParaRPr lang="en-GB" sz="20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2400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5) الباحث</a:t>
                      </a:r>
                      <a:endParaRPr lang="en-GB" sz="24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45450659"/>
                  </a:ext>
                </a:extLst>
              </a:tr>
              <a:tr h="1167971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2000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كلمات وعبارات وصور ووثائق وغير ذلك من البيانات غير الرقمية مثل المذكرات اليومية.</a:t>
                      </a:r>
                      <a:endParaRPr lang="en-GB" sz="20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2000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رقمية في الأغلب</a:t>
                      </a:r>
                      <a:endParaRPr lang="en-GB" sz="20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2400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6) البيانات</a:t>
                      </a:r>
                      <a:endParaRPr lang="en-GB" sz="24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808566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3428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681" y="1062256"/>
            <a:ext cx="8134350" cy="5029200"/>
          </a:xfrm>
        </p:spPr>
        <p:txBody>
          <a:bodyPr>
            <a:noAutofit/>
          </a:bodyPr>
          <a:lstStyle/>
          <a:p>
            <a:pPr marL="0" lvl="0" indent="0" algn="ctr">
              <a:buNone/>
            </a:pPr>
            <a:endParaRPr lang="en-US" sz="2400" dirty="0" smtClean="0"/>
          </a:p>
          <a:p>
            <a:pPr marL="0" lvl="0" indent="0">
              <a:buNone/>
            </a:pPr>
            <a:endParaRPr lang="en-US" sz="2400" dirty="0"/>
          </a:p>
          <a:p>
            <a:pPr marL="0" lv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1"/>
            <a:ext cx="9144000" cy="757456"/>
          </a:xfrm>
          <a:prstGeom prst="rect">
            <a:avLst/>
          </a:prstGeom>
          <a:solidFill>
            <a:srgbClr val="003399"/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700" dirty="0">
              <a:solidFill>
                <a:srgbClr val="92D050"/>
              </a:solidFill>
            </a:endParaRPr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2976056" y="304800"/>
            <a:ext cx="2895600" cy="6858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356681" y="1295399"/>
            <a:ext cx="848251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marR="0">
              <a:spcBef>
                <a:spcPts val="0"/>
              </a:spcBef>
              <a:spcAft>
                <a:spcPts val="0"/>
              </a:spcAft>
            </a:pPr>
            <a:endParaRPr lang="en-US" sz="2000" b="1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7893001"/>
              </p:ext>
            </p:extLst>
          </p:nvPr>
        </p:nvGraphicFramePr>
        <p:xfrm>
          <a:off x="356681" y="1062257"/>
          <a:ext cx="8262429" cy="5661979"/>
        </p:xfrm>
        <a:graphic>
          <a:graphicData uri="http://schemas.openxmlformats.org/drawingml/2006/table">
            <a:tbl>
              <a:tblPr firstRow="1" firstCol="1" bandRow="1"/>
              <a:tblGrid>
                <a:gridCol w="3200399">
                  <a:extLst>
                    <a:ext uri="{9D8B030D-6E8A-4147-A177-3AD203B41FA5}">
                      <a16:colId xmlns:a16="http://schemas.microsoft.com/office/drawing/2014/main" val="2940678122"/>
                    </a:ext>
                  </a:extLst>
                </a:gridCol>
                <a:gridCol w="3352800">
                  <a:extLst>
                    <a:ext uri="{9D8B030D-6E8A-4147-A177-3AD203B41FA5}">
                      <a16:colId xmlns:a16="http://schemas.microsoft.com/office/drawing/2014/main" val="764406619"/>
                    </a:ext>
                  </a:extLst>
                </a:gridCol>
                <a:gridCol w="1709230">
                  <a:extLst>
                    <a:ext uri="{9D8B030D-6E8A-4147-A177-3AD203B41FA5}">
                      <a16:colId xmlns:a16="http://schemas.microsoft.com/office/drawing/2014/main" val="3950658501"/>
                    </a:ext>
                  </a:extLst>
                </a:gridCol>
              </a:tblGrid>
              <a:tr h="4128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2400" b="1" u="sng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كيفي</a:t>
                      </a:r>
                      <a:endParaRPr lang="en-GB" sz="24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2400" b="1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كمي </a:t>
                      </a:r>
                      <a:endParaRPr lang="en-GB" sz="2400" b="1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2400" b="1" u="sng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نوع البحث </a:t>
                      </a:r>
                      <a:endParaRPr lang="en-GB" sz="24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9188747"/>
                  </a:ext>
                </a:extLst>
              </a:tr>
              <a:tr h="1197336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1800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 الملاحظة- الملاحظة بالمشاركة- المقابلات (المفتوحة</a:t>
                      </a:r>
                      <a:r>
                        <a:rPr lang="ar-EG" sz="1800" baseline="0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والمقننة ) –البؤر النقاشية </a:t>
                      </a:r>
                      <a:r>
                        <a:rPr lang="ar-EG" sz="1800" baseline="0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الجماعية</a:t>
                      </a:r>
                      <a:r>
                        <a:rPr lang="en-GB" sz="1800" baseline="0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ar-EG" sz="1800" baseline="0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–الشخص المرجعي</a:t>
                      </a: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aseline="0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Key Informant</a:t>
                      </a:r>
                      <a:endParaRPr lang="en-GB" sz="18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ar-EG" sz="1800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الاستبانة – تحليل مضمون</a:t>
                      </a:r>
                    </a:p>
                    <a:p>
                      <a:pPr marL="0" indent="0" algn="r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endParaRPr lang="en-GB" sz="18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1800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7) أدوات البحث لجمع المادة</a:t>
                      </a:r>
                      <a:endParaRPr lang="en-GB" sz="18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97718856"/>
                  </a:ext>
                </a:extLst>
              </a:tr>
              <a:tr h="1803220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1800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تحليل كيفي يعتمد على الترميز </a:t>
                      </a:r>
                      <a:r>
                        <a:rPr lang="en-US" sz="1800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Coding</a:t>
                      </a: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(Grounded Theory coding- General Framework</a:t>
                      </a:r>
                      <a:r>
                        <a:rPr lang="en-US" sz="1800" baseline="0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Coding)</a:t>
                      </a:r>
                      <a:r>
                        <a:rPr lang="en-US" sz="1800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ar-EG" sz="1800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GB" sz="1800" dirty="0" smtClean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1800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وعلى </a:t>
                      </a:r>
                      <a:r>
                        <a:rPr lang="ar-EG" sz="1800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المفاهيم المنبثقة من البيانات ، وقد يتم من خلال برامج لتشبيك المفاهيم بعضها البعض</a:t>
                      </a:r>
                      <a:r>
                        <a:rPr lang="ar-EG" sz="1800" baseline="0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مثل </a:t>
                      </a:r>
                      <a:r>
                        <a:rPr lang="en-US" sz="1800" baseline="0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NVIVO</a:t>
                      </a:r>
                      <a:endParaRPr lang="en-GB" sz="18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1800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-تحليل</a:t>
                      </a:r>
                      <a:r>
                        <a:rPr lang="ar-EG" sz="1800" baseline="0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إحصائي </a:t>
                      </a: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aseline="0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SPSS Statistical Program for social </a:t>
                      </a:r>
                      <a:r>
                        <a:rPr lang="en-GB" sz="1800" baseline="0" dirty="0" err="1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sience</a:t>
                      </a:r>
                      <a:endParaRPr lang="en-GB" sz="1800" baseline="0" dirty="0" smtClean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1800" baseline="0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يهتم بالتكرارات والمتوسطات</a:t>
                      </a:r>
                      <a:endParaRPr lang="en-GB" sz="18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1800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8) تحليل</a:t>
                      </a:r>
                      <a:r>
                        <a:rPr lang="ar-EG" sz="1800" baseline="0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البيانات</a:t>
                      </a:r>
                      <a:endParaRPr lang="en-GB" sz="18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54689407"/>
                  </a:ext>
                </a:extLst>
              </a:tr>
              <a:tr h="971696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1800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التحقق ثلاثي الأبعاد (التثليث)</a:t>
                      </a:r>
                      <a:endParaRPr lang="ar-EG" sz="18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Triangulation</a:t>
                      </a:r>
                      <a:r>
                        <a:rPr lang="en-GB" sz="1800" baseline="0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ar-EG" sz="1800" dirty="0" smtClean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1800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الصدق والثبات </a:t>
                      </a:r>
                      <a:endParaRPr lang="en-GB" sz="18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1800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9) التحقق من البيانات </a:t>
                      </a:r>
                      <a:endParaRPr lang="en-US" sz="1800" dirty="0" smtClean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Rigor</a:t>
                      </a:r>
                      <a:endParaRPr lang="ar-EG" sz="1800" dirty="0" smtClean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45450659"/>
                  </a:ext>
                </a:extLst>
              </a:tr>
              <a:tr h="1114979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1800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قد تتم</a:t>
                      </a:r>
                      <a:r>
                        <a:rPr lang="ar-EG" sz="1800" baseline="0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الكتابة بالتزامن مع التحليل.</a:t>
                      </a:r>
                      <a:endParaRPr lang="en-GB" sz="18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1800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يتم بعد الانتهاء من جمع البيانات والتحليل</a:t>
                      </a:r>
                      <a:endParaRPr lang="en-GB" sz="18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1800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10) كتابة النتائج والتحليل النهائي</a:t>
                      </a:r>
                      <a:endParaRPr lang="en-GB" sz="18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808566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9285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37160" indent="0" algn="ctr">
              <a:buNone/>
            </a:pPr>
            <a:endParaRPr lang="en-US" sz="8800" dirty="0" smtClean="0"/>
          </a:p>
          <a:p>
            <a:pPr marL="137160" indent="0" algn="ctr">
              <a:buNone/>
            </a:pPr>
            <a:r>
              <a:rPr lang="en-US" sz="8800" dirty="0" smtClean="0">
                <a:solidFill>
                  <a:srgbClr val="003399"/>
                </a:solidFill>
              </a:rPr>
              <a:t>Thank You</a:t>
            </a:r>
          </a:p>
          <a:p>
            <a:pPr marL="137160" indent="0" algn="ctr">
              <a:buNone/>
            </a:pPr>
            <a:endParaRPr lang="ar-EG" sz="88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-27710" y="0"/>
            <a:ext cx="9171709" cy="1219200"/>
          </a:xfrm>
          <a:prstGeom prst="rect">
            <a:avLst/>
          </a:prstGeom>
          <a:solidFill>
            <a:srgbClr val="003399"/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700" dirty="0">
              <a:solidFill>
                <a:srgbClr val="92D050"/>
              </a:solidFill>
            </a:endParaRPr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3000375" y="829113"/>
            <a:ext cx="289560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887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2157</TotalTime>
  <Words>325</Words>
  <Application>Microsoft Office PowerPoint</Application>
  <PresentationFormat>On-screen Show (4:3)</PresentationFormat>
  <Paragraphs>67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MS Mincho</vt:lpstr>
      <vt:lpstr>Arial</vt:lpstr>
      <vt:lpstr>Calibri</vt:lpstr>
      <vt:lpstr>Calibri Light</vt:lpstr>
      <vt:lpstr>Cambria</vt:lpstr>
      <vt:lpstr>Times New Roman</vt:lpstr>
      <vt:lpstr>Office Theme</vt:lpstr>
      <vt:lpstr>  School and University Partnership for Peer Communities of Learners  (SUP4PCL)   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AUC</dc:creator>
  <cp:lastModifiedBy>AUC</cp:lastModifiedBy>
  <cp:revision>295</cp:revision>
  <cp:lastPrinted>2019-02-25T12:56:36Z</cp:lastPrinted>
  <dcterms:created xsi:type="dcterms:W3CDTF">2006-08-16T00:00:00Z</dcterms:created>
  <dcterms:modified xsi:type="dcterms:W3CDTF">2019-02-25T13:05:26Z</dcterms:modified>
</cp:coreProperties>
</file>