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92" r:id="rId3"/>
    <p:sldId id="257" r:id="rId4"/>
    <p:sldId id="258" r:id="rId5"/>
    <p:sldId id="259" r:id="rId6"/>
    <p:sldId id="278" r:id="rId7"/>
    <p:sldId id="260" r:id="rId8"/>
    <p:sldId id="261" r:id="rId9"/>
    <p:sldId id="262" r:id="rId10"/>
    <p:sldId id="280" r:id="rId11"/>
    <p:sldId id="269" r:id="rId12"/>
    <p:sldId id="263" r:id="rId13"/>
    <p:sldId id="264" r:id="rId14"/>
    <p:sldId id="265" r:id="rId15"/>
    <p:sldId id="266" r:id="rId16"/>
    <p:sldId id="267" r:id="rId17"/>
    <p:sldId id="268" r:id="rId18"/>
    <p:sldId id="270" r:id="rId19"/>
    <p:sldId id="271" r:id="rId20"/>
    <p:sldId id="272" r:id="rId21"/>
    <p:sldId id="273" r:id="rId22"/>
    <p:sldId id="274" r:id="rId23"/>
    <p:sldId id="276" r:id="rId24"/>
    <p:sldId id="275" r:id="rId25"/>
    <p:sldId id="279" r:id="rId26"/>
    <p:sldId id="281" r:id="rId27"/>
    <p:sldId id="282" r:id="rId28"/>
    <p:sldId id="283" r:id="rId29"/>
    <p:sldId id="284" r:id="rId30"/>
    <p:sldId id="285" r:id="rId31"/>
    <p:sldId id="286" r:id="rId32"/>
    <p:sldId id="287" r:id="rId33"/>
    <p:sldId id="288" r:id="rId34"/>
    <p:sldId id="289" r:id="rId35"/>
    <p:sldId id="290" r:id="rId36"/>
    <p:sldId id="291" r:id="rId37"/>
    <p:sldId id="277"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74" d="100"/>
          <a:sy n="74" d="100"/>
        </p:scale>
        <p:origin x="576"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3/2/2019</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pPr/>
              <a:t>3/2/2019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pPr/>
              <a:t>3/2/2019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3/2/2019</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36224F-13DD-47C5-BBA5-3526CD10BC0F}"/>
              </a:ext>
            </a:extLst>
          </p:cNvPr>
          <p:cNvSpPr>
            <a:spLocks noGrp="1"/>
          </p:cNvSpPr>
          <p:nvPr>
            <p:ph type="ctrTitle"/>
          </p:nvPr>
        </p:nvSpPr>
        <p:spPr/>
        <p:txBody>
          <a:bodyPr/>
          <a:lstStyle/>
          <a:p>
            <a:r>
              <a:rPr lang="ar-EG" dirty="0"/>
              <a:t>زيارة فريق قصر الدوبارة لمدارس التشبيك </a:t>
            </a:r>
            <a:endParaRPr lang="en-US" dirty="0"/>
          </a:p>
        </p:txBody>
      </p:sp>
      <p:sp>
        <p:nvSpPr>
          <p:cNvPr id="3" name="Subtitle 2">
            <a:extLst>
              <a:ext uri="{FF2B5EF4-FFF2-40B4-BE49-F238E27FC236}">
                <a16:creationId xmlns:a16="http://schemas.microsoft.com/office/drawing/2014/main" xmlns="" id="{03D82FFB-2A5A-45F0-A2D2-3511D00E86A6}"/>
              </a:ext>
            </a:extLst>
          </p:cNvPr>
          <p:cNvSpPr>
            <a:spLocks noGrp="1"/>
          </p:cNvSpPr>
          <p:nvPr>
            <p:ph type="subTitle" idx="1"/>
          </p:nvPr>
        </p:nvSpPr>
        <p:spPr/>
        <p:txBody>
          <a:bodyPr>
            <a:noAutofit/>
          </a:bodyPr>
          <a:lstStyle/>
          <a:p>
            <a:r>
              <a:rPr lang="ar-EG" sz="2000" b="1" dirty="0"/>
              <a:t>فريق المدرسة </a:t>
            </a:r>
          </a:p>
          <a:p>
            <a:r>
              <a:rPr lang="ar-EG" sz="2000" b="1" dirty="0"/>
              <a:t>أ.د. مها أبو حطب </a:t>
            </a:r>
          </a:p>
          <a:p>
            <a:r>
              <a:rPr lang="ar-EG" sz="2000" b="1" dirty="0"/>
              <a:t>أ.م.د. دعاء عبد الكريم </a:t>
            </a:r>
          </a:p>
          <a:p>
            <a:r>
              <a:rPr lang="ar-EG" sz="2000" b="1" dirty="0"/>
              <a:t>م.د. علياء فكرى </a:t>
            </a:r>
            <a:endParaRPr lang="en-US" sz="2000" b="1"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180" y="466726"/>
            <a:ext cx="2239963"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كلية التربية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69262" y="234951"/>
            <a:ext cx="1196340" cy="1219200"/>
          </a:xfrm>
          <a:prstGeom prst="rect">
            <a:avLst/>
          </a:prstGeom>
          <a:noFill/>
          <a:ln>
            <a:noFill/>
          </a:ln>
        </p:spPr>
      </p:pic>
    </p:spTree>
    <p:extLst>
      <p:ext uri="{BB962C8B-B14F-4D97-AF65-F5344CB8AC3E}">
        <p14:creationId xmlns:p14="http://schemas.microsoft.com/office/powerpoint/2010/main" val="33762620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9538C3-1D31-4DB0-B12F-CE019DB7C795}"/>
              </a:ext>
            </a:extLst>
          </p:cNvPr>
          <p:cNvSpPr>
            <a:spLocks noGrp="1"/>
          </p:cNvSpPr>
          <p:nvPr>
            <p:ph type="title"/>
          </p:nvPr>
        </p:nvSpPr>
        <p:spPr/>
        <p:txBody>
          <a:bodyPr>
            <a:normAutofit/>
          </a:bodyPr>
          <a:lstStyle/>
          <a:p>
            <a:r>
              <a:rPr lang="ar-EG" sz="4000" b="1" dirty="0">
                <a:solidFill>
                  <a:srgbClr val="C00000"/>
                </a:solidFill>
              </a:rPr>
              <a:t>النيل الرسمية للغات </a:t>
            </a:r>
            <a:endParaRPr lang="en-US" sz="4000" b="1" dirty="0">
              <a:solidFill>
                <a:srgbClr val="C00000"/>
              </a:solidFill>
            </a:endParaRPr>
          </a:p>
        </p:txBody>
      </p:sp>
      <p:sp>
        <p:nvSpPr>
          <p:cNvPr id="3" name="Content Placeholder 2">
            <a:extLst>
              <a:ext uri="{FF2B5EF4-FFF2-40B4-BE49-F238E27FC236}">
                <a16:creationId xmlns:a16="http://schemas.microsoft.com/office/drawing/2014/main" xmlns="" id="{B16EF249-0178-45C7-AF22-EC77B8B7296E}"/>
              </a:ext>
            </a:extLst>
          </p:cNvPr>
          <p:cNvSpPr>
            <a:spLocks noGrp="1"/>
          </p:cNvSpPr>
          <p:nvPr>
            <p:ph idx="1"/>
          </p:nvPr>
        </p:nvSpPr>
        <p:spPr/>
        <p:txBody>
          <a:bodyPr>
            <a:normAutofit lnSpcReduction="10000"/>
          </a:bodyPr>
          <a:lstStyle/>
          <a:p>
            <a:pPr lvl="0" algn="just" rtl="1">
              <a:buClr>
                <a:srgbClr val="83992A"/>
              </a:buClr>
            </a:pPr>
            <a:r>
              <a:rPr lang="ar-EG" sz="3600" dirty="0">
                <a:solidFill>
                  <a:prstClr val="black">
                    <a:lumMod val="85000"/>
                    <a:lumOff val="15000"/>
                  </a:prstClr>
                </a:solidFill>
              </a:rPr>
              <a:t>تم توجيه وحدة التدريب إلى إهمية إعداد ندوات للطلاب عن (حب الوطن والمواطنة) كمثال لنقل التدريب الذى تلقاه المعلمون خلال حضورهم للدورة التثقيفية التوعوية التى أقيمت لهم لمدة أربع أيام من خلال القوات المسلحة والتى قدمت لهم هذه الدورة عن حب الوطن وعن التعريف بالمشروعات التى تتم خلال هذه الفترة فى البلاد.</a:t>
            </a:r>
          </a:p>
          <a:p>
            <a:pPr lvl="0" algn="just" rtl="1">
              <a:buClr>
                <a:srgbClr val="83992A"/>
              </a:buClr>
            </a:pPr>
            <a:endParaRPr lang="ar-EG" sz="2500" dirty="0">
              <a:solidFill>
                <a:prstClr val="black">
                  <a:lumMod val="85000"/>
                  <a:lumOff val="15000"/>
                </a:prstClr>
              </a:solidFill>
            </a:endParaRPr>
          </a:p>
          <a:p>
            <a:pPr algn="r" rtl="1"/>
            <a:endParaRPr lang="en-US" dirty="0"/>
          </a:p>
        </p:txBody>
      </p:sp>
    </p:spTree>
    <p:extLst>
      <p:ext uri="{BB962C8B-B14F-4D97-AF65-F5344CB8AC3E}">
        <p14:creationId xmlns:p14="http://schemas.microsoft.com/office/powerpoint/2010/main" val="6243722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B34877-78C1-4467-921B-FAE875E1C54F}"/>
              </a:ext>
            </a:extLst>
          </p:cNvPr>
          <p:cNvSpPr>
            <a:spLocks noGrp="1"/>
          </p:cNvSpPr>
          <p:nvPr>
            <p:ph type="title"/>
          </p:nvPr>
        </p:nvSpPr>
        <p:spPr/>
        <p:txBody>
          <a:bodyPr>
            <a:normAutofit/>
          </a:bodyPr>
          <a:lstStyle/>
          <a:p>
            <a:r>
              <a:rPr lang="ar-EG" sz="4000" b="1" dirty="0">
                <a:solidFill>
                  <a:srgbClr val="C00000"/>
                </a:solidFill>
              </a:rPr>
              <a:t>النيل الرسمية للغات </a:t>
            </a:r>
            <a:endParaRPr lang="en-US" sz="4000" b="1" dirty="0">
              <a:solidFill>
                <a:srgbClr val="C00000"/>
              </a:solidFill>
            </a:endParaRPr>
          </a:p>
        </p:txBody>
      </p:sp>
      <p:sp>
        <p:nvSpPr>
          <p:cNvPr id="3" name="Content Placeholder 2">
            <a:extLst>
              <a:ext uri="{FF2B5EF4-FFF2-40B4-BE49-F238E27FC236}">
                <a16:creationId xmlns:a16="http://schemas.microsoft.com/office/drawing/2014/main" xmlns="" id="{5E76AA2D-44A9-4ECC-8BA8-E8D6C3C8891D}"/>
              </a:ext>
            </a:extLst>
          </p:cNvPr>
          <p:cNvSpPr>
            <a:spLocks noGrp="1"/>
          </p:cNvSpPr>
          <p:nvPr>
            <p:ph idx="1"/>
          </p:nvPr>
        </p:nvSpPr>
        <p:spPr/>
        <p:txBody>
          <a:bodyPr>
            <a:normAutofit/>
          </a:bodyPr>
          <a:lstStyle/>
          <a:p>
            <a:pPr algn="just" rtl="1"/>
            <a:r>
              <a:rPr lang="ar-EG" sz="3600" dirty="0"/>
              <a:t>لا يتم توثيق ما تقوم به المدرسة من ندوات أو إرشادات للطلاب. (تم الاتفاق مع وحدة التدريب بالمدرسة على وضع خطة للتدريب والبدء فى توثيق ما يتم من تدريبات داخل المدرسة)</a:t>
            </a:r>
          </a:p>
          <a:p>
            <a:pPr algn="just" rtl="1"/>
            <a:r>
              <a:rPr lang="ar-EG" sz="3600" dirty="0"/>
              <a:t>تم الاتفاق مع إدارة المدرسة على تنسيق مواعيد التدريب مع فريق المشروع.</a:t>
            </a:r>
            <a:endParaRPr lang="ar-EG" sz="3200" dirty="0"/>
          </a:p>
          <a:p>
            <a:pPr algn="just" rtl="1"/>
            <a:endParaRPr lang="en-US" dirty="0"/>
          </a:p>
        </p:txBody>
      </p:sp>
    </p:spTree>
    <p:extLst>
      <p:ext uri="{BB962C8B-B14F-4D97-AF65-F5344CB8AC3E}">
        <p14:creationId xmlns:p14="http://schemas.microsoft.com/office/powerpoint/2010/main" val="34794536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EB5EB6-81B9-4566-A1A2-7B55546D3772}"/>
              </a:ext>
            </a:extLst>
          </p:cNvPr>
          <p:cNvSpPr>
            <a:spLocks noGrp="1"/>
          </p:cNvSpPr>
          <p:nvPr>
            <p:ph type="title"/>
          </p:nvPr>
        </p:nvSpPr>
        <p:spPr/>
        <p:txBody>
          <a:bodyPr/>
          <a:lstStyle/>
          <a:p>
            <a:pPr rtl="1"/>
            <a:r>
              <a:rPr lang="ar-EG" dirty="0">
                <a:solidFill>
                  <a:srgbClr val="C00000"/>
                </a:solidFill>
              </a:rPr>
              <a:t>نتائج اللقاء مع فريق مدرسة النيل الرسمية </a:t>
            </a:r>
            <a:endParaRPr lang="en-US" dirty="0">
              <a:solidFill>
                <a:srgbClr val="C00000"/>
              </a:solidFill>
            </a:endParaRPr>
          </a:p>
        </p:txBody>
      </p:sp>
      <p:sp>
        <p:nvSpPr>
          <p:cNvPr id="3" name="Content Placeholder 2">
            <a:extLst>
              <a:ext uri="{FF2B5EF4-FFF2-40B4-BE49-F238E27FC236}">
                <a16:creationId xmlns:a16="http://schemas.microsoft.com/office/drawing/2014/main" xmlns="" id="{BB6FE6BC-D014-44FC-807F-E46B73E50BCF}"/>
              </a:ext>
            </a:extLst>
          </p:cNvPr>
          <p:cNvSpPr>
            <a:spLocks noGrp="1"/>
          </p:cNvSpPr>
          <p:nvPr>
            <p:ph idx="1"/>
          </p:nvPr>
        </p:nvSpPr>
        <p:spPr>
          <a:xfrm>
            <a:off x="1295401" y="2445488"/>
            <a:ext cx="9601196" cy="3430380"/>
          </a:xfrm>
        </p:spPr>
        <p:txBody>
          <a:bodyPr>
            <a:noAutofit/>
          </a:bodyPr>
          <a:lstStyle/>
          <a:p>
            <a:pPr marL="0" indent="0" algn="r" rtl="1">
              <a:buNone/>
            </a:pPr>
            <a:r>
              <a:rPr lang="ar-EG" b="1" u="sng" dirty="0"/>
              <a:t>يحتاج فريق تعلم الأقران بالمدرسة إلى: </a:t>
            </a:r>
          </a:p>
          <a:p>
            <a:pPr algn="r" rtl="1"/>
            <a:r>
              <a:rPr lang="ar-EG" dirty="0"/>
              <a:t>التدريب على المفاهيم المرتبطة بالمشروع المواطنة والتنمية المستدامة والدمج بين المواد الدراسية.</a:t>
            </a:r>
          </a:p>
          <a:p>
            <a:pPr algn="r" rtl="1"/>
            <a:r>
              <a:rPr lang="ar-EG" dirty="0"/>
              <a:t>التدريب على إدارة الجودة الشاملة  وكيفية التقدم بمرحلة رياض الأطفال. </a:t>
            </a:r>
          </a:p>
          <a:p>
            <a:pPr algn="r" rtl="1"/>
            <a:r>
              <a:rPr lang="ar-EG" dirty="0"/>
              <a:t>أنواع الإرشاد الأكاديمى والاجتماعى والنفسى. </a:t>
            </a:r>
          </a:p>
          <a:p>
            <a:pPr algn="r" rtl="1"/>
            <a:r>
              <a:rPr lang="ar-EG" dirty="0"/>
              <a:t>كيفية التعامل مع الطلاب وتعديل السلوك. </a:t>
            </a:r>
          </a:p>
          <a:p>
            <a:pPr algn="r" rtl="1"/>
            <a:r>
              <a:rPr lang="ar-EG" dirty="0"/>
              <a:t>التدريب على التكنولوجيا وتوظيفها فى عملية التدريس.</a:t>
            </a:r>
          </a:p>
          <a:p>
            <a:pPr algn="r" rtl="1">
              <a:buNone/>
            </a:pPr>
            <a:endParaRPr lang="ar-EG" dirty="0"/>
          </a:p>
          <a:p>
            <a:pPr algn="r" rtl="1"/>
            <a:endParaRPr lang="en-US" sz="1800" dirty="0"/>
          </a:p>
        </p:txBody>
      </p:sp>
    </p:spTree>
    <p:extLst>
      <p:ext uri="{BB962C8B-B14F-4D97-AF65-F5344CB8AC3E}">
        <p14:creationId xmlns:p14="http://schemas.microsoft.com/office/powerpoint/2010/main" val="14279289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ED1650-C00B-4F73-92DA-818314ABE090}"/>
              </a:ext>
            </a:extLst>
          </p:cNvPr>
          <p:cNvSpPr>
            <a:spLocks noGrp="1"/>
          </p:cNvSpPr>
          <p:nvPr>
            <p:ph type="title"/>
          </p:nvPr>
        </p:nvSpPr>
        <p:spPr/>
        <p:txBody>
          <a:bodyPr/>
          <a:lstStyle/>
          <a:p>
            <a:r>
              <a:rPr lang="ar-EG" dirty="0"/>
              <a:t>النيل </a:t>
            </a:r>
            <a:r>
              <a:rPr lang="ar-EG" dirty="0">
                <a:solidFill>
                  <a:srgbClr val="C00000"/>
                </a:solidFill>
              </a:rPr>
              <a:t>الرسمية</a:t>
            </a:r>
            <a:r>
              <a:rPr lang="ar-EG" dirty="0"/>
              <a:t> للغات </a:t>
            </a:r>
            <a:endParaRPr lang="en-US" dirty="0"/>
          </a:p>
        </p:txBody>
      </p:sp>
      <p:pic>
        <p:nvPicPr>
          <p:cNvPr id="5" name="Content Placeholder 4">
            <a:extLst>
              <a:ext uri="{FF2B5EF4-FFF2-40B4-BE49-F238E27FC236}">
                <a16:creationId xmlns:a16="http://schemas.microsoft.com/office/drawing/2014/main" xmlns="" id="{6D234DDF-4257-4F84-B956-03020559DBA6}"/>
              </a:ext>
            </a:extLst>
          </p:cNvPr>
          <p:cNvPicPr>
            <a:picLocks noGrp="1" noChangeAspect="1"/>
          </p:cNvPicPr>
          <p:nvPr>
            <p:ph idx="1"/>
          </p:nvPr>
        </p:nvPicPr>
        <p:blipFill>
          <a:blip r:embed="rId2"/>
          <a:stretch>
            <a:fillRect/>
          </a:stretch>
        </p:blipFill>
        <p:spPr>
          <a:xfrm>
            <a:off x="3079750" y="2557463"/>
            <a:ext cx="6032500" cy="3317875"/>
          </a:xfrm>
        </p:spPr>
      </p:pic>
    </p:spTree>
    <p:extLst>
      <p:ext uri="{BB962C8B-B14F-4D97-AF65-F5344CB8AC3E}">
        <p14:creationId xmlns:p14="http://schemas.microsoft.com/office/powerpoint/2010/main" val="41758071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ED646F-A6BE-43C0-885F-798DC5B0846C}"/>
              </a:ext>
            </a:extLst>
          </p:cNvPr>
          <p:cNvSpPr>
            <a:spLocks noGrp="1"/>
          </p:cNvSpPr>
          <p:nvPr>
            <p:ph type="title"/>
          </p:nvPr>
        </p:nvSpPr>
        <p:spPr/>
        <p:txBody>
          <a:bodyPr/>
          <a:lstStyle/>
          <a:p>
            <a:r>
              <a:rPr lang="ar-EG" dirty="0">
                <a:solidFill>
                  <a:srgbClr val="C00000"/>
                </a:solidFill>
              </a:rPr>
              <a:t>النيل الرسمية للغات </a:t>
            </a:r>
            <a:endParaRPr lang="en-US" dirty="0">
              <a:solidFill>
                <a:srgbClr val="C00000"/>
              </a:solidFill>
            </a:endParaRPr>
          </a:p>
        </p:txBody>
      </p:sp>
      <p:pic>
        <p:nvPicPr>
          <p:cNvPr id="5" name="Content Placeholder 4">
            <a:extLst>
              <a:ext uri="{FF2B5EF4-FFF2-40B4-BE49-F238E27FC236}">
                <a16:creationId xmlns:a16="http://schemas.microsoft.com/office/drawing/2014/main" xmlns="" id="{2CB32E46-167A-4701-8B35-8940D74FB57F}"/>
              </a:ext>
            </a:extLst>
          </p:cNvPr>
          <p:cNvPicPr>
            <a:picLocks noGrp="1" noChangeAspect="1"/>
          </p:cNvPicPr>
          <p:nvPr>
            <p:ph idx="1"/>
          </p:nvPr>
        </p:nvPicPr>
        <p:blipFill>
          <a:blip r:embed="rId2"/>
          <a:stretch>
            <a:fillRect/>
          </a:stretch>
        </p:blipFill>
        <p:spPr>
          <a:xfrm>
            <a:off x="3079750" y="2557463"/>
            <a:ext cx="6032500" cy="3317875"/>
          </a:xfrm>
        </p:spPr>
      </p:pic>
    </p:spTree>
    <p:extLst>
      <p:ext uri="{BB962C8B-B14F-4D97-AF65-F5344CB8AC3E}">
        <p14:creationId xmlns:p14="http://schemas.microsoft.com/office/powerpoint/2010/main" val="9917223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0586A3-B020-4FB0-AF54-2D25CBAB94B5}"/>
              </a:ext>
            </a:extLst>
          </p:cNvPr>
          <p:cNvSpPr>
            <a:spLocks noGrp="1"/>
          </p:cNvSpPr>
          <p:nvPr>
            <p:ph type="title"/>
          </p:nvPr>
        </p:nvSpPr>
        <p:spPr/>
        <p:txBody>
          <a:bodyPr/>
          <a:lstStyle/>
          <a:p>
            <a:r>
              <a:rPr lang="ar-EG" dirty="0">
                <a:solidFill>
                  <a:srgbClr val="C00000"/>
                </a:solidFill>
              </a:rPr>
              <a:t>النيل الرسمية للغات </a:t>
            </a:r>
            <a:endParaRPr lang="en-US" dirty="0">
              <a:solidFill>
                <a:srgbClr val="C00000"/>
              </a:solidFill>
            </a:endParaRPr>
          </a:p>
        </p:txBody>
      </p:sp>
      <p:pic>
        <p:nvPicPr>
          <p:cNvPr id="5" name="Content Placeholder 4">
            <a:extLst>
              <a:ext uri="{FF2B5EF4-FFF2-40B4-BE49-F238E27FC236}">
                <a16:creationId xmlns:a16="http://schemas.microsoft.com/office/drawing/2014/main" xmlns="" id="{DCCA9A40-8015-4F25-A1D2-A46E792DBD0A}"/>
              </a:ext>
            </a:extLst>
          </p:cNvPr>
          <p:cNvPicPr>
            <a:picLocks noGrp="1" noChangeAspect="1"/>
          </p:cNvPicPr>
          <p:nvPr>
            <p:ph idx="1"/>
          </p:nvPr>
        </p:nvPicPr>
        <p:blipFill>
          <a:blip r:embed="rId2"/>
          <a:stretch>
            <a:fillRect/>
          </a:stretch>
        </p:blipFill>
        <p:spPr>
          <a:xfrm>
            <a:off x="3146778" y="2557463"/>
            <a:ext cx="5898444" cy="3317875"/>
          </a:xfrm>
        </p:spPr>
      </p:pic>
    </p:spTree>
    <p:extLst>
      <p:ext uri="{BB962C8B-B14F-4D97-AF65-F5344CB8AC3E}">
        <p14:creationId xmlns:p14="http://schemas.microsoft.com/office/powerpoint/2010/main" val="7846220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2DB3CF-1359-4BCD-A889-4FEB7B040634}"/>
              </a:ext>
            </a:extLst>
          </p:cNvPr>
          <p:cNvSpPr>
            <a:spLocks noGrp="1"/>
          </p:cNvSpPr>
          <p:nvPr>
            <p:ph type="title"/>
          </p:nvPr>
        </p:nvSpPr>
        <p:spPr/>
        <p:txBody>
          <a:bodyPr/>
          <a:lstStyle/>
          <a:p>
            <a:pPr algn="l"/>
            <a:r>
              <a:rPr lang="ar-EG" dirty="0"/>
              <a:t>النيل الرسمية للغات </a:t>
            </a:r>
            <a:endParaRPr lang="en-US" dirty="0"/>
          </a:p>
        </p:txBody>
      </p:sp>
      <p:pic>
        <p:nvPicPr>
          <p:cNvPr id="7" name="Content Placeholder 6">
            <a:extLst>
              <a:ext uri="{FF2B5EF4-FFF2-40B4-BE49-F238E27FC236}">
                <a16:creationId xmlns:a16="http://schemas.microsoft.com/office/drawing/2014/main" xmlns="" id="{DDC7E292-5528-45D2-BD8C-1ED7BCB4E423}"/>
              </a:ext>
            </a:extLst>
          </p:cNvPr>
          <p:cNvPicPr>
            <a:picLocks noGrp="1" noChangeAspect="1"/>
          </p:cNvPicPr>
          <p:nvPr>
            <p:ph idx="1"/>
          </p:nvPr>
        </p:nvPicPr>
        <p:blipFill>
          <a:blip r:embed="rId2"/>
          <a:stretch>
            <a:fillRect/>
          </a:stretch>
        </p:blipFill>
        <p:spPr>
          <a:xfrm>
            <a:off x="3146778" y="2557463"/>
            <a:ext cx="5898444" cy="3317875"/>
          </a:xfrm>
        </p:spPr>
      </p:pic>
    </p:spTree>
    <p:extLst>
      <p:ext uri="{BB962C8B-B14F-4D97-AF65-F5344CB8AC3E}">
        <p14:creationId xmlns:p14="http://schemas.microsoft.com/office/powerpoint/2010/main" val="9626750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FA1F7B-E80F-4C34-9409-CFCF8EDA5B51}"/>
              </a:ext>
            </a:extLst>
          </p:cNvPr>
          <p:cNvSpPr>
            <a:spLocks noGrp="1"/>
          </p:cNvSpPr>
          <p:nvPr>
            <p:ph type="title"/>
          </p:nvPr>
        </p:nvSpPr>
        <p:spPr/>
        <p:txBody>
          <a:bodyPr>
            <a:normAutofit fontScale="90000"/>
          </a:bodyPr>
          <a:lstStyle/>
          <a:p>
            <a:r>
              <a:rPr lang="ar-EG" dirty="0">
                <a:solidFill>
                  <a:srgbClr val="C00000"/>
                </a:solidFill>
              </a:rPr>
              <a:t>الزيارة الثانية مدرسة أبو العلا الرسمية</a:t>
            </a:r>
            <a:br>
              <a:rPr lang="ar-EG" dirty="0">
                <a:solidFill>
                  <a:srgbClr val="C00000"/>
                </a:solidFill>
              </a:rPr>
            </a:br>
            <a:r>
              <a:rPr lang="ar-EG" dirty="0">
                <a:solidFill>
                  <a:srgbClr val="C00000"/>
                </a:solidFill>
              </a:rPr>
              <a:t>23 أكتوبر 2018 من 12:30 إلى 1:30 ظهرا </a:t>
            </a:r>
            <a:endParaRPr lang="en-US" dirty="0">
              <a:solidFill>
                <a:srgbClr val="C00000"/>
              </a:solidFill>
            </a:endParaRPr>
          </a:p>
        </p:txBody>
      </p:sp>
      <p:sp>
        <p:nvSpPr>
          <p:cNvPr id="3" name="Content Placeholder 2">
            <a:extLst>
              <a:ext uri="{FF2B5EF4-FFF2-40B4-BE49-F238E27FC236}">
                <a16:creationId xmlns:a16="http://schemas.microsoft.com/office/drawing/2014/main" xmlns="" id="{874BF199-BF43-4E75-BDB2-9B246F2BDFBC}"/>
              </a:ext>
            </a:extLst>
          </p:cNvPr>
          <p:cNvSpPr>
            <a:spLocks noGrp="1"/>
          </p:cNvSpPr>
          <p:nvPr>
            <p:ph idx="1"/>
          </p:nvPr>
        </p:nvSpPr>
        <p:spPr/>
        <p:txBody>
          <a:bodyPr/>
          <a:lstStyle/>
          <a:p>
            <a:pPr marL="0" indent="0" algn="r" rtl="1">
              <a:buNone/>
            </a:pPr>
            <a:r>
              <a:rPr lang="ar-EG" sz="3200" u="sng" dirty="0">
                <a:cs typeface="+mj-cs"/>
              </a:rPr>
              <a:t>مقابلة المديرة وعرض أهداف المشروع عليها. </a:t>
            </a:r>
          </a:p>
          <a:p>
            <a:pPr algn="r" rtl="1"/>
            <a:r>
              <a:rPr lang="ar-EG" sz="3200" dirty="0">
                <a:cs typeface="+mj-cs"/>
              </a:rPr>
              <a:t>تم التعرف على المدرسة من حيث الموقع ومن حيث القوة التدريسية ، حيث يعمل بالمدرسة عدد 25 معلم  + الأخصائى الاجتماعى </a:t>
            </a:r>
          </a:p>
          <a:p>
            <a:pPr algn="r" rtl="1"/>
            <a:r>
              <a:rPr lang="ar-EG" sz="3200" dirty="0">
                <a:cs typeface="+mj-cs"/>
              </a:rPr>
              <a:t>المدرسة بها مرحلة رياض الأطفال  فصلين ، المرحلة الإبتدائية 6 فصول ، إجمالى عدد الطلاب 155 طالب. </a:t>
            </a:r>
          </a:p>
          <a:p>
            <a:pPr algn="r" rtl="1"/>
            <a:endParaRPr lang="en-US" dirty="0"/>
          </a:p>
        </p:txBody>
      </p:sp>
    </p:spTree>
    <p:extLst>
      <p:ext uri="{BB962C8B-B14F-4D97-AF65-F5344CB8AC3E}">
        <p14:creationId xmlns:p14="http://schemas.microsoft.com/office/powerpoint/2010/main" val="1996315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15F4D9-7FE6-460A-A2D7-32D8E34AE820}"/>
              </a:ext>
            </a:extLst>
          </p:cNvPr>
          <p:cNvSpPr>
            <a:spLocks noGrp="1"/>
          </p:cNvSpPr>
          <p:nvPr>
            <p:ph type="title"/>
          </p:nvPr>
        </p:nvSpPr>
        <p:spPr/>
        <p:txBody>
          <a:bodyPr>
            <a:normAutofit/>
          </a:bodyPr>
          <a:lstStyle/>
          <a:p>
            <a:r>
              <a:rPr lang="ar-EG" sz="4000" b="1" dirty="0">
                <a:solidFill>
                  <a:srgbClr val="C00000"/>
                </a:solidFill>
              </a:rPr>
              <a:t>مدرسة أبو العلا الرسمية </a:t>
            </a:r>
            <a:endParaRPr lang="en-US" sz="4000" b="1" dirty="0">
              <a:solidFill>
                <a:srgbClr val="C00000"/>
              </a:solidFill>
            </a:endParaRPr>
          </a:p>
        </p:txBody>
      </p:sp>
      <p:sp>
        <p:nvSpPr>
          <p:cNvPr id="3" name="Content Placeholder 2">
            <a:extLst>
              <a:ext uri="{FF2B5EF4-FFF2-40B4-BE49-F238E27FC236}">
                <a16:creationId xmlns:a16="http://schemas.microsoft.com/office/drawing/2014/main" xmlns="" id="{742BAD6C-E6F1-4FB4-B9DD-4EB056FB7C7E}"/>
              </a:ext>
            </a:extLst>
          </p:cNvPr>
          <p:cNvSpPr>
            <a:spLocks noGrp="1"/>
          </p:cNvSpPr>
          <p:nvPr>
            <p:ph idx="1"/>
          </p:nvPr>
        </p:nvSpPr>
        <p:spPr/>
        <p:txBody>
          <a:bodyPr/>
          <a:lstStyle/>
          <a:p>
            <a:pPr algn="r" rtl="1"/>
            <a:r>
              <a:rPr lang="ar-EG" sz="3600" dirty="0"/>
              <a:t>يوجد بالمدرسة منسق جودة لكل مرحلة من المراحل بالمدرسة. </a:t>
            </a:r>
          </a:p>
          <a:p>
            <a:pPr algn="just" rtl="1"/>
            <a:r>
              <a:rPr lang="ar-EG" sz="3600" dirty="0"/>
              <a:t>توجد مشاركة مجتمعية من خلال مشاركة أولياء الأمور فى بعض المشكلات التى تواجه المدرسة، </a:t>
            </a:r>
            <a:r>
              <a:rPr lang="ar-EG" sz="3600" dirty="0">
                <a:solidFill>
                  <a:srgbClr val="FF0000"/>
                </a:solidFill>
              </a:rPr>
              <a:t>(مثل المشاركة فى أعمال الدهانات و الكهرباء)</a:t>
            </a:r>
          </a:p>
          <a:p>
            <a:pPr algn="r" rtl="1"/>
            <a:endParaRPr lang="en-US" dirty="0"/>
          </a:p>
        </p:txBody>
      </p:sp>
    </p:spTree>
    <p:extLst>
      <p:ext uri="{BB962C8B-B14F-4D97-AF65-F5344CB8AC3E}">
        <p14:creationId xmlns:p14="http://schemas.microsoft.com/office/powerpoint/2010/main" val="8610506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7D090B-30A9-4FD2-95F3-A062271EEF5B}"/>
              </a:ext>
            </a:extLst>
          </p:cNvPr>
          <p:cNvSpPr>
            <a:spLocks noGrp="1"/>
          </p:cNvSpPr>
          <p:nvPr>
            <p:ph type="title"/>
          </p:nvPr>
        </p:nvSpPr>
        <p:spPr/>
        <p:txBody>
          <a:bodyPr>
            <a:normAutofit/>
          </a:bodyPr>
          <a:lstStyle/>
          <a:p>
            <a:r>
              <a:rPr lang="ar-EG" sz="4000" b="1" dirty="0">
                <a:solidFill>
                  <a:srgbClr val="C00000"/>
                </a:solidFill>
              </a:rPr>
              <a:t>مدرسة أبو العلا الرسمية </a:t>
            </a:r>
            <a:endParaRPr lang="en-US" sz="4000" b="1" dirty="0">
              <a:solidFill>
                <a:srgbClr val="C00000"/>
              </a:solidFill>
            </a:endParaRPr>
          </a:p>
        </p:txBody>
      </p:sp>
      <p:sp>
        <p:nvSpPr>
          <p:cNvPr id="3" name="Content Placeholder 2">
            <a:extLst>
              <a:ext uri="{FF2B5EF4-FFF2-40B4-BE49-F238E27FC236}">
                <a16:creationId xmlns:a16="http://schemas.microsoft.com/office/drawing/2014/main" xmlns="" id="{F15199F0-EBCD-42AF-927D-9AF01CF68281}"/>
              </a:ext>
            </a:extLst>
          </p:cNvPr>
          <p:cNvSpPr>
            <a:spLocks noGrp="1"/>
          </p:cNvSpPr>
          <p:nvPr>
            <p:ph idx="1"/>
          </p:nvPr>
        </p:nvSpPr>
        <p:spPr/>
        <p:txBody>
          <a:bodyPr>
            <a:normAutofit lnSpcReduction="10000"/>
          </a:bodyPr>
          <a:lstStyle/>
          <a:p>
            <a:pPr algn="just" rtl="1"/>
            <a:r>
              <a:rPr lang="ar-EG" sz="3200" dirty="0"/>
              <a:t>تم تكوين فريق مجتمع تعلم الأقران. </a:t>
            </a:r>
          </a:p>
          <a:p>
            <a:pPr algn="just" rtl="1"/>
            <a:r>
              <a:rPr lang="ar-EG" sz="3200" dirty="0"/>
              <a:t>تم حضور مدرس من كل تخصص بالمدرسة حضر 7 مدرسين  من ضمنهم الأخصائى الاجتماعى هذا إلى جانب مديرة المدرسة.</a:t>
            </a:r>
          </a:p>
          <a:p>
            <a:pPr algn="just" rtl="1"/>
            <a:r>
              <a:rPr lang="ar-EG" sz="3200" dirty="0"/>
              <a:t>مجتمعات تعلم الأقران تقتصر على اجتماعات التخصصات الأسبوعية. </a:t>
            </a:r>
          </a:p>
          <a:p>
            <a:pPr algn="just" rtl="1"/>
            <a:r>
              <a:rPr lang="ar-EG" sz="3200" dirty="0"/>
              <a:t>	لديهم حصر بالاحتياجات التدريبية للمدرسين بالمدرسة تم حصرها من خلال وحدة التدريب بالإدارة وتم إمدادنا بقائمة الاحتياجات التدريبية.</a:t>
            </a:r>
            <a:endParaRPr lang="en-US" sz="3200" dirty="0"/>
          </a:p>
        </p:txBody>
      </p:sp>
    </p:spTree>
    <p:extLst>
      <p:ext uri="{BB962C8B-B14F-4D97-AF65-F5344CB8AC3E}">
        <p14:creationId xmlns:p14="http://schemas.microsoft.com/office/powerpoint/2010/main" val="39900402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847" y="347685"/>
            <a:ext cx="2239963"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كلية التربية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27276" y="231775"/>
            <a:ext cx="1196340" cy="1219200"/>
          </a:xfrm>
          <a:prstGeom prst="rect">
            <a:avLst/>
          </a:prstGeom>
          <a:noFill/>
          <a:ln>
            <a:noFill/>
          </a:ln>
        </p:spPr>
      </p:pic>
      <p:sp>
        <p:nvSpPr>
          <p:cNvPr id="6" name="Title 1"/>
          <p:cNvSpPr txBox="1">
            <a:spLocks/>
          </p:cNvSpPr>
          <p:nvPr/>
        </p:nvSpPr>
        <p:spPr>
          <a:xfrm>
            <a:off x="2214032" y="2073270"/>
            <a:ext cx="7772400" cy="1470025"/>
          </a:xfrm>
          <a:prstGeom prst="rect">
            <a:avLst/>
          </a:prstGeom>
          <a:effectLst/>
        </p:spPr>
        <p:txBody>
          <a:bodyPr vert="horz" lIns="91440" tIns="45720" rIns="91440" bIns="45720" rtlCol="0" anchor="b">
            <a:noAutofit/>
          </a:bodyPr>
          <a:lstStyle>
            <a:lvl1pPr algn="ctr" defTabSz="457200" rtl="0" eaLnBrk="1" latinLnBrk="0" hangingPunct="1">
              <a:spcBef>
                <a:spcPct val="0"/>
              </a:spcBef>
              <a:buNone/>
              <a:defRPr sz="5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rtl="1"/>
            <a:r>
              <a:rPr lang="en-US" sz="2800" b="1" dirty="0" smtClean="0">
                <a:cs typeface="Times New Roman" pitchFamily="18" charset="0"/>
              </a:rPr>
              <a:t/>
            </a:r>
            <a:br>
              <a:rPr lang="en-US" sz="2800" b="1" dirty="0" smtClean="0">
                <a:cs typeface="Times New Roman" pitchFamily="18" charset="0"/>
              </a:rPr>
            </a:br>
            <a:r>
              <a:rPr lang="ar-EG" sz="2400" b="1" dirty="0" smtClean="0"/>
              <a:t>" الشراكة بين الجامعة والمدرسة لبناء مجتمعات الأقران للمتعلمين"</a:t>
            </a:r>
            <a:r>
              <a:rPr lang="en-US" sz="2400" dirty="0" smtClean="0"/>
              <a:t/>
            </a:r>
            <a:br>
              <a:rPr lang="en-US" sz="2400" dirty="0" smtClean="0"/>
            </a:br>
            <a:r>
              <a:rPr lang="en-US" sz="2800" b="1" dirty="0" smtClean="0">
                <a:cs typeface="Times New Roman" pitchFamily="18" charset="0"/>
              </a:rPr>
              <a:t>School and University Partnership for Peer Communities of learners</a:t>
            </a:r>
            <a:r>
              <a:rPr lang="en-US" sz="2800" dirty="0" smtClean="0">
                <a:cs typeface="Times New Roman" pitchFamily="18" charset="0"/>
              </a:rPr>
              <a:t/>
            </a:r>
            <a:br>
              <a:rPr lang="en-US" sz="2800" dirty="0" smtClean="0">
                <a:cs typeface="Times New Roman" pitchFamily="18" charset="0"/>
              </a:rPr>
            </a:br>
            <a:endParaRPr lang="ar-EG" sz="2800" dirty="0"/>
          </a:p>
        </p:txBody>
      </p:sp>
      <p:sp>
        <p:nvSpPr>
          <p:cNvPr id="7" name="Subtitle 2"/>
          <p:cNvSpPr txBox="1">
            <a:spLocks/>
          </p:cNvSpPr>
          <p:nvPr/>
        </p:nvSpPr>
        <p:spPr>
          <a:xfrm>
            <a:off x="2711002" y="3636930"/>
            <a:ext cx="6400800" cy="1752600"/>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spcAft>
                <a:spcPts val="600"/>
              </a:spcAft>
              <a:buClr>
                <a:schemeClr val="accent1"/>
              </a:buClr>
              <a:buSzPct val="11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buClr>
              <a:buSzPct val="11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buClr>
              <a:buSzPct val="11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buClr>
              <a:buSzPct val="11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9pPr>
          </a:lstStyle>
          <a:p>
            <a:pPr>
              <a:defRPr/>
            </a:pPr>
            <a:r>
              <a:rPr lang="en-US" dirty="0" smtClean="0"/>
              <a:t>Project number: </a:t>
            </a:r>
          </a:p>
          <a:p>
            <a:pPr>
              <a:defRPr/>
            </a:pPr>
            <a:r>
              <a:rPr lang="en-US" b="1" dirty="0" smtClean="0"/>
              <a:t> 573660-EPP-1-2016-1-EG-EPPKA2-CBHE-JP (2016-2516/001-001)</a:t>
            </a:r>
            <a:endParaRPr lang="en-US" dirty="0" smtClean="0"/>
          </a:p>
          <a:p>
            <a:pPr>
              <a:defRPr/>
            </a:pPr>
            <a:endParaRPr lang="ar-EG" dirty="0"/>
          </a:p>
        </p:txBody>
      </p:sp>
    </p:spTree>
    <p:extLst>
      <p:ext uri="{BB962C8B-B14F-4D97-AF65-F5344CB8AC3E}">
        <p14:creationId xmlns:p14="http://schemas.microsoft.com/office/powerpoint/2010/main" val="37547064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B0AA82-1A73-40FC-AB98-5F96EA46CA12}"/>
              </a:ext>
            </a:extLst>
          </p:cNvPr>
          <p:cNvSpPr>
            <a:spLocks noGrp="1"/>
          </p:cNvSpPr>
          <p:nvPr>
            <p:ph type="title"/>
          </p:nvPr>
        </p:nvSpPr>
        <p:spPr/>
        <p:txBody>
          <a:bodyPr>
            <a:normAutofit/>
          </a:bodyPr>
          <a:lstStyle/>
          <a:p>
            <a:r>
              <a:rPr lang="ar-EG" sz="4000" b="1" dirty="0">
                <a:solidFill>
                  <a:srgbClr val="C00000"/>
                </a:solidFill>
              </a:rPr>
              <a:t>مدرسة أبو العلا الرسمية </a:t>
            </a:r>
            <a:endParaRPr lang="en-US" sz="4000" b="1" dirty="0">
              <a:solidFill>
                <a:srgbClr val="C00000"/>
              </a:solidFill>
            </a:endParaRPr>
          </a:p>
        </p:txBody>
      </p:sp>
      <p:sp>
        <p:nvSpPr>
          <p:cNvPr id="3" name="Content Placeholder 2">
            <a:extLst>
              <a:ext uri="{FF2B5EF4-FFF2-40B4-BE49-F238E27FC236}">
                <a16:creationId xmlns:a16="http://schemas.microsoft.com/office/drawing/2014/main" xmlns="" id="{02036521-1494-4CED-9188-E0BC282901FE}"/>
              </a:ext>
            </a:extLst>
          </p:cNvPr>
          <p:cNvSpPr>
            <a:spLocks noGrp="1"/>
          </p:cNvSpPr>
          <p:nvPr>
            <p:ph idx="1"/>
          </p:nvPr>
        </p:nvSpPr>
        <p:spPr/>
        <p:txBody>
          <a:bodyPr/>
          <a:lstStyle/>
          <a:p>
            <a:pPr algn="r" rtl="1"/>
            <a:r>
              <a:rPr lang="ar-EG" dirty="0"/>
              <a:t>	</a:t>
            </a:r>
            <a:r>
              <a:rPr lang="ar-EG" sz="3600" dirty="0"/>
              <a:t>يتم توثيق التدريبات بوحدة التدريب بالمدرسة من خلال منسق الجودة. </a:t>
            </a:r>
          </a:p>
          <a:p>
            <a:pPr algn="r" rtl="1"/>
            <a:r>
              <a:rPr lang="ar-EG" sz="3600" dirty="0"/>
              <a:t>قامت الإدارة  بعمل ندوة عن "لا للعنف" فى إطار حملة "أنا ضد التنمر". </a:t>
            </a:r>
          </a:p>
          <a:p>
            <a:pPr algn="r" rtl="1"/>
            <a:r>
              <a:rPr lang="ar-EG" sz="3600" dirty="0"/>
              <a:t>	اجتماع المدرسة ليس له موعد ثابت. </a:t>
            </a:r>
          </a:p>
          <a:p>
            <a:pPr algn="r" rtl="1"/>
            <a:endParaRPr lang="en-US" dirty="0"/>
          </a:p>
        </p:txBody>
      </p:sp>
    </p:spTree>
    <p:extLst>
      <p:ext uri="{BB962C8B-B14F-4D97-AF65-F5344CB8AC3E}">
        <p14:creationId xmlns:p14="http://schemas.microsoft.com/office/powerpoint/2010/main" val="6669957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4CF200-8362-4696-ACC2-6117A871D0B5}"/>
              </a:ext>
            </a:extLst>
          </p:cNvPr>
          <p:cNvSpPr>
            <a:spLocks noGrp="1"/>
          </p:cNvSpPr>
          <p:nvPr>
            <p:ph type="title"/>
          </p:nvPr>
        </p:nvSpPr>
        <p:spPr/>
        <p:txBody>
          <a:bodyPr>
            <a:normAutofit/>
          </a:bodyPr>
          <a:lstStyle/>
          <a:p>
            <a:r>
              <a:rPr lang="ar-EG" dirty="0">
                <a:solidFill>
                  <a:srgbClr val="C00000"/>
                </a:solidFill>
              </a:rPr>
              <a:t>نتائج اللقاء مع فريق مدرسة أبو العلا الرسمية</a:t>
            </a:r>
            <a:endParaRPr lang="en-US" sz="4000" b="1" dirty="0">
              <a:solidFill>
                <a:srgbClr val="C00000"/>
              </a:solidFill>
            </a:endParaRPr>
          </a:p>
        </p:txBody>
      </p:sp>
      <p:sp>
        <p:nvSpPr>
          <p:cNvPr id="3" name="Content Placeholder 2">
            <a:extLst>
              <a:ext uri="{FF2B5EF4-FFF2-40B4-BE49-F238E27FC236}">
                <a16:creationId xmlns:a16="http://schemas.microsoft.com/office/drawing/2014/main" xmlns="" id="{A06A8F5D-B3E7-4D9F-847C-2C7187B60EFE}"/>
              </a:ext>
            </a:extLst>
          </p:cNvPr>
          <p:cNvSpPr>
            <a:spLocks noGrp="1"/>
          </p:cNvSpPr>
          <p:nvPr>
            <p:ph idx="1"/>
          </p:nvPr>
        </p:nvSpPr>
        <p:spPr/>
        <p:txBody>
          <a:bodyPr/>
          <a:lstStyle/>
          <a:p>
            <a:pPr marL="0" indent="0" algn="r" rtl="1">
              <a:buNone/>
            </a:pPr>
            <a:r>
              <a:rPr lang="ar-EG" sz="3600" u="sng" dirty="0"/>
              <a:t>يحتاج فريق تعلم الأقران بالمدرسة إلى: </a:t>
            </a:r>
          </a:p>
          <a:p>
            <a:pPr algn="r" rtl="1"/>
            <a:r>
              <a:rPr lang="ar-EG" sz="3600" dirty="0"/>
              <a:t>	التدريب على المفاهيم المرتبطة بالمشروع المواطنة والتنمية المستدامة والدمج بين المواد الدراسية. </a:t>
            </a:r>
          </a:p>
          <a:p>
            <a:pPr algn="r" rtl="1"/>
            <a:r>
              <a:rPr lang="ar-EG" sz="3600" dirty="0"/>
              <a:t>	تبادل زيارات مع المدارس الأخرى لتحسين الأداء بالمدرسة.</a:t>
            </a:r>
          </a:p>
          <a:p>
            <a:pPr algn="r" rtl="1"/>
            <a:endParaRPr lang="en-US" dirty="0"/>
          </a:p>
        </p:txBody>
      </p:sp>
    </p:spTree>
    <p:extLst>
      <p:ext uri="{BB962C8B-B14F-4D97-AF65-F5344CB8AC3E}">
        <p14:creationId xmlns:p14="http://schemas.microsoft.com/office/powerpoint/2010/main" val="12237285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B34877-78C1-4467-921B-FAE875E1C54F}"/>
              </a:ext>
            </a:extLst>
          </p:cNvPr>
          <p:cNvSpPr>
            <a:spLocks noGrp="1"/>
          </p:cNvSpPr>
          <p:nvPr>
            <p:ph type="title"/>
          </p:nvPr>
        </p:nvSpPr>
        <p:spPr/>
        <p:txBody>
          <a:bodyPr/>
          <a:lstStyle/>
          <a:p>
            <a:r>
              <a:rPr lang="ar-EG" dirty="0">
                <a:solidFill>
                  <a:srgbClr val="C00000"/>
                </a:solidFill>
              </a:rPr>
              <a:t>أبو العلا الرسمية </a:t>
            </a:r>
            <a:endParaRPr lang="en-US" dirty="0">
              <a:solidFill>
                <a:srgbClr val="C00000"/>
              </a:solidFill>
            </a:endParaRPr>
          </a:p>
        </p:txBody>
      </p:sp>
      <p:sp>
        <p:nvSpPr>
          <p:cNvPr id="3" name="Content Placeholder 2">
            <a:extLst>
              <a:ext uri="{FF2B5EF4-FFF2-40B4-BE49-F238E27FC236}">
                <a16:creationId xmlns:a16="http://schemas.microsoft.com/office/drawing/2014/main" xmlns="" id="{5E76AA2D-44A9-4ECC-8BA8-E8D6C3C8891D}"/>
              </a:ext>
            </a:extLst>
          </p:cNvPr>
          <p:cNvSpPr>
            <a:spLocks noGrp="1"/>
          </p:cNvSpPr>
          <p:nvPr>
            <p:ph idx="1"/>
          </p:nvPr>
        </p:nvSpPr>
        <p:spPr/>
        <p:txBody>
          <a:bodyPr>
            <a:normAutofit/>
          </a:bodyPr>
          <a:lstStyle/>
          <a:p>
            <a:pPr algn="just" rtl="1"/>
            <a:r>
              <a:rPr lang="ar-EG" sz="3600" dirty="0"/>
              <a:t>كما تم توجيهم لعمل ندوات للطلاب عن (حب الوطن والمواطنة) كمثال لنقل التدريب الذى تلقاه المعلمون خلال حضورهم للدورة التثقيفية التوعوية التى أقيمت لهم لمدة أربع أيام من خلال القوات المسلحة والتى قدمت لهم هذه الدورة عن حب الوطن وعن التعريف بالمشروعات التى تتم خلال هذه الفترة فى البلاد. </a:t>
            </a:r>
            <a:endParaRPr lang="ar-EG" sz="3200" dirty="0"/>
          </a:p>
          <a:p>
            <a:pPr algn="just" rtl="1"/>
            <a:endParaRPr lang="en-US" dirty="0"/>
          </a:p>
        </p:txBody>
      </p:sp>
    </p:spTree>
    <p:extLst>
      <p:ext uri="{BB962C8B-B14F-4D97-AF65-F5344CB8AC3E}">
        <p14:creationId xmlns:p14="http://schemas.microsoft.com/office/powerpoint/2010/main" val="39064274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A392CA-19D4-4285-8491-5375F3901C21}"/>
              </a:ext>
            </a:extLst>
          </p:cNvPr>
          <p:cNvSpPr>
            <a:spLocks noGrp="1"/>
          </p:cNvSpPr>
          <p:nvPr>
            <p:ph type="title"/>
          </p:nvPr>
        </p:nvSpPr>
        <p:spPr/>
        <p:txBody>
          <a:bodyPr>
            <a:normAutofit/>
          </a:bodyPr>
          <a:lstStyle/>
          <a:p>
            <a:r>
              <a:rPr lang="ar-EG" sz="4000" b="1" dirty="0">
                <a:solidFill>
                  <a:srgbClr val="C00000"/>
                </a:solidFill>
              </a:rPr>
              <a:t>مدرسة أبو العلا الرسمية </a:t>
            </a:r>
            <a:endParaRPr lang="en-US" sz="4000" b="1" dirty="0">
              <a:solidFill>
                <a:srgbClr val="C00000"/>
              </a:solidFill>
            </a:endParaRPr>
          </a:p>
        </p:txBody>
      </p:sp>
      <p:pic>
        <p:nvPicPr>
          <p:cNvPr id="9" name="Content Placeholder 8">
            <a:extLst>
              <a:ext uri="{FF2B5EF4-FFF2-40B4-BE49-F238E27FC236}">
                <a16:creationId xmlns:a16="http://schemas.microsoft.com/office/drawing/2014/main" xmlns="" id="{661C98EF-8FED-495D-AA6E-3C3B14D8B8A2}"/>
              </a:ext>
            </a:extLst>
          </p:cNvPr>
          <p:cNvPicPr>
            <a:picLocks noGrp="1" noChangeAspect="1"/>
          </p:cNvPicPr>
          <p:nvPr>
            <p:ph idx="1"/>
          </p:nvPr>
        </p:nvPicPr>
        <p:blipFill>
          <a:blip r:embed="rId2"/>
          <a:stretch>
            <a:fillRect/>
          </a:stretch>
        </p:blipFill>
        <p:spPr>
          <a:xfrm>
            <a:off x="3146778" y="2557463"/>
            <a:ext cx="5898444" cy="3317875"/>
          </a:xfrm>
        </p:spPr>
      </p:pic>
    </p:spTree>
    <p:extLst>
      <p:ext uri="{BB962C8B-B14F-4D97-AF65-F5344CB8AC3E}">
        <p14:creationId xmlns:p14="http://schemas.microsoft.com/office/powerpoint/2010/main" val="35464197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5F458A-7E19-4FB2-ADD6-BE23592AE91B}"/>
              </a:ext>
            </a:extLst>
          </p:cNvPr>
          <p:cNvSpPr>
            <a:spLocks noGrp="1"/>
          </p:cNvSpPr>
          <p:nvPr>
            <p:ph type="title"/>
          </p:nvPr>
        </p:nvSpPr>
        <p:spPr>
          <a:xfrm>
            <a:off x="1295402" y="982132"/>
            <a:ext cx="9601196" cy="782873"/>
          </a:xfrm>
        </p:spPr>
        <p:txBody>
          <a:bodyPr/>
          <a:lstStyle/>
          <a:p>
            <a:r>
              <a:rPr lang="ar-EG" dirty="0">
                <a:solidFill>
                  <a:srgbClr val="C00000"/>
                </a:solidFill>
              </a:rPr>
              <a:t>انطباعات عن زيارة المدرستين </a:t>
            </a:r>
            <a:endParaRPr lang="en-US" dirty="0">
              <a:solidFill>
                <a:srgbClr val="C00000"/>
              </a:solidFill>
            </a:endParaRPr>
          </a:p>
        </p:txBody>
      </p:sp>
      <p:graphicFrame>
        <p:nvGraphicFramePr>
          <p:cNvPr id="4" name="Content Placeholder 3">
            <a:extLst>
              <a:ext uri="{FF2B5EF4-FFF2-40B4-BE49-F238E27FC236}">
                <a16:creationId xmlns:a16="http://schemas.microsoft.com/office/drawing/2014/main" xmlns="" id="{B4B9A2FE-737A-4E3E-8F19-D39BE3BDE282}"/>
              </a:ext>
            </a:extLst>
          </p:cNvPr>
          <p:cNvGraphicFramePr>
            <a:graphicFrameLocks noGrp="1"/>
          </p:cNvGraphicFramePr>
          <p:nvPr>
            <p:ph idx="1"/>
            <p:extLst>
              <p:ext uri="{D42A27DB-BD31-4B8C-83A1-F6EECF244321}">
                <p14:modId xmlns:p14="http://schemas.microsoft.com/office/powerpoint/2010/main" val="3617754321"/>
              </p:ext>
            </p:extLst>
          </p:nvPr>
        </p:nvGraphicFramePr>
        <p:xfrm>
          <a:off x="1457340" y="1765005"/>
          <a:ext cx="9517602" cy="4277250"/>
        </p:xfrm>
        <a:graphic>
          <a:graphicData uri="http://schemas.openxmlformats.org/drawingml/2006/table">
            <a:tbl>
              <a:tblPr firstRow="1" bandRow="1">
                <a:tableStyleId>{93296810-A885-4BE3-A3E7-6D5BEEA58F35}</a:tableStyleId>
              </a:tblPr>
              <a:tblGrid>
                <a:gridCol w="4745355">
                  <a:extLst>
                    <a:ext uri="{9D8B030D-6E8A-4147-A177-3AD203B41FA5}">
                      <a16:colId xmlns:a16="http://schemas.microsoft.com/office/drawing/2014/main" xmlns="" val="2509955881"/>
                    </a:ext>
                  </a:extLst>
                </a:gridCol>
                <a:gridCol w="4772247">
                  <a:extLst>
                    <a:ext uri="{9D8B030D-6E8A-4147-A177-3AD203B41FA5}">
                      <a16:colId xmlns:a16="http://schemas.microsoft.com/office/drawing/2014/main" xmlns="" val="3836117122"/>
                    </a:ext>
                  </a:extLst>
                </a:gridCol>
              </a:tblGrid>
              <a:tr h="382178">
                <a:tc>
                  <a:txBody>
                    <a:bodyPr/>
                    <a:lstStyle/>
                    <a:p>
                      <a:endParaRPr lang="en-US" dirty="0"/>
                    </a:p>
                  </a:txBody>
                  <a:tcPr/>
                </a:tc>
                <a:tc>
                  <a:txBody>
                    <a:bodyPr/>
                    <a:lstStyle/>
                    <a:p>
                      <a:endParaRPr lang="en-US" dirty="0"/>
                    </a:p>
                  </a:txBody>
                  <a:tcPr/>
                </a:tc>
                <a:extLst>
                  <a:ext uri="{0D108BD9-81ED-4DB2-BD59-A6C34878D82A}">
                    <a16:rowId xmlns:a16="http://schemas.microsoft.com/office/drawing/2014/main" xmlns="" val="3651165753"/>
                  </a:ext>
                </a:extLst>
              </a:tr>
              <a:tr h="534002">
                <a:tc>
                  <a:txBody>
                    <a:bodyPr/>
                    <a:lstStyle/>
                    <a:p>
                      <a:pPr algn="ctr" rtl="1"/>
                      <a:r>
                        <a:rPr lang="ar-EG" sz="2800" dirty="0"/>
                        <a:t>مدرسة أبو العلا الرسمية </a:t>
                      </a:r>
                      <a:endParaRPr lang="en-US" sz="2800" b="1" dirty="0">
                        <a:latin typeface="Arial" panose="020B0604020202020204" pitchFamily="34" charset="0"/>
                        <a:cs typeface="Arial" panose="020B0604020202020204" pitchFamily="34" charset="0"/>
                      </a:endParaRPr>
                    </a:p>
                  </a:txBody>
                  <a:tcPr/>
                </a:tc>
                <a:tc>
                  <a:txBody>
                    <a:bodyPr/>
                    <a:lstStyle/>
                    <a:p>
                      <a:pPr algn="ctr" rtl="1"/>
                      <a:r>
                        <a:rPr lang="ar-EG" sz="2800" dirty="0"/>
                        <a:t>مدرسة النيل الرسمية للغات </a:t>
                      </a:r>
                      <a:endParaRPr lang="en-US" sz="28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403046531"/>
                  </a:ext>
                </a:extLst>
              </a:tr>
              <a:tr h="973768">
                <a:tc>
                  <a:txBody>
                    <a:bodyPr/>
                    <a:lstStyle/>
                    <a:p>
                      <a:pPr algn="r" rtl="1"/>
                      <a:r>
                        <a:rPr lang="ar-EG" sz="2800" dirty="0"/>
                        <a:t>قوة التدريس عدد قليل والطلاب أيضا وكثافة  الفصول متوسطة. </a:t>
                      </a:r>
                      <a:endParaRPr lang="en-US" sz="2800" dirty="0">
                        <a:cs typeface="+mj-cs"/>
                      </a:endParaRPr>
                    </a:p>
                  </a:txBody>
                  <a:tcPr/>
                </a:tc>
                <a:tc>
                  <a:txBody>
                    <a:bodyPr/>
                    <a:lstStyle/>
                    <a:p>
                      <a:pPr algn="r" rtl="1"/>
                      <a:r>
                        <a:rPr lang="ar-EG" sz="2800" dirty="0"/>
                        <a:t>قوة التدريس عدد كبير والطلاب أيضا وكثافة الفصول مرتفعة. </a:t>
                      </a:r>
                      <a:endParaRPr lang="ar-EG" sz="2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842711108"/>
                  </a:ext>
                </a:extLst>
              </a:tr>
              <a:tr h="973768">
                <a:tc>
                  <a:txBody>
                    <a:bodyPr/>
                    <a:lstStyle/>
                    <a:p>
                      <a:pPr algn="r" rtl="1"/>
                      <a:r>
                        <a:rPr lang="ar-EG" sz="2800" dirty="0"/>
                        <a:t>توجد رغبة للمدرسين للتدريب والتطوير ولكنها منخفضة.</a:t>
                      </a:r>
                      <a:endParaRPr lang="en-US" sz="2800" dirty="0">
                        <a:latin typeface="Arial" panose="020B0604020202020204" pitchFamily="34" charset="0"/>
                        <a:cs typeface="Arial" panose="020B0604020202020204" pitchFamily="34" charset="0"/>
                      </a:endParaRPr>
                    </a:p>
                  </a:txBody>
                  <a:tcPr/>
                </a:tc>
                <a:tc>
                  <a:txBody>
                    <a:bodyPr/>
                    <a:lstStyle/>
                    <a:p>
                      <a:pPr algn="r" rtl="1"/>
                      <a:r>
                        <a:rPr lang="ar-EG" sz="2800" dirty="0"/>
                        <a:t>لدى المدرسون رغبة فى التدريب التطوير وتحسين الأداء.</a:t>
                      </a:r>
                      <a:endParaRPr lang="en-US" sz="2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465806359"/>
                  </a:ext>
                </a:extLst>
              </a:tr>
              <a:tr h="1413534">
                <a:tc>
                  <a:txBody>
                    <a:bodyPr/>
                    <a:lstStyle/>
                    <a:p>
                      <a:pPr algn="r" rtl="1"/>
                      <a:r>
                        <a:rPr lang="ar-EG" sz="2800" dirty="0"/>
                        <a:t>المدرسة تحتاج إلى تطوير فى البنية التحتية حتى يتم رفع الروح المعنوية للمعلمين.</a:t>
                      </a:r>
                      <a:endParaRPr lang="en-US" sz="2800" dirty="0">
                        <a:cs typeface="+mj-cs"/>
                      </a:endParaRPr>
                    </a:p>
                  </a:txBody>
                  <a:tcPr/>
                </a:tc>
                <a:tc>
                  <a:txBody>
                    <a:bodyPr/>
                    <a:lstStyle/>
                    <a:p>
                      <a:pPr algn="r" rtl="1"/>
                      <a:r>
                        <a:rPr lang="ar-EG" sz="2800" dirty="0"/>
                        <a:t>خضوع المدرسة للتطوير كبنية تحتية من البنك الأهلى أثر إيجابيا على بيئة التعلم وعلى المعلمين.</a:t>
                      </a:r>
                      <a:endParaRPr lang="en-US" sz="2800" dirty="0">
                        <a:cs typeface="+mj-cs"/>
                      </a:endParaRPr>
                    </a:p>
                  </a:txBody>
                  <a:tcPr/>
                </a:tc>
                <a:extLst>
                  <a:ext uri="{0D108BD9-81ED-4DB2-BD59-A6C34878D82A}">
                    <a16:rowId xmlns:a16="http://schemas.microsoft.com/office/drawing/2014/main" xmlns="" val="2081046"/>
                  </a:ext>
                </a:extLst>
              </a:tr>
            </a:tbl>
          </a:graphicData>
        </a:graphic>
      </p:graphicFrame>
    </p:spTree>
    <p:extLst>
      <p:ext uri="{BB962C8B-B14F-4D97-AF65-F5344CB8AC3E}">
        <p14:creationId xmlns:p14="http://schemas.microsoft.com/office/powerpoint/2010/main" val="5339803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EG" sz="4000" b="1" dirty="0">
                <a:solidFill>
                  <a:srgbClr val="C00000"/>
                </a:solidFill>
              </a:rPr>
              <a:t>خطة التدريب بالمدرستين فى الفترة القادمة</a:t>
            </a:r>
          </a:p>
        </p:txBody>
      </p:sp>
      <p:sp>
        <p:nvSpPr>
          <p:cNvPr id="3" name="Content Placeholder 2"/>
          <p:cNvSpPr>
            <a:spLocks noGrp="1"/>
          </p:cNvSpPr>
          <p:nvPr>
            <p:ph idx="1"/>
          </p:nvPr>
        </p:nvSpPr>
        <p:spPr/>
        <p:txBody>
          <a:bodyPr/>
          <a:lstStyle/>
          <a:p>
            <a:pPr algn="just" rtl="1"/>
            <a:r>
              <a:rPr lang="ar-EG" dirty="0"/>
              <a:t>عمل خطه للتدريب بناء علي الاحتياجات التدريبة  لمجتمعات التعلم بالمدرستين.</a:t>
            </a:r>
          </a:p>
          <a:p>
            <a:pPr algn="just" rtl="1"/>
            <a:r>
              <a:rPr lang="ar-EG" dirty="0"/>
              <a:t>إعلام المدرستين ووحدة التدريب بالإدارة بمواعيد التدريب المختلفة وقبلها بوقت كافي وأيضا  بالموضوعات محور التدريب.</a:t>
            </a:r>
          </a:p>
          <a:p>
            <a:pPr algn="just" rtl="1"/>
            <a:r>
              <a:rPr lang="ar-EG" dirty="0"/>
              <a:t>دعوة فريقي مجتمعات التعلم بالمدرستين (النيل الرسمية للغات وأبو العلا الرسمية ) في قاعة مدرسه النيل الرسمية أثناء التدريب حيث يوجد تجهيزات ووسائل تدريبية حديثة ولتبادل الخبرات على نطاق المدرستين وتوسيع فرص الاستفادة.</a:t>
            </a:r>
          </a:p>
          <a:p>
            <a:pPr algn="just" rtl="1"/>
            <a:r>
              <a:rPr lang="ar-EG" dirty="0"/>
              <a:t>التأكيد علي التوثيق في كل مرحلة من مراحل التدريب. </a:t>
            </a:r>
          </a:p>
          <a:p>
            <a:pPr algn="just" rtl="1">
              <a:buNone/>
            </a:pPr>
            <a:endParaRPr lang="ar-EG"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34AAE0-EF79-485F-ADDC-D53E37282320}"/>
              </a:ext>
            </a:extLst>
          </p:cNvPr>
          <p:cNvSpPr>
            <a:spLocks noGrp="1"/>
          </p:cNvSpPr>
          <p:nvPr>
            <p:ph type="title"/>
          </p:nvPr>
        </p:nvSpPr>
        <p:spPr/>
        <p:txBody>
          <a:bodyPr/>
          <a:lstStyle/>
          <a:p>
            <a:r>
              <a:rPr lang="ar-EG" dirty="0">
                <a:solidFill>
                  <a:srgbClr val="C00000"/>
                </a:solidFill>
              </a:rPr>
              <a:t>الزيارة الثانية 22 / 11 / 2018</a:t>
            </a:r>
            <a:endParaRPr lang="de-DE" dirty="0">
              <a:solidFill>
                <a:srgbClr val="C00000"/>
              </a:solidFill>
            </a:endParaRPr>
          </a:p>
        </p:txBody>
      </p:sp>
      <p:sp>
        <p:nvSpPr>
          <p:cNvPr id="3" name="Content Placeholder 2">
            <a:extLst>
              <a:ext uri="{FF2B5EF4-FFF2-40B4-BE49-F238E27FC236}">
                <a16:creationId xmlns:a16="http://schemas.microsoft.com/office/drawing/2014/main" xmlns="" id="{B01BAFDB-E0DC-4C47-AE7D-3D5452081515}"/>
              </a:ext>
            </a:extLst>
          </p:cNvPr>
          <p:cNvSpPr>
            <a:spLocks noGrp="1"/>
          </p:cNvSpPr>
          <p:nvPr>
            <p:ph idx="1"/>
          </p:nvPr>
        </p:nvSpPr>
        <p:spPr/>
        <p:txBody>
          <a:bodyPr>
            <a:normAutofit/>
          </a:bodyPr>
          <a:lstStyle/>
          <a:p>
            <a:pPr algn="just" rtl="1"/>
            <a:r>
              <a:rPr lang="ar-EG" sz="2800" dirty="0">
                <a:latin typeface="Calibri" panose="020F0502020204030204" pitchFamily="34" charset="0"/>
                <a:ea typeface="Calibri" panose="020F0502020204030204" pitchFamily="34" charset="0"/>
                <a:cs typeface="Arial" panose="020B0604020202020204" pitchFamily="34" charset="0"/>
              </a:rPr>
              <a:t>زيارة مدارس التشبيك والتدريب على مفاهيم المشروع ودمجها فى المواد  الدراسية المختلفة. </a:t>
            </a:r>
          </a:p>
          <a:p>
            <a:pPr algn="just" rtl="1"/>
            <a:r>
              <a:rPr lang="ar-EG" sz="2800" dirty="0"/>
              <a:t>تم استضافة مدرسة أبو العلا الرسمية فى رحاب مدرسة النيل الرسمية للغات وذلك لتدريب مدارس التشبيك على مفاهيم المشروع (المواطنة – التنمية المستدامة – </a:t>
            </a:r>
            <a:r>
              <a:rPr lang="de-DE" sz="2800" dirty="0"/>
              <a:t>STEM ) ، </a:t>
            </a:r>
            <a:r>
              <a:rPr lang="ar-EG" sz="2800" dirty="0"/>
              <a:t>تم عرض مبسط للسادة المعلمين عن المفاهيم المرتبطة بالمشروع ، وشرح كيفية دمج هذه المفاهيم داخل المواد الدراسية المختلفة وكيف يمكن تعاون معلمى المواد الدراسية المختلفة لتحقيق مثل هذه المفاهيم وعرضها للطلاب. </a:t>
            </a:r>
            <a:endParaRPr lang="de-DE" sz="2800" dirty="0"/>
          </a:p>
        </p:txBody>
      </p:sp>
    </p:spTree>
    <p:extLst>
      <p:ext uri="{BB962C8B-B14F-4D97-AF65-F5344CB8AC3E}">
        <p14:creationId xmlns:p14="http://schemas.microsoft.com/office/powerpoint/2010/main" val="29411609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4F7B25-C94B-4039-A947-1B0AD64B4FF5}"/>
              </a:ext>
            </a:extLst>
          </p:cNvPr>
          <p:cNvSpPr>
            <a:spLocks noGrp="1"/>
          </p:cNvSpPr>
          <p:nvPr>
            <p:ph type="title"/>
          </p:nvPr>
        </p:nvSpPr>
        <p:spPr/>
        <p:txBody>
          <a:bodyPr/>
          <a:lstStyle/>
          <a:p>
            <a:endParaRPr lang="de-DE" dirty="0"/>
          </a:p>
        </p:txBody>
      </p:sp>
      <p:sp>
        <p:nvSpPr>
          <p:cNvPr id="3" name="Content Placeholder 2">
            <a:extLst>
              <a:ext uri="{FF2B5EF4-FFF2-40B4-BE49-F238E27FC236}">
                <a16:creationId xmlns:a16="http://schemas.microsoft.com/office/drawing/2014/main" xmlns="" id="{55830824-32FA-4149-BBBD-1E5DD8AA8F36}"/>
              </a:ext>
            </a:extLst>
          </p:cNvPr>
          <p:cNvSpPr>
            <a:spLocks noGrp="1"/>
          </p:cNvSpPr>
          <p:nvPr>
            <p:ph idx="1"/>
          </p:nvPr>
        </p:nvSpPr>
        <p:spPr/>
        <p:txBody>
          <a:bodyPr/>
          <a:lstStyle/>
          <a:p>
            <a:pPr algn="just" rtl="1"/>
            <a:r>
              <a:rPr lang="ar-EG" sz="3200" dirty="0"/>
              <a:t>كما تم بعد العرض التقدمى ورشة عمل تعاون فيها أعضاء المدرستين حيث تم توزيعهم على مجموعات العمل للاستفادة من بعضهم البعض وتحقيق مبدأ مجتمعات التعلم ، وتم استخدام نماذج الأنشطة التى تم تنفيذها من قبل أعضاء فريق حلوان والاستفادة منها فى عرض أفكار المعلمين. وبعد تنفيذ بعض الأنشطة تم تقييم ما قام به المعلمون وأمدادهم بالتغذية الراجعة.</a:t>
            </a:r>
          </a:p>
          <a:p>
            <a:endParaRPr lang="ar-EG" dirty="0"/>
          </a:p>
          <a:p>
            <a:pPr algn="just"/>
            <a:endParaRPr lang="de-DE" dirty="0"/>
          </a:p>
        </p:txBody>
      </p:sp>
    </p:spTree>
    <p:extLst>
      <p:ext uri="{BB962C8B-B14F-4D97-AF65-F5344CB8AC3E}">
        <p14:creationId xmlns:p14="http://schemas.microsoft.com/office/powerpoint/2010/main" val="41974528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848199-F052-4E54-9A0F-DDEA5812F5B0}"/>
              </a:ext>
            </a:extLst>
          </p:cNvPr>
          <p:cNvSpPr>
            <a:spLocks noGrp="1"/>
          </p:cNvSpPr>
          <p:nvPr>
            <p:ph type="title"/>
          </p:nvPr>
        </p:nvSpPr>
        <p:spPr/>
        <p:txBody>
          <a:bodyPr/>
          <a:lstStyle/>
          <a:p>
            <a:r>
              <a:rPr lang="ar-EG" dirty="0">
                <a:solidFill>
                  <a:srgbClr val="C00000"/>
                </a:solidFill>
              </a:rPr>
              <a:t>استضافة منسق المدرسة الأم السابق </a:t>
            </a:r>
            <a:endParaRPr lang="de-DE" dirty="0">
              <a:solidFill>
                <a:srgbClr val="C00000"/>
              </a:solidFill>
            </a:endParaRPr>
          </a:p>
        </p:txBody>
      </p:sp>
      <p:sp>
        <p:nvSpPr>
          <p:cNvPr id="3" name="Content Placeholder 2">
            <a:extLst>
              <a:ext uri="{FF2B5EF4-FFF2-40B4-BE49-F238E27FC236}">
                <a16:creationId xmlns:a16="http://schemas.microsoft.com/office/drawing/2014/main" xmlns="" id="{6308774A-10DF-4E23-A48E-0E29B80D31B9}"/>
              </a:ext>
            </a:extLst>
          </p:cNvPr>
          <p:cNvSpPr>
            <a:spLocks noGrp="1"/>
          </p:cNvSpPr>
          <p:nvPr>
            <p:ph idx="1"/>
          </p:nvPr>
        </p:nvSpPr>
        <p:spPr/>
        <p:txBody>
          <a:bodyPr>
            <a:normAutofit/>
          </a:bodyPr>
          <a:lstStyle/>
          <a:p>
            <a:pPr algn="just" rtl="1"/>
            <a:r>
              <a:rPr lang="ar-EG" sz="2800" dirty="0">
                <a:latin typeface="Calibri" panose="020F0502020204030204" pitchFamily="34" charset="0"/>
                <a:ea typeface="Calibri" panose="020F0502020204030204" pitchFamily="34" charset="0"/>
                <a:cs typeface="Arial" panose="020B0604020202020204" pitchFamily="34" charset="0"/>
              </a:rPr>
              <a:t>جاءت الجلسة الأخيرة مع أ. أميمة عبد الوهاب </a:t>
            </a:r>
          </a:p>
          <a:p>
            <a:pPr marL="0" indent="0" algn="just" rtl="1">
              <a:buNone/>
            </a:pPr>
            <a:r>
              <a:rPr lang="ar-EG" sz="2800" dirty="0">
                <a:latin typeface="Calibri" panose="020F0502020204030204" pitchFamily="34" charset="0"/>
                <a:ea typeface="Calibri" panose="020F0502020204030204" pitchFamily="34" charset="0"/>
                <a:cs typeface="Arial" panose="020B0604020202020204" pitchFamily="34" charset="0"/>
              </a:rPr>
              <a:t>والتى قدمت فيها خبرتها مع مجتمعات تعلم الأقران خلال فترة اشتراكها فى المشروع وكيف أثر ذلك على أدائها المهنى، وكيف استفادت منها فى الانتقال للتوجيه بالإدارة . </a:t>
            </a:r>
            <a:endParaRPr lang="de-DE" sz="2800" dirty="0"/>
          </a:p>
        </p:txBody>
      </p:sp>
    </p:spTree>
    <p:extLst>
      <p:ext uri="{BB962C8B-B14F-4D97-AF65-F5344CB8AC3E}">
        <p14:creationId xmlns:p14="http://schemas.microsoft.com/office/powerpoint/2010/main" val="35170574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F93FCE-781A-41E4-9CFC-6FB6B1379CBD}"/>
              </a:ext>
            </a:extLst>
          </p:cNvPr>
          <p:cNvSpPr>
            <a:spLocks noGrp="1"/>
          </p:cNvSpPr>
          <p:nvPr>
            <p:ph type="title"/>
          </p:nvPr>
        </p:nvSpPr>
        <p:spPr/>
        <p:txBody>
          <a:bodyPr/>
          <a:lstStyle/>
          <a:p>
            <a:endParaRPr lang="de-DE"/>
          </a:p>
        </p:txBody>
      </p:sp>
      <p:sp>
        <p:nvSpPr>
          <p:cNvPr id="3" name="Content Placeholder 2">
            <a:extLst>
              <a:ext uri="{FF2B5EF4-FFF2-40B4-BE49-F238E27FC236}">
                <a16:creationId xmlns:a16="http://schemas.microsoft.com/office/drawing/2014/main" xmlns="" id="{DDF9B211-2C89-4729-98D3-FE4FE80CCB45}"/>
              </a:ext>
            </a:extLst>
          </p:cNvPr>
          <p:cNvSpPr>
            <a:spLocks noGrp="1"/>
          </p:cNvSpPr>
          <p:nvPr>
            <p:ph idx="1"/>
          </p:nvPr>
        </p:nvSpPr>
        <p:spPr/>
        <p:txBody>
          <a:bodyPr/>
          <a:lstStyle/>
          <a:p>
            <a:pPr algn="just" rtl="1"/>
            <a:r>
              <a:rPr lang="ar-EG" dirty="0"/>
              <a:t>كما عرضت رغبتها فى نقل فكرة تعلم الأقران إلى التوجيه بالإدارة وعلى وجه الخصوص توجيه اللغة العربية، فهى تفكر فى عمل زيارات للمعلمين الذين يقابلهم بعض المشكلات فى تنفيذ المنهج الجديد لبعض المعلمين المتميزين فى مدارسهم والذين يقموا بتنفيذ المنهج الجديد فى مرحلة رياض الأطفال والصف الأول الإبتدائى وتنميزوا فى تطبيقه وتحقيق نتائج مثمرة منه، فهى ترغب فى نقل خبرة المعلمين المتميزين لزملائهم ومساعدتهم فى التغلب على المشكلات التى تواجههم لتحقيق نتائج متميزة أيضا. وهذا يعد نجاح لفكرة مجتمعات تعلم الأقران ومدى الاستفادة منه. </a:t>
            </a:r>
            <a:endParaRPr lang="de-DE" dirty="0"/>
          </a:p>
        </p:txBody>
      </p:sp>
    </p:spTree>
    <p:extLst>
      <p:ext uri="{BB962C8B-B14F-4D97-AF65-F5344CB8AC3E}">
        <p14:creationId xmlns:p14="http://schemas.microsoft.com/office/powerpoint/2010/main" val="36804993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C93733-0BB9-4413-A456-60B6DBF9B994}"/>
              </a:ext>
            </a:extLst>
          </p:cNvPr>
          <p:cNvSpPr>
            <a:spLocks noGrp="1"/>
          </p:cNvSpPr>
          <p:nvPr>
            <p:ph type="title"/>
          </p:nvPr>
        </p:nvSpPr>
        <p:spPr/>
        <p:txBody>
          <a:bodyPr>
            <a:normAutofit fontScale="90000"/>
          </a:bodyPr>
          <a:lstStyle/>
          <a:p>
            <a:r>
              <a:rPr lang="ar-EG" b="1" dirty="0">
                <a:solidFill>
                  <a:srgbClr val="C00000"/>
                </a:solidFill>
              </a:rPr>
              <a:t>الزيارة الأولى لمدرسة النيل الرسمية للغات </a:t>
            </a:r>
            <a:br>
              <a:rPr lang="ar-EG" b="1" dirty="0">
                <a:solidFill>
                  <a:srgbClr val="C00000"/>
                </a:solidFill>
              </a:rPr>
            </a:br>
            <a:r>
              <a:rPr lang="ar-EG" b="1" dirty="0">
                <a:solidFill>
                  <a:srgbClr val="C00000"/>
                </a:solidFill>
              </a:rPr>
              <a:t>23 أكتوبر 2018 من 9 إلى 12 ظهرا</a:t>
            </a:r>
            <a:endParaRPr lang="en-US" b="1" dirty="0">
              <a:solidFill>
                <a:srgbClr val="C00000"/>
              </a:solidFill>
            </a:endParaRPr>
          </a:p>
        </p:txBody>
      </p:sp>
      <p:graphicFrame>
        <p:nvGraphicFramePr>
          <p:cNvPr id="4" name="Content Placeholder 3">
            <a:extLst>
              <a:ext uri="{FF2B5EF4-FFF2-40B4-BE49-F238E27FC236}">
                <a16:creationId xmlns:a16="http://schemas.microsoft.com/office/drawing/2014/main" xmlns="" id="{200041C1-DA68-4C2E-9AF5-ABB2DC0202D6}"/>
              </a:ext>
            </a:extLst>
          </p:cNvPr>
          <p:cNvGraphicFramePr>
            <a:graphicFrameLocks noGrp="1"/>
          </p:cNvGraphicFramePr>
          <p:nvPr>
            <p:ph idx="1"/>
            <p:extLst>
              <p:ext uri="{D42A27DB-BD31-4B8C-83A1-F6EECF244321}">
                <p14:modId xmlns:p14="http://schemas.microsoft.com/office/powerpoint/2010/main" val="1203634379"/>
              </p:ext>
            </p:extLst>
          </p:nvPr>
        </p:nvGraphicFramePr>
        <p:xfrm>
          <a:off x="1295400" y="2615608"/>
          <a:ext cx="9601200" cy="3260259"/>
        </p:xfrm>
        <a:graphic>
          <a:graphicData uri="http://schemas.openxmlformats.org/drawingml/2006/table">
            <a:tbl>
              <a:tblPr/>
              <a:tblGrid>
                <a:gridCol w="9601200">
                  <a:extLst>
                    <a:ext uri="{9D8B030D-6E8A-4147-A177-3AD203B41FA5}">
                      <a16:colId xmlns:a16="http://schemas.microsoft.com/office/drawing/2014/main" xmlns="" val="1481495523"/>
                    </a:ext>
                  </a:extLst>
                </a:gridCol>
              </a:tblGrid>
              <a:tr h="3260259">
                <a:tc>
                  <a:txBody>
                    <a:bodyPr/>
                    <a:lstStyle/>
                    <a:p>
                      <a:pPr marL="0" marR="0" algn="just" rtl="1">
                        <a:lnSpc>
                          <a:spcPct val="107000"/>
                        </a:lnSpc>
                        <a:spcBef>
                          <a:spcPts val="0"/>
                        </a:spcBef>
                        <a:spcAft>
                          <a:spcPts val="800"/>
                        </a:spcAft>
                      </a:pPr>
                      <a:r>
                        <a:rPr lang="ar-EG" sz="3200" u="sng" dirty="0">
                          <a:effectLst/>
                          <a:latin typeface="Calibri" panose="020F0502020204030204" pitchFamily="34" charset="0"/>
                          <a:ea typeface="Calibri" panose="020F0502020204030204" pitchFamily="34" charset="0"/>
                          <a:cs typeface="+mj-cs"/>
                        </a:rPr>
                        <a:t>مقابلة المديرة وعرض أهداف المشروع عليها: </a:t>
                      </a:r>
                      <a:endParaRPr lang="en-US" sz="3200" dirty="0">
                        <a:effectLst/>
                        <a:latin typeface="Calibri" panose="020F0502020204030204" pitchFamily="34" charset="0"/>
                        <a:ea typeface="Calibri" panose="020F0502020204030204" pitchFamily="34" charset="0"/>
                        <a:cs typeface="+mj-cs"/>
                      </a:endParaRPr>
                    </a:p>
                    <a:p>
                      <a:pPr marL="342900" marR="0" lvl="0" indent="-342900" algn="just" rtl="1">
                        <a:lnSpc>
                          <a:spcPct val="107000"/>
                        </a:lnSpc>
                        <a:spcBef>
                          <a:spcPts val="0"/>
                        </a:spcBef>
                        <a:spcAft>
                          <a:spcPts val="0"/>
                        </a:spcAft>
                        <a:buFont typeface="Arial" panose="020B0604020202020204" pitchFamily="34" charset="0"/>
                        <a:buChar char="-"/>
                      </a:pPr>
                      <a:r>
                        <a:rPr lang="ar-EG" sz="3200" dirty="0">
                          <a:effectLst/>
                          <a:latin typeface="Calibri" panose="020F0502020204030204" pitchFamily="34" charset="0"/>
                          <a:ea typeface="Calibri" panose="020F0502020204030204" pitchFamily="34" charset="0"/>
                          <a:cs typeface="+mj-cs"/>
                        </a:rPr>
                        <a:t>تم التعرف على المدرسة من حيث الموقع  ومن حيث القوة التدريسية ، حيث يعمل بالمدرسة عدد 42 معلم ، 4 إداريين ، 5 عمال .</a:t>
                      </a:r>
                      <a:endParaRPr lang="en-US" sz="3200" dirty="0">
                        <a:effectLst/>
                        <a:latin typeface="Calibri" panose="020F0502020204030204" pitchFamily="34" charset="0"/>
                        <a:ea typeface="Calibri" panose="020F0502020204030204" pitchFamily="34" charset="0"/>
                        <a:cs typeface="+mj-cs"/>
                      </a:endParaRPr>
                    </a:p>
                    <a:p>
                      <a:pPr marL="342900" marR="0" lvl="0" indent="-342900" algn="just" rtl="1">
                        <a:lnSpc>
                          <a:spcPct val="107000"/>
                        </a:lnSpc>
                        <a:spcBef>
                          <a:spcPts val="0"/>
                        </a:spcBef>
                        <a:spcAft>
                          <a:spcPts val="800"/>
                        </a:spcAft>
                        <a:buFont typeface="Arial" panose="020B0604020202020204" pitchFamily="34" charset="0"/>
                        <a:buChar char="-"/>
                      </a:pPr>
                      <a:r>
                        <a:rPr lang="ar-EG" sz="3200" dirty="0">
                          <a:effectLst/>
                          <a:latin typeface="Calibri" panose="020F0502020204030204" pitchFamily="34" charset="0"/>
                          <a:ea typeface="Calibri" panose="020F0502020204030204" pitchFamily="34" charset="0"/>
                          <a:cs typeface="+mj-cs"/>
                        </a:rPr>
                        <a:t>المدرسة بها مرحلة رياض الأطفال  5 فصول – المرحلة الإبتدائية 11 فصل  والمرحلة الإعدادية 4 فصول، وكثافة الفصول تقريبا  50 طالب فى الفصل. </a:t>
                      </a:r>
                      <a:endParaRPr lang="en-US" sz="3200" dirty="0">
                        <a:effectLst/>
                        <a:latin typeface="Calibri" panose="020F0502020204030204" pitchFamily="34" charset="0"/>
                        <a:ea typeface="Calibri" panose="020F0502020204030204" pitchFamily="34" charset="0"/>
                        <a:cs typeface="+mj-cs"/>
                      </a:endParaRPr>
                    </a:p>
                  </a:txBody>
                  <a:tcPr marL="114300" marR="114300" marT="0" marB="0">
                    <a:lnL>
                      <a:noFill/>
                    </a:lnL>
                    <a:lnR>
                      <a:noFill/>
                    </a:lnR>
                    <a:lnT>
                      <a:noFill/>
                    </a:lnT>
                    <a:lnB>
                      <a:noFill/>
                    </a:lnB>
                  </a:tcPr>
                </a:tc>
                <a:extLst>
                  <a:ext uri="{0D108BD9-81ED-4DB2-BD59-A6C34878D82A}">
                    <a16:rowId xmlns:a16="http://schemas.microsoft.com/office/drawing/2014/main" xmlns="" val="4238007848"/>
                  </a:ext>
                </a:extLst>
              </a:tr>
            </a:tbl>
          </a:graphicData>
        </a:graphic>
      </p:graphicFrame>
    </p:spTree>
    <p:extLst>
      <p:ext uri="{BB962C8B-B14F-4D97-AF65-F5344CB8AC3E}">
        <p14:creationId xmlns:p14="http://schemas.microsoft.com/office/powerpoint/2010/main" val="39377204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11FE3B-0C91-41C2-9042-CBCCD87FAD29}"/>
              </a:ext>
            </a:extLst>
          </p:cNvPr>
          <p:cNvSpPr>
            <a:spLocks noGrp="1"/>
          </p:cNvSpPr>
          <p:nvPr>
            <p:ph type="title"/>
          </p:nvPr>
        </p:nvSpPr>
        <p:spPr/>
        <p:txBody>
          <a:bodyPr/>
          <a:lstStyle/>
          <a:p>
            <a:r>
              <a:rPr lang="ar-EG" dirty="0"/>
              <a:t>أهم ما أنجز خلال هذه الزيارة </a:t>
            </a:r>
            <a:endParaRPr lang="de-DE" dirty="0"/>
          </a:p>
        </p:txBody>
      </p:sp>
      <p:sp>
        <p:nvSpPr>
          <p:cNvPr id="3" name="Content Placeholder 2">
            <a:extLst>
              <a:ext uri="{FF2B5EF4-FFF2-40B4-BE49-F238E27FC236}">
                <a16:creationId xmlns:a16="http://schemas.microsoft.com/office/drawing/2014/main" xmlns="" id="{F8758C80-8E14-4342-9338-F465876D0C80}"/>
              </a:ext>
            </a:extLst>
          </p:cNvPr>
          <p:cNvSpPr>
            <a:spLocks noGrp="1"/>
          </p:cNvSpPr>
          <p:nvPr>
            <p:ph idx="1"/>
          </p:nvPr>
        </p:nvSpPr>
        <p:spPr/>
        <p:txBody>
          <a:bodyPr/>
          <a:lstStyle/>
          <a:p>
            <a:pPr algn="r" rtl="1"/>
            <a:r>
              <a:rPr lang="ar-EG" dirty="0"/>
              <a:t>تم مناقشة مفاهيم المشروع والتدريب عليها</a:t>
            </a:r>
          </a:p>
          <a:p>
            <a:pPr algn="r" rtl="1"/>
            <a:r>
              <a:rPr lang="ar-EG" dirty="0"/>
              <a:t>نقل خبرات ناجحة لمجتمعات التعلم </a:t>
            </a:r>
          </a:p>
          <a:p>
            <a:pPr algn="r" rtl="1"/>
            <a:r>
              <a:rPr lang="ar-EG" dirty="0"/>
              <a:t>طرح أسئلة من قبل المعلمين وتم مناقشتها أثناء الاجتماع (مثل كيف يمكن دمج المجتمع مع المدرسة ، وكيف يمكن مساعدة الطلاب المشتركين فى المسابقات مثل مسابقة المخترع الصغير) </a:t>
            </a:r>
          </a:p>
          <a:p>
            <a:pPr algn="r" rtl="1"/>
            <a:r>
              <a:rPr lang="ar-EG" dirty="0"/>
              <a:t>التدريب فى أيام الدراسة عائق كبير لأنهم مشغولون باليوم الدراسى. </a:t>
            </a:r>
          </a:p>
          <a:p>
            <a:endParaRPr lang="de-DE" dirty="0"/>
          </a:p>
        </p:txBody>
      </p:sp>
    </p:spTree>
    <p:extLst>
      <p:ext uri="{BB962C8B-B14F-4D97-AF65-F5344CB8AC3E}">
        <p14:creationId xmlns:p14="http://schemas.microsoft.com/office/powerpoint/2010/main" val="41802218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53E7E2-0310-42B2-B773-CAF6C0FD9C32}"/>
              </a:ext>
            </a:extLst>
          </p:cNvPr>
          <p:cNvSpPr>
            <a:spLocks noGrp="1"/>
          </p:cNvSpPr>
          <p:nvPr>
            <p:ph type="title"/>
          </p:nvPr>
        </p:nvSpPr>
        <p:spPr/>
        <p:txBody>
          <a:bodyPr/>
          <a:lstStyle/>
          <a:p>
            <a:r>
              <a:rPr lang="ar-EG" dirty="0">
                <a:solidFill>
                  <a:srgbClr val="C00000"/>
                </a:solidFill>
              </a:rPr>
              <a:t>الزيارة الثالثة لمدراس التشبيك 26 / 2/ 2019</a:t>
            </a:r>
            <a:endParaRPr lang="de-DE" dirty="0">
              <a:solidFill>
                <a:srgbClr val="C00000"/>
              </a:solidFill>
            </a:endParaRPr>
          </a:p>
        </p:txBody>
      </p:sp>
      <p:sp>
        <p:nvSpPr>
          <p:cNvPr id="3" name="Content Placeholder 2">
            <a:extLst>
              <a:ext uri="{FF2B5EF4-FFF2-40B4-BE49-F238E27FC236}">
                <a16:creationId xmlns:a16="http://schemas.microsoft.com/office/drawing/2014/main" xmlns="" id="{59E593CC-8EDF-47DC-9129-EFA6E215D725}"/>
              </a:ext>
            </a:extLst>
          </p:cNvPr>
          <p:cNvSpPr>
            <a:spLocks noGrp="1"/>
          </p:cNvSpPr>
          <p:nvPr>
            <p:ph idx="1"/>
          </p:nvPr>
        </p:nvSpPr>
        <p:spPr/>
        <p:txBody>
          <a:bodyPr>
            <a:normAutofit/>
          </a:bodyPr>
          <a:lstStyle/>
          <a:p>
            <a:pPr algn="r" rtl="1"/>
            <a:r>
              <a:rPr lang="ar-EG" sz="2800" dirty="0"/>
              <a:t>سيتم التأكيد على مفاهيم المشروع . </a:t>
            </a:r>
          </a:p>
          <a:p>
            <a:pPr algn="r" rtl="1"/>
            <a:r>
              <a:rPr lang="ar-EG" sz="2800" dirty="0"/>
              <a:t>اختيار من يمكنه حضور دورة </a:t>
            </a:r>
            <a:r>
              <a:rPr lang="de-DE" sz="2800" dirty="0"/>
              <a:t>TOT </a:t>
            </a:r>
            <a:r>
              <a:rPr lang="ar-EG" sz="2800" dirty="0"/>
              <a:t>، حيث تم اختيار المدرسين من المدرسة الأم خلال الزيارة التى تمت فى 12 / 2 / 2019 وذلك للحصول على التدريب وفى إطار التعاون مع مسئول التدريب بالإدارة أ. داليا غريب.  </a:t>
            </a:r>
            <a:endParaRPr lang="de-DE" sz="2800" dirty="0"/>
          </a:p>
        </p:txBody>
      </p:sp>
    </p:spTree>
    <p:extLst>
      <p:ext uri="{BB962C8B-B14F-4D97-AF65-F5344CB8AC3E}">
        <p14:creationId xmlns:p14="http://schemas.microsoft.com/office/powerpoint/2010/main" val="8626018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235179-B472-448F-BF70-759ED58344C1}"/>
              </a:ext>
            </a:extLst>
          </p:cNvPr>
          <p:cNvSpPr>
            <a:spLocks noGrp="1"/>
          </p:cNvSpPr>
          <p:nvPr>
            <p:ph type="title"/>
          </p:nvPr>
        </p:nvSpPr>
        <p:spPr>
          <a:xfrm>
            <a:off x="1231008" y="891980"/>
            <a:ext cx="9601196" cy="1303867"/>
          </a:xfrm>
        </p:spPr>
        <p:txBody>
          <a:bodyPr>
            <a:normAutofit fontScale="90000"/>
          </a:bodyPr>
          <a:lstStyle/>
          <a:p>
            <a:pPr marL="0" marR="0" rtl="1">
              <a:lnSpc>
                <a:spcPct val="107000"/>
              </a:lnSpc>
              <a:spcBef>
                <a:spcPts val="0"/>
              </a:spcBef>
              <a:spcAft>
                <a:spcPts val="800"/>
              </a:spcAft>
            </a:pPr>
            <a:r>
              <a:rPr lang="ar-EG" b="1" dirty="0">
                <a:solidFill>
                  <a:srgbClr val="C00000"/>
                </a:solidFill>
                <a:latin typeface="Calibri" panose="020F0502020204030204" pitchFamily="34" charset="0"/>
                <a:ea typeface="Calibri" panose="020F0502020204030204" pitchFamily="34" charset="0"/>
              </a:rPr>
              <a:t>خطة عمل كتابة دراسة الحالة عن مدرسة قصر الدوبارة </a:t>
            </a:r>
            <a:r>
              <a:rPr lang="de-DE" sz="3600" dirty="0">
                <a:solidFill>
                  <a:srgbClr val="C00000"/>
                </a:solidFill>
                <a:latin typeface="Calibri" panose="020F0502020204030204" pitchFamily="34" charset="0"/>
                <a:ea typeface="Calibri" panose="020F0502020204030204" pitchFamily="34" charset="0"/>
                <a:cs typeface="Arial" panose="020B0604020202020204" pitchFamily="34" charset="0"/>
              </a:rPr>
              <a:t/>
            </a:r>
            <a:br>
              <a:rPr lang="de-DE" sz="3600" dirty="0">
                <a:solidFill>
                  <a:srgbClr val="C00000"/>
                </a:solidFill>
                <a:latin typeface="Calibri" panose="020F0502020204030204" pitchFamily="34" charset="0"/>
                <a:ea typeface="Calibri" panose="020F0502020204030204" pitchFamily="34" charset="0"/>
                <a:cs typeface="Arial" panose="020B0604020202020204" pitchFamily="34" charset="0"/>
              </a:rPr>
            </a:br>
            <a:endParaRPr lang="de-DE" dirty="0">
              <a:solidFill>
                <a:srgbClr val="C00000"/>
              </a:solidFill>
            </a:endParaRPr>
          </a:p>
        </p:txBody>
      </p:sp>
      <p:graphicFrame>
        <p:nvGraphicFramePr>
          <p:cNvPr id="4" name="Content Placeholder 3">
            <a:extLst>
              <a:ext uri="{FF2B5EF4-FFF2-40B4-BE49-F238E27FC236}">
                <a16:creationId xmlns:a16="http://schemas.microsoft.com/office/drawing/2014/main" xmlns="" id="{3E42BD58-6A2A-4DF8-8AC2-5FA50DA56CA4}"/>
              </a:ext>
            </a:extLst>
          </p:cNvPr>
          <p:cNvGraphicFramePr>
            <a:graphicFrameLocks noGrp="1"/>
          </p:cNvGraphicFramePr>
          <p:nvPr>
            <p:ph idx="1"/>
            <p:extLst>
              <p:ext uri="{D42A27DB-BD31-4B8C-83A1-F6EECF244321}">
                <p14:modId xmlns:p14="http://schemas.microsoft.com/office/powerpoint/2010/main" val="1489959966"/>
              </p:ext>
            </p:extLst>
          </p:nvPr>
        </p:nvGraphicFramePr>
        <p:xfrm>
          <a:off x="1918953" y="1648494"/>
          <a:ext cx="7950930" cy="4186058"/>
        </p:xfrm>
        <a:graphic>
          <a:graphicData uri="http://schemas.openxmlformats.org/drawingml/2006/table">
            <a:tbl>
              <a:tblPr rtl="1" firstRow="1" firstCol="1" bandRow="1"/>
              <a:tblGrid>
                <a:gridCol w="1651913">
                  <a:extLst>
                    <a:ext uri="{9D8B030D-6E8A-4147-A177-3AD203B41FA5}">
                      <a16:colId xmlns:a16="http://schemas.microsoft.com/office/drawing/2014/main" xmlns="" val="1012155744"/>
                    </a:ext>
                  </a:extLst>
                </a:gridCol>
                <a:gridCol w="3648400">
                  <a:extLst>
                    <a:ext uri="{9D8B030D-6E8A-4147-A177-3AD203B41FA5}">
                      <a16:colId xmlns:a16="http://schemas.microsoft.com/office/drawing/2014/main" xmlns="" val="2311454830"/>
                    </a:ext>
                  </a:extLst>
                </a:gridCol>
                <a:gridCol w="2650617">
                  <a:extLst>
                    <a:ext uri="{9D8B030D-6E8A-4147-A177-3AD203B41FA5}">
                      <a16:colId xmlns:a16="http://schemas.microsoft.com/office/drawing/2014/main" xmlns="" val="3454901837"/>
                    </a:ext>
                  </a:extLst>
                </a:gridCol>
              </a:tblGrid>
              <a:tr h="256529">
                <a:tc>
                  <a:txBody>
                    <a:bodyPr/>
                    <a:lstStyle/>
                    <a:p>
                      <a:pPr marL="0" marR="0" algn="ctr" rtl="1">
                        <a:lnSpc>
                          <a:spcPct val="107000"/>
                        </a:lnSpc>
                        <a:spcBef>
                          <a:spcPts val="0"/>
                        </a:spcBef>
                        <a:spcAft>
                          <a:spcPts val="0"/>
                        </a:spcAft>
                      </a:pPr>
                      <a:r>
                        <a:rPr lang="ar-EG" sz="1300" b="1" dirty="0">
                          <a:effectLst/>
                          <a:latin typeface="Calibri" panose="020F0502020204030204" pitchFamily="34" charset="0"/>
                          <a:ea typeface="Calibri" panose="020F0502020204030204" pitchFamily="34" charset="0"/>
                          <a:cs typeface="Arial" panose="020B0604020202020204" pitchFamily="34" charset="0"/>
                        </a:rPr>
                        <a:t>اليوم</a:t>
                      </a:r>
                      <a:endParaRPr lang="de-DE" sz="1000" b="1" dirty="0">
                        <a:effectLst/>
                        <a:latin typeface="Calibri" panose="020F0502020204030204" pitchFamily="34" charset="0"/>
                        <a:ea typeface="Calibri" panose="020F0502020204030204" pitchFamily="34" charset="0"/>
                        <a:cs typeface="Arial" panose="020B0604020202020204" pitchFamily="34" charset="0"/>
                      </a:endParaRPr>
                    </a:p>
                  </a:txBody>
                  <a:tcPr marL="64321" marR="643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EG" sz="1300" b="1">
                          <a:effectLst/>
                          <a:latin typeface="Calibri" panose="020F0502020204030204" pitchFamily="34" charset="0"/>
                          <a:ea typeface="Calibri" panose="020F0502020204030204" pitchFamily="34" charset="0"/>
                          <a:cs typeface="Arial" panose="020B0604020202020204" pitchFamily="34" charset="0"/>
                        </a:rPr>
                        <a:t>النشاط </a:t>
                      </a:r>
                      <a:endParaRPr lang="de-DE" sz="1000" b="1">
                        <a:effectLst/>
                        <a:latin typeface="Calibri" panose="020F0502020204030204" pitchFamily="34" charset="0"/>
                        <a:ea typeface="Calibri" panose="020F0502020204030204" pitchFamily="34" charset="0"/>
                        <a:cs typeface="Arial" panose="020B0604020202020204" pitchFamily="34" charset="0"/>
                      </a:endParaRPr>
                    </a:p>
                  </a:txBody>
                  <a:tcPr marL="64321" marR="643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EG" sz="1300" b="1">
                          <a:effectLst/>
                          <a:latin typeface="Calibri" panose="020F0502020204030204" pitchFamily="34" charset="0"/>
                          <a:ea typeface="Calibri" panose="020F0502020204030204" pitchFamily="34" charset="0"/>
                          <a:cs typeface="Arial" panose="020B0604020202020204" pitchFamily="34" charset="0"/>
                        </a:rPr>
                        <a:t>مسئول بالتنفيذ</a:t>
                      </a:r>
                      <a:endParaRPr lang="de-DE" sz="1000" b="1">
                        <a:effectLst/>
                        <a:latin typeface="Calibri" panose="020F0502020204030204" pitchFamily="34" charset="0"/>
                        <a:ea typeface="Calibri" panose="020F0502020204030204" pitchFamily="34" charset="0"/>
                        <a:cs typeface="Arial" panose="020B0604020202020204" pitchFamily="34" charset="0"/>
                      </a:endParaRPr>
                    </a:p>
                  </a:txBody>
                  <a:tcPr marL="64321" marR="643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60233347"/>
                  </a:ext>
                </a:extLst>
              </a:tr>
              <a:tr h="526657">
                <a:tc>
                  <a:txBody>
                    <a:bodyPr/>
                    <a:lstStyle/>
                    <a:p>
                      <a:pPr marL="0" marR="0" algn="ctr" rtl="1">
                        <a:lnSpc>
                          <a:spcPct val="107000"/>
                        </a:lnSpc>
                        <a:spcBef>
                          <a:spcPts val="0"/>
                        </a:spcBef>
                        <a:spcAft>
                          <a:spcPts val="0"/>
                        </a:spcAft>
                      </a:pPr>
                      <a:r>
                        <a:rPr lang="ar-EG" sz="1300" b="1">
                          <a:effectLst/>
                          <a:latin typeface="Calibri" panose="020F0502020204030204" pitchFamily="34" charset="0"/>
                          <a:ea typeface="Calibri" panose="020F0502020204030204" pitchFamily="34" charset="0"/>
                          <a:cs typeface="Arial" panose="020B0604020202020204" pitchFamily="34" charset="0"/>
                        </a:rPr>
                        <a:t>27 فبراير 2019</a:t>
                      </a:r>
                      <a:endParaRPr lang="de-DE" sz="1000" b="1">
                        <a:effectLst/>
                        <a:latin typeface="Calibri" panose="020F0502020204030204" pitchFamily="34" charset="0"/>
                        <a:ea typeface="Calibri" panose="020F0502020204030204" pitchFamily="34" charset="0"/>
                        <a:cs typeface="Arial" panose="020B0604020202020204" pitchFamily="34" charset="0"/>
                      </a:endParaRPr>
                    </a:p>
                  </a:txBody>
                  <a:tcPr marL="64321" marR="643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EG" sz="1300" b="1">
                          <a:effectLst/>
                          <a:latin typeface="Calibri" panose="020F0502020204030204" pitchFamily="34" charset="0"/>
                          <a:ea typeface="Calibri" panose="020F0502020204030204" pitchFamily="34" charset="0"/>
                          <a:cs typeface="Arial" panose="020B0604020202020204" pitchFamily="34" charset="0"/>
                        </a:rPr>
                        <a:t>جلسات عصف ذهنى للفريق </a:t>
                      </a:r>
                      <a:endParaRPr lang="de-DE" sz="1000" b="1">
                        <a:effectLst/>
                        <a:latin typeface="Calibri" panose="020F0502020204030204" pitchFamily="34" charset="0"/>
                        <a:ea typeface="Calibri" panose="020F0502020204030204" pitchFamily="34" charset="0"/>
                        <a:cs typeface="Arial" panose="020B0604020202020204" pitchFamily="34" charset="0"/>
                      </a:endParaRPr>
                    </a:p>
                  </a:txBody>
                  <a:tcPr marL="64321" marR="643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EG" sz="1300" b="1">
                          <a:effectLst/>
                          <a:latin typeface="Calibri" panose="020F0502020204030204" pitchFamily="34" charset="0"/>
                          <a:ea typeface="Calibri" panose="020F0502020204030204" pitchFamily="34" charset="0"/>
                          <a:cs typeface="Arial" panose="020B0604020202020204" pitchFamily="34" charset="0"/>
                        </a:rPr>
                        <a:t>مها – دعاء – علياء  </a:t>
                      </a:r>
                      <a:endParaRPr lang="de-DE" sz="1000" b="1">
                        <a:effectLst/>
                        <a:latin typeface="Calibri" panose="020F0502020204030204" pitchFamily="34" charset="0"/>
                        <a:ea typeface="Calibri" panose="020F0502020204030204" pitchFamily="34" charset="0"/>
                        <a:cs typeface="Arial" panose="020B0604020202020204" pitchFamily="34" charset="0"/>
                      </a:endParaRPr>
                    </a:p>
                  </a:txBody>
                  <a:tcPr marL="64321" marR="643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06414626"/>
                  </a:ext>
                </a:extLst>
              </a:tr>
              <a:tr h="526657">
                <a:tc>
                  <a:txBody>
                    <a:bodyPr/>
                    <a:lstStyle/>
                    <a:p>
                      <a:pPr marL="0" marR="0" algn="ctr" rtl="1">
                        <a:lnSpc>
                          <a:spcPct val="107000"/>
                        </a:lnSpc>
                        <a:spcBef>
                          <a:spcPts val="0"/>
                        </a:spcBef>
                        <a:spcAft>
                          <a:spcPts val="0"/>
                        </a:spcAft>
                      </a:pPr>
                      <a:r>
                        <a:rPr lang="ar-EG" sz="1300" b="1">
                          <a:effectLst/>
                          <a:latin typeface="Calibri" panose="020F0502020204030204" pitchFamily="34" charset="0"/>
                          <a:ea typeface="Calibri" panose="020F0502020204030204" pitchFamily="34" charset="0"/>
                          <a:cs typeface="Arial" panose="020B0604020202020204" pitchFamily="34" charset="0"/>
                        </a:rPr>
                        <a:t>5 مارس 2019</a:t>
                      </a:r>
                      <a:endParaRPr lang="de-DE" sz="1000" b="1">
                        <a:effectLst/>
                        <a:latin typeface="Calibri" panose="020F0502020204030204" pitchFamily="34" charset="0"/>
                        <a:ea typeface="Calibri" panose="020F0502020204030204" pitchFamily="34" charset="0"/>
                        <a:cs typeface="Arial" panose="020B0604020202020204" pitchFamily="34" charset="0"/>
                      </a:endParaRPr>
                    </a:p>
                  </a:txBody>
                  <a:tcPr marL="64321" marR="643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EG" sz="1300" b="1">
                          <a:effectLst/>
                          <a:latin typeface="Calibri" panose="020F0502020204030204" pitchFamily="34" charset="0"/>
                          <a:ea typeface="Calibri" panose="020F0502020204030204" pitchFamily="34" charset="0"/>
                          <a:cs typeface="Arial" panose="020B0604020202020204" pitchFamily="34" charset="0"/>
                        </a:rPr>
                        <a:t>زيارة للمدرسة الأم لجمع بيانات محاور الدراسة</a:t>
                      </a:r>
                      <a:endParaRPr lang="de-DE" sz="1000" b="1">
                        <a:effectLst/>
                        <a:latin typeface="Calibri" panose="020F0502020204030204" pitchFamily="34" charset="0"/>
                        <a:ea typeface="Calibri" panose="020F0502020204030204" pitchFamily="34" charset="0"/>
                        <a:cs typeface="Arial" panose="020B0604020202020204" pitchFamily="34" charset="0"/>
                      </a:endParaRPr>
                    </a:p>
                  </a:txBody>
                  <a:tcPr marL="64321" marR="643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EG" sz="1300" b="1">
                          <a:effectLst/>
                          <a:latin typeface="Calibri" panose="020F0502020204030204" pitchFamily="34" charset="0"/>
                          <a:ea typeface="Calibri" panose="020F0502020204030204" pitchFamily="34" charset="0"/>
                          <a:cs typeface="Arial" panose="020B0604020202020204" pitchFamily="34" charset="0"/>
                        </a:rPr>
                        <a:t>مها – دعاء – علياء  </a:t>
                      </a:r>
                      <a:endParaRPr lang="de-DE" sz="1000" b="1">
                        <a:effectLst/>
                        <a:latin typeface="Calibri" panose="020F0502020204030204" pitchFamily="34" charset="0"/>
                        <a:ea typeface="Calibri" panose="020F0502020204030204" pitchFamily="34" charset="0"/>
                        <a:cs typeface="Arial" panose="020B0604020202020204" pitchFamily="34" charset="0"/>
                      </a:endParaRPr>
                    </a:p>
                  </a:txBody>
                  <a:tcPr marL="64321" marR="643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79053435"/>
                  </a:ext>
                </a:extLst>
              </a:tr>
              <a:tr h="526657">
                <a:tc>
                  <a:txBody>
                    <a:bodyPr/>
                    <a:lstStyle/>
                    <a:p>
                      <a:pPr marL="0" marR="0" algn="ctr" rtl="1">
                        <a:lnSpc>
                          <a:spcPct val="107000"/>
                        </a:lnSpc>
                        <a:spcBef>
                          <a:spcPts val="0"/>
                        </a:spcBef>
                        <a:spcAft>
                          <a:spcPts val="0"/>
                        </a:spcAft>
                      </a:pPr>
                      <a:r>
                        <a:rPr lang="ar-EG" sz="1300" b="1" dirty="0">
                          <a:effectLst/>
                          <a:latin typeface="Calibri" panose="020F0502020204030204" pitchFamily="34" charset="0"/>
                          <a:ea typeface="Calibri" panose="020F0502020204030204" pitchFamily="34" charset="0"/>
                          <a:cs typeface="Arial" panose="020B0604020202020204" pitchFamily="34" charset="0"/>
                        </a:rPr>
                        <a:t>13 مارس 2019 </a:t>
                      </a:r>
                      <a:endParaRPr lang="de-DE" sz="1000" b="1" dirty="0">
                        <a:effectLst/>
                        <a:latin typeface="Calibri" panose="020F0502020204030204" pitchFamily="34" charset="0"/>
                        <a:ea typeface="Calibri" panose="020F0502020204030204" pitchFamily="34" charset="0"/>
                        <a:cs typeface="Arial" panose="020B0604020202020204" pitchFamily="34" charset="0"/>
                      </a:endParaRPr>
                    </a:p>
                  </a:txBody>
                  <a:tcPr marL="64321" marR="643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EG" sz="1300" b="1">
                          <a:effectLst/>
                          <a:latin typeface="Calibri" panose="020F0502020204030204" pitchFamily="34" charset="0"/>
                          <a:ea typeface="Calibri" panose="020F0502020204030204" pitchFamily="34" charset="0"/>
                          <a:cs typeface="Arial" panose="020B0604020202020204" pitchFamily="34" charset="0"/>
                        </a:rPr>
                        <a:t>جلسات تحليل التقارير السابقة وتحليل البيانات </a:t>
                      </a:r>
                      <a:endParaRPr lang="de-DE" sz="1000" b="1">
                        <a:effectLst/>
                        <a:latin typeface="Calibri" panose="020F0502020204030204" pitchFamily="34" charset="0"/>
                        <a:ea typeface="Calibri" panose="020F0502020204030204" pitchFamily="34" charset="0"/>
                        <a:cs typeface="Arial" panose="020B0604020202020204" pitchFamily="34" charset="0"/>
                      </a:endParaRPr>
                    </a:p>
                  </a:txBody>
                  <a:tcPr marL="64321" marR="643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EG" sz="1300" b="1" dirty="0">
                          <a:effectLst/>
                          <a:latin typeface="Calibri" panose="020F0502020204030204" pitchFamily="34" charset="0"/>
                          <a:ea typeface="Calibri" panose="020F0502020204030204" pitchFamily="34" charset="0"/>
                          <a:cs typeface="Arial" panose="020B0604020202020204" pitchFamily="34" charset="0"/>
                        </a:rPr>
                        <a:t>مها – دعاء – علياء </a:t>
                      </a:r>
                      <a:endParaRPr lang="de-DE" sz="1000" b="1" dirty="0">
                        <a:effectLst/>
                        <a:latin typeface="Calibri" panose="020F0502020204030204" pitchFamily="34" charset="0"/>
                        <a:ea typeface="Calibri" panose="020F0502020204030204" pitchFamily="34" charset="0"/>
                        <a:cs typeface="Arial" panose="020B0604020202020204" pitchFamily="34" charset="0"/>
                      </a:endParaRPr>
                    </a:p>
                  </a:txBody>
                  <a:tcPr marL="64321" marR="643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16869305"/>
                  </a:ext>
                </a:extLst>
              </a:tr>
              <a:tr h="526657">
                <a:tc>
                  <a:txBody>
                    <a:bodyPr/>
                    <a:lstStyle/>
                    <a:p>
                      <a:pPr marL="0" marR="0" algn="ctr" rtl="1">
                        <a:lnSpc>
                          <a:spcPct val="107000"/>
                        </a:lnSpc>
                        <a:spcBef>
                          <a:spcPts val="0"/>
                        </a:spcBef>
                        <a:spcAft>
                          <a:spcPts val="0"/>
                        </a:spcAft>
                      </a:pPr>
                      <a:r>
                        <a:rPr lang="ar-EG" sz="1300" b="1" dirty="0">
                          <a:effectLst/>
                          <a:latin typeface="Calibri" panose="020F0502020204030204" pitchFamily="34" charset="0"/>
                          <a:ea typeface="Calibri" panose="020F0502020204030204" pitchFamily="34" charset="0"/>
                          <a:cs typeface="Arial" panose="020B0604020202020204" pitchFamily="34" charset="0"/>
                        </a:rPr>
                        <a:t>17 مارس 2019 </a:t>
                      </a:r>
                      <a:endParaRPr lang="de-DE" sz="1000" b="1" dirty="0">
                        <a:effectLst/>
                        <a:latin typeface="Calibri" panose="020F0502020204030204" pitchFamily="34" charset="0"/>
                        <a:ea typeface="Calibri" panose="020F0502020204030204" pitchFamily="34" charset="0"/>
                        <a:cs typeface="Arial" panose="020B0604020202020204" pitchFamily="34" charset="0"/>
                      </a:endParaRPr>
                    </a:p>
                  </a:txBody>
                  <a:tcPr marL="64321" marR="643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EG" sz="1300" b="1">
                          <a:effectLst/>
                          <a:latin typeface="Calibri" panose="020F0502020204030204" pitchFamily="34" charset="0"/>
                          <a:ea typeface="Calibri" panose="020F0502020204030204" pitchFamily="34" charset="0"/>
                          <a:cs typeface="Arial" panose="020B0604020202020204" pitchFamily="34" charset="0"/>
                        </a:rPr>
                        <a:t>تقسيم الأدوار والمهام واختيار المدرسين المشاركين معنا فى كتابة الدراسة </a:t>
                      </a:r>
                      <a:endParaRPr lang="de-DE" sz="1000" b="1">
                        <a:effectLst/>
                        <a:latin typeface="Calibri" panose="020F0502020204030204" pitchFamily="34" charset="0"/>
                        <a:ea typeface="Calibri" panose="020F0502020204030204" pitchFamily="34" charset="0"/>
                        <a:cs typeface="Arial" panose="020B0604020202020204" pitchFamily="34" charset="0"/>
                      </a:endParaRPr>
                    </a:p>
                  </a:txBody>
                  <a:tcPr marL="64321" marR="643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EG" sz="1300" b="1">
                          <a:effectLst/>
                          <a:latin typeface="Calibri" panose="020F0502020204030204" pitchFamily="34" charset="0"/>
                          <a:ea typeface="Calibri" panose="020F0502020204030204" pitchFamily="34" charset="0"/>
                          <a:cs typeface="Arial" panose="020B0604020202020204" pitchFamily="34" charset="0"/>
                        </a:rPr>
                        <a:t>فريق الجامعة – فريق المدرسة </a:t>
                      </a:r>
                      <a:endParaRPr lang="de-DE" sz="1000" b="1">
                        <a:effectLst/>
                        <a:latin typeface="Calibri" panose="020F0502020204030204" pitchFamily="34" charset="0"/>
                        <a:ea typeface="Calibri" panose="020F0502020204030204" pitchFamily="34" charset="0"/>
                        <a:cs typeface="Arial" panose="020B0604020202020204" pitchFamily="34" charset="0"/>
                      </a:endParaRPr>
                    </a:p>
                  </a:txBody>
                  <a:tcPr marL="64321" marR="643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1169793"/>
                  </a:ext>
                </a:extLst>
              </a:tr>
              <a:tr h="526657">
                <a:tc>
                  <a:txBody>
                    <a:bodyPr/>
                    <a:lstStyle/>
                    <a:p>
                      <a:pPr marL="0" marR="0" algn="ctr" rtl="1">
                        <a:lnSpc>
                          <a:spcPct val="107000"/>
                        </a:lnSpc>
                        <a:spcBef>
                          <a:spcPts val="0"/>
                        </a:spcBef>
                        <a:spcAft>
                          <a:spcPts val="0"/>
                        </a:spcAft>
                      </a:pPr>
                      <a:r>
                        <a:rPr lang="ar-EG" sz="1300" b="1" dirty="0">
                          <a:effectLst/>
                          <a:latin typeface="Calibri" panose="020F0502020204030204" pitchFamily="34" charset="0"/>
                          <a:ea typeface="Calibri" panose="020F0502020204030204" pitchFamily="34" charset="0"/>
                          <a:cs typeface="Arial" panose="020B0604020202020204" pitchFamily="34" charset="0"/>
                        </a:rPr>
                        <a:t>27 مارس 2019</a:t>
                      </a:r>
                      <a:endParaRPr lang="de-DE" sz="1000" b="1" dirty="0">
                        <a:effectLst/>
                        <a:latin typeface="Calibri" panose="020F0502020204030204" pitchFamily="34" charset="0"/>
                        <a:ea typeface="Calibri" panose="020F0502020204030204" pitchFamily="34" charset="0"/>
                        <a:cs typeface="Arial" panose="020B0604020202020204" pitchFamily="34" charset="0"/>
                      </a:endParaRPr>
                    </a:p>
                  </a:txBody>
                  <a:tcPr marL="64321" marR="643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EG" sz="1300" b="1">
                          <a:effectLst/>
                          <a:latin typeface="Calibri" panose="020F0502020204030204" pitchFamily="34" charset="0"/>
                          <a:ea typeface="Calibri" panose="020F0502020204030204" pitchFamily="34" charset="0"/>
                          <a:cs typeface="Arial" panose="020B0604020202020204" pitchFamily="34" charset="0"/>
                        </a:rPr>
                        <a:t>بداية الكتابة المبدئية لمحاور دراسة الحالة  </a:t>
                      </a:r>
                      <a:endParaRPr lang="de-DE" sz="1000" b="1">
                        <a:effectLst/>
                        <a:latin typeface="Calibri" panose="020F0502020204030204" pitchFamily="34" charset="0"/>
                        <a:ea typeface="Calibri" panose="020F0502020204030204" pitchFamily="34" charset="0"/>
                        <a:cs typeface="Arial" panose="020B0604020202020204" pitchFamily="34" charset="0"/>
                      </a:endParaRPr>
                    </a:p>
                  </a:txBody>
                  <a:tcPr marL="64321" marR="643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EG" sz="1300" b="1">
                          <a:effectLst/>
                          <a:latin typeface="Calibri" panose="020F0502020204030204" pitchFamily="34" charset="0"/>
                          <a:ea typeface="Calibri" panose="020F0502020204030204" pitchFamily="34" charset="0"/>
                          <a:cs typeface="Arial" panose="020B0604020202020204" pitchFamily="34" charset="0"/>
                        </a:rPr>
                        <a:t>فريق الجامعة – فريق المدرسة</a:t>
                      </a:r>
                      <a:endParaRPr lang="de-DE" sz="1000" b="1">
                        <a:effectLst/>
                        <a:latin typeface="Calibri" panose="020F0502020204030204" pitchFamily="34" charset="0"/>
                        <a:ea typeface="Calibri" panose="020F0502020204030204" pitchFamily="34" charset="0"/>
                        <a:cs typeface="Arial" panose="020B0604020202020204" pitchFamily="34" charset="0"/>
                      </a:endParaRPr>
                    </a:p>
                  </a:txBody>
                  <a:tcPr marL="64321" marR="643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44863667"/>
                  </a:ext>
                </a:extLst>
              </a:tr>
              <a:tr h="526657">
                <a:tc>
                  <a:txBody>
                    <a:bodyPr/>
                    <a:lstStyle/>
                    <a:p>
                      <a:pPr marL="0" marR="0" algn="ctr" rtl="1">
                        <a:lnSpc>
                          <a:spcPct val="107000"/>
                        </a:lnSpc>
                        <a:spcBef>
                          <a:spcPts val="0"/>
                        </a:spcBef>
                        <a:spcAft>
                          <a:spcPts val="0"/>
                        </a:spcAft>
                      </a:pPr>
                      <a:r>
                        <a:rPr lang="ar-EG" sz="1300" b="1" dirty="0">
                          <a:effectLst/>
                          <a:latin typeface="Calibri" panose="020F0502020204030204" pitchFamily="34" charset="0"/>
                          <a:ea typeface="Calibri" panose="020F0502020204030204" pitchFamily="34" charset="0"/>
                          <a:cs typeface="Arial" panose="020B0604020202020204" pitchFamily="34" charset="0"/>
                        </a:rPr>
                        <a:t>2 إبريل 2019 </a:t>
                      </a:r>
                      <a:endParaRPr lang="de-DE" sz="1000" b="1" dirty="0">
                        <a:effectLst/>
                        <a:latin typeface="Calibri" panose="020F0502020204030204" pitchFamily="34" charset="0"/>
                        <a:ea typeface="Calibri" panose="020F0502020204030204" pitchFamily="34" charset="0"/>
                        <a:cs typeface="Arial" panose="020B0604020202020204" pitchFamily="34" charset="0"/>
                      </a:endParaRPr>
                    </a:p>
                    <a:p>
                      <a:pPr marL="0" marR="0" algn="ctr" rtl="1">
                        <a:lnSpc>
                          <a:spcPct val="107000"/>
                        </a:lnSpc>
                        <a:spcBef>
                          <a:spcPts val="0"/>
                        </a:spcBef>
                        <a:spcAft>
                          <a:spcPts val="0"/>
                        </a:spcAft>
                      </a:pPr>
                      <a:r>
                        <a:rPr lang="ar-EG" sz="1300" b="1" dirty="0">
                          <a:effectLst/>
                          <a:latin typeface="Calibri" panose="020F0502020204030204" pitchFamily="34" charset="0"/>
                          <a:ea typeface="Calibri" panose="020F0502020204030204" pitchFamily="34" charset="0"/>
                          <a:cs typeface="Arial" panose="020B0604020202020204" pitchFamily="34" charset="0"/>
                        </a:rPr>
                        <a:t>16 إبريل 2019</a:t>
                      </a:r>
                      <a:endParaRPr lang="de-DE" sz="1000" b="1" dirty="0">
                        <a:effectLst/>
                        <a:latin typeface="Calibri" panose="020F0502020204030204" pitchFamily="34" charset="0"/>
                        <a:ea typeface="Calibri" panose="020F0502020204030204" pitchFamily="34" charset="0"/>
                        <a:cs typeface="Arial" panose="020B0604020202020204" pitchFamily="34" charset="0"/>
                      </a:endParaRPr>
                    </a:p>
                  </a:txBody>
                  <a:tcPr marL="64321" marR="643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EG" sz="1300" b="1">
                          <a:effectLst/>
                          <a:latin typeface="Calibri" panose="020F0502020204030204" pitchFamily="34" charset="0"/>
                          <a:ea typeface="Calibri" panose="020F0502020204030204" pitchFamily="34" charset="0"/>
                          <a:cs typeface="Arial" panose="020B0604020202020204" pitchFamily="34" charset="0"/>
                        </a:rPr>
                        <a:t>مقابلات مع المدرسين المشاركين  </a:t>
                      </a:r>
                      <a:endParaRPr lang="de-DE" sz="1000" b="1">
                        <a:effectLst/>
                        <a:latin typeface="Calibri" panose="020F0502020204030204" pitchFamily="34" charset="0"/>
                        <a:ea typeface="Calibri" panose="020F0502020204030204" pitchFamily="34" charset="0"/>
                        <a:cs typeface="Arial" panose="020B0604020202020204" pitchFamily="34" charset="0"/>
                      </a:endParaRPr>
                    </a:p>
                  </a:txBody>
                  <a:tcPr marL="64321" marR="643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EG" sz="1300" b="1">
                          <a:effectLst/>
                          <a:latin typeface="Calibri" panose="020F0502020204030204" pitchFamily="34" charset="0"/>
                          <a:ea typeface="Calibri" panose="020F0502020204030204" pitchFamily="34" charset="0"/>
                          <a:cs typeface="Arial" panose="020B0604020202020204" pitchFamily="34" charset="0"/>
                        </a:rPr>
                        <a:t>فريق الجامعة – فريق المدرسة</a:t>
                      </a:r>
                      <a:endParaRPr lang="de-DE" sz="1000" b="1">
                        <a:effectLst/>
                        <a:latin typeface="Calibri" panose="020F0502020204030204" pitchFamily="34" charset="0"/>
                        <a:ea typeface="Calibri" panose="020F0502020204030204" pitchFamily="34" charset="0"/>
                        <a:cs typeface="Arial" panose="020B0604020202020204" pitchFamily="34" charset="0"/>
                      </a:endParaRPr>
                    </a:p>
                  </a:txBody>
                  <a:tcPr marL="64321" marR="643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92176385"/>
                  </a:ext>
                </a:extLst>
              </a:tr>
              <a:tr h="256529">
                <a:tc>
                  <a:txBody>
                    <a:bodyPr/>
                    <a:lstStyle/>
                    <a:p>
                      <a:pPr marL="0" marR="0" algn="ctr" rtl="1">
                        <a:lnSpc>
                          <a:spcPct val="107000"/>
                        </a:lnSpc>
                        <a:spcBef>
                          <a:spcPts val="0"/>
                        </a:spcBef>
                        <a:spcAft>
                          <a:spcPts val="0"/>
                        </a:spcAft>
                      </a:pPr>
                      <a:r>
                        <a:rPr lang="ar-EG" sz="1300" b="1">
                          <a:effectLst/>
                          <a:latin typeface="Calibri" panose="020F0502020204030204" pitchFamily="34" charset="0"/>
                          <a:ea typeface="Calibri" panose="020F0502020204030204" pitchFamily="34" charset="0"/>
                          <a:cs typeface="Arial" panose="020B0604020202020204" pitchFamily="34" charset="0"/>
                        </a:rPr>
                        <a:t>28 إبريل 2019</a:t>
                      </a:r>
                      <a:endParaRPr lang="de-DE" sz="1000" b="1">
                        <a:effectLst/>
                        <a:latin typeface="Calibri" panose="020F0502020204030204" pitchFamily="34" charset="0"/>
                        <a:ea typeface="Calibri" panose="020F0502020204030204" pitchFamily="34" charset="0"/>
                        <a:cs typeface="Arial" panose="020B0604020202020204" pitchFamily="34" charset="0"/>
                      </a:endParaRPr>
                    </a:p>
                  </a:txBody>
                  <a:tcPr marL="64321" marR="643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EG" sz="1300" b="1">
                          <a:effectLst/>
                          <a:latin typeface="Calibri" panose="020F0502020204030204" pitchFamily="34" charset="0"/>
                          <a:ea typeface="Calibri" panose="020F0502020204030204" pitchFamily="34" charset="0"/>
                          <a:cs typeface="Arial" panose="020B0604020202020204" pitchFamily="34" charset="0"/>
                        </a:rPr>
                        <a:t>جلسات مناقشة ومتابعة لما تم كتابته </a:t>
                      </a:r>
                      <a:endParaRPr lang="de-DE" sz="1000" b="1">
                        <a:effectLst/>
                        <a:latin typeface="Calibri" panose="020F0502020204030204" pitchFamily="34" charset="0"/>
                        <a:ea typeface="Calibri" panose="020F0502020204030204" pitchFamily="34" charset="0"/>
                        <a:cs typeface="Arial" panose="020B0604020202020204" pitchFamily="34" charset="0"/>
                      </a:endParaRPr>
                    </a:p>
                  </a:txBody>
                  <a:tcPr marL="64321" marR="643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EG" sz="1300" b="1">
                          <a:effectLst/>
                          <a:latin typeface="Calibri" panose="020F0502020204030204" pitchFamily="34" charset="0"/>
                          <a:ea typeface="Calibri" panose="020F0502020204030204" pitchFamily="34" charset="0"/>
                          <a:cs typeface="Arial" panose="020B0604020202020204" pitchFamily="34" charset="0"/>
                        </a:rPr>
                        <a:t>مها – دعاء – علياء </a:t>
                      </a:r>
                      <a:endParaRPr lang="de-DE" sz="1000" b="1">
                        <a:effectLst/>
                        <a:latin typeface="Calibri" panose="020F0502020204030204" pitchFamily="34" charset="0"/>
                        <a:ea typeface="Calibri" panose="020F0502020204030204" pitchFamily="34" charset="0"/>
                        <a:cs typeface="Arial" panose="020B0604020202020204" pitchFamily="34" charset="0"/>
                      </a:endParaRPr>
                    </a:p>
                  </a:txBody>
                  <a:tcPr marL="64321" marR="643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16812805"/>
                  </a:ext>
                </a:extLst>
              </a:tr>
              <a:tr h="256529">
                <a:tc>
                  <a:txBody>
                    <a:bodyPr/>
                    <a:lstStyle/>
                    <a:p>
                      <a:pPr marL="0" marR="0" algn="ctr" rtl="1">
                        <a:lnSpc>
                          <a:spcPct val="107000"/>
                        </a:lnSpc>
                        <a:spcBef>
                          <a:spcPts val="0"/>
                        </a:spcBef>
                        <a:spcAft>
                          <a:spcPts val="0"/>
                        </a:spcAft>
                      </a:pPr>
                      <a:r>
                        <a:rPr lang="ar-EG" sz="1300" b="1">
                          <a:effectLst/>
                          <a:latin typeface="Calibri" panose="020F0502020204030204" pitchFamily="34" charset="0"/>
                          <a:ea typeface="Calibri" panose="020F0502020204030204" pitchFamily="34" charset="0"/>
                          <a:cs typeface="Arial" panose="020B0604020202020204" pitchFamily="34" charset="0"/>
                        </a:rPr>
                        <a:t>29 مايو 2019 </a:t>
                      </a:r>
                      <a:endParaRPr lang="de-DE" sz="1000" b="1">
                        <a:effectLst/>
                        <a:latin typeface="Calibri" panose="020F0502020204030204" pitchFamily="34" charset="0"/>
                        <a:ea typeface="Calibri" panose="020F0502020204030204" pitchFamily="34" charset="0"/>
                        <a:cs typeface="Arial" panose="020B0604020202020204" pitchFamily="34" charset="0"/>
                      </a:endParaRPr>
                    </a:p>
                  </a:txBody>
                  <a:tcPr marL="64321" marR="643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EG" sz="1300" b="1">
                          <a:effectLst/>
                          <a:latin typeface="Calibri" panose="020F0502020204030204" pitchFamily="34" charset="0"/>
                          <a:ea typeface="Calibri" panose="020F0502020204030204" pitchFamily="34" charset="0"/>
                          <a:cs typeface="Arial" panose="020B0604020202020204" pitchFamily="34" charset="0"/>
                        </a:rPr>
                        <a:t>الانتهاء من كتابة دراسة الحالة </a:t>
                      </a:r>
                      <a:endParaRPr lang="de-DE" sz="1000" b="1">
                        <a:effectLst/>
                        <a:latin typeface="Calibri" panose="020F0502020204030204" pitchFamily="34" charset="0"/>
                        <a:ea typeface="Calibri" panose="020F0502020204030204" pitchFamily="34" charset="0"/>
                        <a:cs typeface="Arial" panose="020B0604020202020204" pitchFamily="34" charset="0"/>
                      </a:endParaRPr>
                    </a:p>
                  </a:txBody>
                  <a:tcPr marL="64321" marR="643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EG" sz="1300" b="1">
                          <a:effectLst/>
                          <a:latin typeface="Calibri" panose="020F0502020204030204" pitchFamily="34" charset="0"/>
                          <a:ea typeface="Calibri" panose="020F0502020204030204" pitchFamily="34" charset="0"/>
                          <a:cs typeface="Arial" panose="020B0604020202020204" pitchFamily="34" charset="0"/>
                        </a:rPr>
                        <a:t>مها – دعاء – علياء </a:t>
                      </a:r>
                      <a:endParaRPr lang="de-DE" sz="1000" b="1">
                        <a:effectLst/>
                        <a:latin typeface="Calibri" panose="020F0502020204030204" pitchFamily="34" charset="0"/>
                        <a:ea typeface="Calibri" panose="020F0502020204030204" pitchFamily="34" charset="0"/>
                        <a:cs typeface="Arial" panose="020B0604020202020204" pitchFamily="34" charset="0"/>
                      </a:endParaRPr>
                    </a:p>
                  </a:txBody>
                  <a:tcPr marL="64321" marR="643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91605021"/>
                  </a:ext>
                </a:extLst>
              </a:tr>
              <a:tr h="256529">
                <a:tc>
                  <a:txBody>
                    <a:bodyPr/>
                    <a:lstStyle/>
                    <a:p>
                      <a:pPr marL="0" marR="0" algn="ctr" rtl="1">
                        <a:lnSpc>
                          <a:spcPct val="107000"/>
                        </a:lnSpc>
                        <a:spcBef>
                          <a:spcPts val="0"/>
                        </a:spcBef>
                        <a:spcAft>
                          <a:spcPts val="0"/>
                        </a:spcAft>
                      </a:pPr>
                      <a:r>
                        <a:rPr lang="ar-EG" sz="1300" b="1">
                          <a:effectLst/>
                          <a:latin typeface="Calibri" panose="020F0502020204030204" pitchFamily="34" charset="0"/>
                          <a:ea typeface="Calibri" panose="020F0502020204030204" pitchFamily="34" charset="0"/>
                          <a:cs typeface="Arial" panose="020B0604020202020204" pitchFamily="34" charset="0"/>
                        </a:rPr>
                        <a:t>30 يونيه 2019 </a:t>
                      </a:r>
                      <a:endParaRPr lang="de-DE" sz="1000" b="1">
                        <a:effectLst/>
                        <a:latin typeface="Calibri" panose="020F0502020204030204" pitchFamily="34" charset="0"/>
                        <a:ea typeface="Calibri" panose="020F0502020204030204" pitchFamily="34" charset="0"/>
                        <a:cs typeface="Arial" panose="020B0604020202020204" pitchFamily="34" charset="0"/>
                      </a:endParaRPr>
                    </a:p>
                  </a:txBody>
                  <a:tcPr marL="64321" marR="643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EG" sz="1300" b="1">
                          <a:effectLst/>
                          <a:latin typeface="Calibri" panose="020F0502020204030204" pitchFamily="34" charset="0"/>
                          <a:ea typeface="Calibri" panose="020F0502020204030204" pitchFamily="34" charset="0"/>
                          <a:cs typeface="Arial" panose="020B0604020202020204" pitchFamily="34" charset="0"/>
                        </a:rPr>
                        <a:t>الترجمة </a:t>
                      </a:r>
                      <a:endParaRPr lang="de-DE" sz="1000" b="1">
                        <a:effectLst/>
                        <a:latin typeface="Calibri" panose="020F0502020204030204" pitchFamily="34" charset="0"/>
                        <a:ea typeface="Calibri" panose="020F0502020204030204" pitchFamily="34" charset="0"/>
                        <a:cs typeface="Arial" panose="020B0604020202020204" pitchFamily="34" charset="0"/>
                      </a:endParaRPr>
                    </a:p>
                  </a:txBody>
                  <a:tcPr marL="64321" marR="643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EG" sz="1300" b="1" dirty="0">
                          <a:effectLst/>
                          <a:latin typeface="Calibri" panose="020F0502020204030204" pitchFamily="34" charset="0"/>
                          <a:ea typeface="Calibri" panose="020F0502020204030204" pitchFamily="34" charset="0"/>
                          <a:cs typeface="Arial" panose="020B0604020202020204" pitchFamily="34" charset="0"/>
                        </a:rPr>
                        <a:t>مها – دعاء – علياء </a:t>
                      </a:r>
                      <a:endParaRPr lang="de-DE" sz="1000" b="1" dirty="0">
                        <a:effectLst/>
                        <a:latin typeface="Calibri" panose="020F0502020204030204" pitchFamily="34" charset="0"/>
                        <a:ea typeface="Calibri" panose="020F0502020204030204" pitchFamily="34" charset="0"/>
                        <a:cs typeface="Arial" panose="020B0604020202020204" pitchFamily="34" charset="0"/>
                      </a:endParaRPr>
                    </a:p>
                  </a:txBody>
                  <a:tcPr marL="64321" marR="643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89901183"/>
                  </a:ext>
                </a:extLst>
              </a:tr>
            </a:tbl>
          </a:graphicData>
        </a:graphic>
      </p:graphicFrame>
    </p:spTree>
    <p:extLst>
      <p:ext uri="{BB962C8B-B14F-4D97-AF65-F5344CB8AC3E}">
        <p14:creationId xmlns:p14="http://schemas.microsoft.com/office/powerpoint/2010/main" val="2197539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D346BC-5CA3-4C98-B706-C48FFD3ED93F}"/>
              </a:ext>
            </a:extLst>
          </p:cNvPr>
          <p:cNvSpPr>
            <a:spLocks noGrp="1"/>
          </p:cNvSpPr>
          <p:nvPr>
            <p:ph type="title"/>
          </p:nvPr>
        </p:nvSpPr>
        <p:spPr/>
        <p:txBody>
          <a:bodyPr/>
          <a:lstStyle/>
          <a:p>
            <a:endParaRPr lang="de-DE"/>
          </a:p>
        </p:txBody>
      </p:sp>
      <p:pic>
        <p:nvPicPr>
          <p:cNvPr id="5" name="Content Placeholder 4">
            <a:extLst>
              <a:ext uri="{FF2B5EF4-FFF2-40B4-BE49-F238E27FC236}">
                <a16:creationId xmlns:a16="http://schemas.microsoft.com/office/drawing/2014/main" xmlns="" id="{4AB16F01-1E66-4FD3-9A40-9EC3487A0EAE}"/>
              </a:ext>
            </a:extLst>
          </p:cNvPr>
          <p:cNvPicPr>
            <a:picLocks noGrp="1" noChangeAspect="1"/>
          </p:cNvPicPr>
          <p:nvPr>
            <p:ph idx="1"/>
          </p:nvPr>
        </p:nvPicPr>
        <p:blipFill>
          <a:blip r:embed="rId2"/>
          <a:stretch>
            <a:fillRect/>
          </a:stretch>
        </p:blipFill>
        <p:spPr>
          <a:xfrm>
            <a:off x="2028028" y="1321092"/>
            <a:ext cx="7725532" cy="4345612"/>
          </a:xfrm>
        </p:spPr>
      </p:pic>
    </p:spTree>
    <p:extLst>
      <p:ext uri="{BB962C8B-B14F-4D97-AF65-F5344CB8AC3E}">
        <p14:creationId xmlns:p14="http://schemas.microsoft.com/office/powerpoint/2010/main" val="37031207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1D31C4-2CF8-4C60-80E6-FF4ADD36EF01}"/>
              </a:ext>
            </a:extLst>
          </p:cNvPr>
          <p:cNvSpPr>
            <a:spLocks noGrp="1"/>
          </p:cNvSpPr>
          <p:nvPr>
            <p:ph type="title"/>
          </p:nvPr>
        </p:nvSpPr>
        <p:spPr/>
        <p:txBody>
          <a:bodyPr/>
          <a:lstStyle/>
          <a:p>
            <a:endParaRPr lang="de-DE"/>
          </a:p>
        </p:txBody>
      </p:sp>
      <p:pic>
        <p:nvPicPr>
          <p:cNvPr id="5" name="Content Placeholder 4">
            <a:extLst>
              <a:ext uri="{FF2B5EF4-FFF2-40B4-BE49-F238E27FC236}">
                <a16:creationId xmlns:a16="http://schemas.microsoft.com/office/drawing/2014/main" xmlns="" id="{D10FF265-989F-4750-A8A4-C454CFA221EA}"/>
              </a:ext>
            </a:extLst>
          </p:cNvPr>
          <p:cNvPicPr>
            <a:picLocks noGrp="1" noChangeAspect="1"/>
          </p:cNvPicPr>
          <p:nvPr>
            <p:ph idx="1"/>
          </p:nvPr>
        </p:nvPicPr>
        <p:blipFill>
          <a:blip r:embed="rId2"/>
          <a:stretch>
            <a:fillRect/>
          </a:stretch>
        </p:blipFill>
        <p:spPr>
          <a:xfrm>
            <a:off x="2659726" y="982132"/>
            <a:ext cx="6498196" cy="4873647"/>
          </a:xfrm>
        </p:spPr>
      </p:pic>
    </p:spTree>
    <p:extLst>
      <p:ext uri="{BB962C8B-B14F-4D97-AF65-F5344CB8AC3E}">
        <p14:creationId xmlns:p14="http://schemas.microsoft.com/office/powerpoint/2010/main" val="351479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837F61-4674-4F50-88EE-66481BF084D0}"/>
              </a:ext>
            </a:extLst>
          </p:cNvPr>
          <p:cNvSpPr>
            <a:spLocks noGrp="1"/>
          </p:cNvSpPr>
          <p:nvPr>
            <p:ph type="title"/>
          </p:nvPr>
        </p:nvSpPr>
        <p:spPr/>
        <p:txBody>
          <a:bodyPr/>
          <a:lstStyle/>
          <a:p>
            <a:endParaRPr lang="de-DE"/>
          </a:p>
        </p:txBody>
      </p:sp>
      <p:pic>
        <p:nvPicPr>
          <p:cNvPr id="5" name="Content Placeholder 4">
            <a:extLst>
              <a:ext uri="{FF2B5EF4-FFF2-40B4-BE49-F238E27FC236}">
                <a16:creationId xmlns:a16="http://schemas.microsoft.com/office/drawing/2014/main" xmlns="" id="{53EC3BC0-9219-4733-89BD-A750C2032466}"/>
              </a:ext>
            </a:extLst>
          </p:cNvPr>
          <p:cNvPicPr>
            <a:picLocks noGrp="1" noChangeAspect="1"/>
          </p:cNvPicPr>
          <p:nvPr>
            <p:ph idx="1"/>
          </p:nvPr>
        </p:nvPicPr>
        <p:blipFill rotWithShape="1">
          <a:blip r:embed="rId2"/>
          <a:srcRect r="17306"/>
          <a:stretch/>
        </p:blipFill>
        <p:spPr>
          <a:xfrm>
            <a:off x="3245477" y="1132177"/>
            <a:ext cx="5203064" cy="4718952"/>
          </a:xfrm>
        </p:spPr>
      </p:pic>
    </p:spTree>
    <p:extLst>
      <p:ext uri="{BB962C8B-B14F-4D97-AF65-F5344CB8AC3E}">
        <p14:creationId xmlns:p14="http://schemas.microsoft.com/office/powerpoint/2010/main" val="34379150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858FD3-B0E0-437C-837D-57555091AC69}"/>
              </a:ext>
            </a:extLst>
          </p:cNvPr>
          <p:cNvSpPr>
            <a:spLocks noGrp="1"/>
          </p:cNvSpPr>
          <p:nvPr>
            <p:ph type="title"/>
          </p:nvPr>
        </p:nvSpPr>
        <p:spPr/>
        <p:txBody>
          <a:bodyPr/>
          <a:lstStyle/>
          <a:p>
            <a:endParaRPr lang="de-DE"/>
          </a:p>
        </p:txBody>
      </p:sp>
      <p:pic>
        <p:nvPicPr>
          <p:cNvPr id="5" name="Content Placeholder 4">
            <a:extLst>
              <a:ext uri="{FF2B5EF4-FFF2-40B4-BE49-F238E27FC236}">
                <a16:creationId xmlns:a16="http://schemas.microsoft.com/office/drawing/2014/main" xmlns="" id="{F764AA19-A590-405C-AE85-8D080665A45C}"/>
              </a:ext>
            </a:extLst>
          </p:cNvPr>
          <p:cNvPicPr>
            <a:picLocks noGrp="1" noChangeAspect="1"/>
          </p:cNvPicPr>
          <p:nvPr>
            <p:ph idx="1"/>
          </p:nvPr>
        </p:nvPicPr>
        <p:blipFill>
          <a:blip r:embed="rId2"/>
          <a:stretch>
            <a:fillRect/>
          </a:stretch>
        </p:blipFill>
        <p:spPr>
          <a:xfrm>
            <a:off x="2247224" y="1300766"/>
            <a:ext cx="7697551" cy="4329873"/>
          </a:xfrm>
        </p:spPr>
      </p:pic>
    </p:spTree>
    <p:extLst>
      <p:ext uri="{BB962C8B-B14F-4D97-AF65-F5344CB8AC3E}">
        <p14:creationId xmlns:p14="http://schemas.microsoft.com/office/powerpoint/2010/main" val="262275496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D20C2F-71FC-4C42-BF25-B10390F977E7}"/>
              </a:ext>
            </a:extLst>
          </p:cNvPr>
          <p:cNvSpPr>
            <a:spLocks noGrp="1"/>
          </p:cNvSpPr>
          <p:nvPr>
            <p:ph type="title"/>
          </p:nvPr>
        </p:nvSpPr>
        <p:spPr/>
        <p:txBody>
          <a:bodyPr/>
          <a:lstStyle/>
          <a:p>
            <a:r>
              <a:rPr lang="ar-EG" dirty="0"/>
              <a:t>نشكركم لحسن الاستماع </a:t>
            </a:r>
            <a:endParaRPr lang="en-US" dirty="0"/>
          </a:p>
        </p:txBody>
      </p:sp>
      <p:pic>
        <p:nvPicPr>
          <p:cNvPr id="5" name="Content Placeholder 4">
            <a:extLst>
              <a:ext uri="{FF2B5EF4-FFF2-40B4-BE49-F238E27FC236}">
                <a16:creationId xmlns:a16="http://schemas.microsoft.com/office/drawing/2014/main" xmlns="" id="{6D2CCE32-637F-4FF8-8A23-700618FF84B0}"/>
              </a:ext>
            </a:extLst>
          </p:cNvPr>
          <p:cNvPicPr>
            <a:picLocks noGrp="1" noChangeAspect="1"/>
          </p:cNvPicPr>
          <p:nvPr>
            <p:ph idx="1"/>
          </p:nvPr>
        </p:nvPicPr>
        <p:blipFill>
          <a:blip r:embed="rId2"/>
          <a:stretch>
            <a:fillRect/>
          </a:stretch>
        </p:blipFill>
        <p:spPr>
          <a:xfrm>
            <a:off x="3781203" y="2557463"/>
            <a:ext cx="4629593" cy="3317875"/>
          </a:xfrm>
        </p:spPr>
      </p:pic>
    </p:spTree>
    <p:extLst>
      <p:ext uri="{BB962C8B-B14F-4D97-AF65-F5344CB8AC3E}">
        <p14:creationId xmlns:p14="http://schemas.microsoft.com/office/powerpoint/2010/main" val="25566635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D6E184-B83F-4CD4-A49E-1670C5802A06}"/>
              </a:ext>
            </a:extLst>
          </p:cNvPr>
          <p:cNvSpPr>
            <a:spLocks noGrp="1"/>
          </p:cNvSpPr>
          <p:nvPr>
            <p:ph type="title"/>
          </p:nvPr>
        </p:nvSpPr>
        <p:spPr/>
        <p:txBody>
          <a:bodyPr>
            <a:normAutofit/>
          </a:bodyPr>
          <a:lstStyle/>
          <a:p>
            <a:r>
              <a:rPr lang="ar-EG" sz="4000" b="1" dirty="0">
                <a:solidFill>
                  <a:srgbClr val="C00000"/>
                </a:solidFill>
              </a:rPr>
              <a:t>النيل الرسمية للغات </a:t>
            </a:r>
            <a:endParaRPr lang="en-US" sz="4000" b="1" dirty="0">
              <a:solidFill>
                <a:srgbClr val="C00000"/>
              </a:solidFill>
            </a:endParaRPr>
          </a:p>
        </p:txBody>
      </p:sp>
      <p:graphicFrame>
        <p:nvGraphicFramePr>
          <p:cNvPr id="4" name="Content Placeholder 3">
            <a:extLst>
              <a:ext uri="{FF2B5EF4-FFF2-40B4-BE49-F238E27FC236}">
                <a16:creationId xmlns:a16="http://schemas.microsoft.com/office/drawing/2014/main" xmlns="" id="{9566D3D7-B2FE-4961-A590-22628442BBD2}"/>
              </a:ext>
            </a:extLst>
          </p:cNvPr>
          <p:cNvGraphicFramePr>
            <a:graphicFrameLocks noGrp="1"/>
          </p:cNvGraphicFramePr>
          <p:nvPr>
            <p:ph idx="1"/>
            <p:extLst>
              <p:ext uri="{D42A27DB-BD31-4B8C-83A1-F6EECF244321}">
                <p14:modId xmlns:p14="http://schemas.microsoft.com/office/powerpoint/2010/main" val="1722609108"/>
              </p:ext>
            </p:extLst>
          </p:nvPr>
        </p:nvGraphicFramePr>
        <p:xfrm>
          <a:off x="1295400" y="2870791"/>
          <a:ext cx="9601200" cy="2710815"/>
        </p:xfrm>
        <a:graphic>
          <a:graphicData uri="http://schemas.openxmlformats.org/drawingml/2006/table">
            <a:tbl>
              <a:tblPr/>
              <a:tblGrid>
                <a:gridCol w="9601200">
                  <a:extLst>
                    <a:ext uri="{9D8B030D-6E8A-4147-A177-3AD203B41FA5}">
                      <a16:colId xmlns:a16="http://schemas.microsoft.com/office/drawing/2014/main" xmlns="" val="592315636"/>
                    </a:ext>
                  </a:extLst>
                </a:gridCol>
              </a:tblGrid>
              <a:tr h="2658139">
                <a:tc>
                  <a:txBody>
                    <a:bodyPr/>
                    <a:lstStyle/>
                    <a:p>
                      <a:pPr marL="342900" marR="0" lvl="0" indent="-342900" algn="r" rtl="1">
                        <a:lnSpc>
                          <a:spcPct val="107000"/>
                        </a:lnSpc>
                        <a:spcBef>
                          <a:spcPts val="0"/>
                        </a:spcBef>
                        <a:spcAft>
                          <a:spcPts val="800"/>
                        </a:spcAft>
                        <a:buFont typeface="Arial" panose="020B0604020202020204" pitchFamily="34" charset="0"/>
                        <a:buChar char="-"/>
                      </a:pPr>
                      <a:r>
                        <a:rPr lang="ar-EG" sz="3200" dirty="0">
                          <a:effectLst/>
                          <a:latin typeface="Calibri" panose="020F0502020204030204" pitchFamily="34" charset="0"/>
                          <a:ea typeface="Calibri" panose="020F0502020204030204" pitchFamily="34" charset="0"/>
                          <a:cs typeface="Arial" panose="020B0604020202020204" pitchFamily="34" charset="0"/>
                        </a:rPr>
                        <a:t>المدرسة من ضمن المدارس التى قام البنك الأهلى بتطوير البنية التحتية لها من خلال مشروع الأولوية للتعليم. </a:t>
                      </a:r>
                      <a:endParaRPr lang="en-US" sz="32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800"/>
                        </a:spcAft>
                        <a:buFont typeface="Arial" panose="020B0604020202020204" pitchFamily="34" charset="0"/>
                        <a:buChar char="-"/>
                      </a:pPr>
                      <a:r>
                        <a:rPr lang="ar-EG" sz="3200" dirty="0">
                          <a:effectLst/>
                          <a:latin typeface="Calibri" panose="020F0502020204030204" pitchFamily="34" charset="0"/>
                          <a:ea typeface="Calibri" panose="020F0502020204030204" pitchFamily="34" charset="0"/>
                          <a:cs typeface="Arial" panose="020B0604020202020204" pitchFamily="34" charset="0"/>
                        </a:rPr>
                        <a:t>توجد بالمدرسة وحدة تدريب مفعلة تقوم بعمل ندوات تثقيفية للطلاب والمعلمين ، وبالمشاركه مع مؤسسة ”مبادرة علمني“ ومن هذه الدورات دورة عن بنك المعرفة.</a:t>
                      </a:r>
                      <a:r>
                        <a:rPr lang="ar-EG" sz="1600" dirty="0">
                          <a:effectLst/>
                          <a:latin typeface="Calibri" panose="020F0502020204030204" pitchFamily="34"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114300" marR="114300" marT="0" marB="0">
                    <a:lnL>
                      <a:noFill/>
                    </a:lnL>
                    <a:lnR>
                      <a:noFill/>
                    </a:lnR>
                    <a:lnT>
                      <a:noFill/>
                    </a:lnT>
                    <a:lnB>
                      <a:noFill/>
                    </a:lnB>
                  </a:tcPr>
                </a:tc>
                <a:extLst>
                  <a:ext uri="{0D108BD9-81ED-4DB2-BD59-A6C34878D82A}">
                    <a16:rowId xmlns:a16="http://schemas.microsoft.com/office/drawing/2014/main" xmlns="" val="3244108479"/>
                  </a:ext>
                </a:extLst>
              </a:tr>
            </a:tbl>
          </a:graphicData>
        </a:graphic>
      </p:graphicFrame>
    </p:spTree>
    <p:extLst>
      <p:ext uri="{BB962C8B-B14F-4D97-AF65-F5344CB8AC3E}">
        <p14:creationId xmlns:p14="http://schemas.microsoft.com/office/powerpoint/2010/main" val="21917110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A1285C-6654-419B-A05C-78588FD4EE24}"/>
              </a:ext>
            </a:extLst>
          </p:cNvPr>
          <p:cNvSpPr>
            <a:spLocks noGrp="1"/>
          </p:cNvSpPr>
          <p:nvPr>
            <p:ph type="title"/>
          </p:nvPr>
        </p:nvSpPr>
        <p:spPr/>
        <p:txBody>
          <a:bodyPr>
            <a:normAutofit/>
          </a:bodyPr>
          <a:lstStyle/>
          <a:p>
            <a:r>
              <a:rPr lang="ar-EG" sz="4000" b="1" dirty="0">
                <a:solidFill>
                  <a:srgbClr val="C00000"/>
                </a:solidFill>
              </a:rPr>
              <a:t>النيل الرسمية للغات </a:t>
            </a:r>
            <a:endParaRPr lang="en-US" sz="4000" b="1" dirty="0">
              <a:solidFill>
                <a:srgbClr val="C00000"/>
              </a:solidFill>
            </a:endParaRPr>
          </a:p>
        </p:txBody>
      </p:sp>
      <p:sp>
        <p:nvSpPr>
          <p:cNvPr id="5" name="Rectangle 1">
            <a:extLst>
              <a:ext uri="{FF2B5EF4-FFF2-40B4-BE49-F238E27FC236}">
                <a16:creationId xmlns:a16="http://schemas.microsoft.com/office/drawing/2014/main" xmlns="" id="{3021B2E8-1803-47DF-A9D0-15713DFC64B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ar-EG" altLang="en-US" sz="16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توجد مشاركة مجتمعية من خلال مشاركة أولياء الأمور فى بعض المشكلات التى تواجه المدرسة، ومن خلال المسابقة التى قام بها البنك الأهلى وتم تشجير المدرسة من خلال الطلاب كمنتج للمسابقة فى النهاية</a:t>
            </a:r>
            <a:r>
              <a:rPr kumimoji="0" lang="en-US" altLang="en-US" sz="16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11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Content Placeholder 13">
            <a:extLst>
              <a:ext uri="{FF2B5EF4-FFF2-40B4-BE49-F238E27FC236}">
                <a16:creationId xmlns:a16="http://schemas.microsoft.com/office/drawing/2014/main" xmlns="" id="{2BE7ED0D-A7FD-4036-AAD5-C634F062C03A}"/>
              </a:ext>
            </a:extLst>
          </p:cNvPr>
          <p:cNvSpPr>
            <a:spLocks noGrp="1"/>
          </p:cNvSpPr>
          <p:nvPr>
            <p:ph idx="1"/>
          </p:nvPr>
        </p:nvSpPr>
        <p:spPr>
          <a:xfrm>
            <a:off x="1295401" y="2488022"/>
            <a:ext cx="9601196" cy="3891506"/>
          </a:xfrm>
        </p:spPr>
        <p:txBody>
          <a:bodyPr>
            <a:noAutofit/>
          </a:bodyPr>
          <a:lstStyle/>
          <a:p>
            <a:pPr algn="just" rtl="1"/>
            <a:r>
              <a:rPr lang="ar-EG" sz="3600" dirty="0"/>
              <a:t>تقوم وحدة التدريب بالمدرسة بحصر الاحتياجات التدريبية للمعلمين وتبدأ بالتدريب وفقا لأولوياتهم. </a:t>
            </a:r>
          </a:p>
          <a:p>
            <a:pPr algn="just" rtl="1"/>
            <a:r>
              <a:rPr lang="ar-EG" sz="3600" dirty="0"/>
              <a:t>	توجد مشاركة مجتمعية من خلال مشاركة أولياء الأمور فى حل  بعض مشكلات البنيه التحتية التى تواجه المدرسة مثل </a:t>
            </a:r>
            <a:r>
              <a:rPr lang="ar-EG" sz="3600" dirty="0">
                <a:solidFill>
                  <a:srgbClr val="FF0000"/>
                </a:solidFill>
              </a:rPr>
              <a:t>(تعيين عاملة بالمدرسة أو عمل بوابات آمنه أو تجهيز بعض الفصول)</a:t>
            </a:r>
            <a:endParaRPr lang="en-US" sz="3600" dirty="0">
              <a:solidFill>
                <a:srgbClr val="FF0000"/>
              </a:solidFill>
            </a:endParaRPr>
          </a:p>
        </p:txBody>
      </p:sp>
    </p:spTree>
    <p:extLst>
      <p:ext uri="{BB962C8B-B14F-4D97-AF65-F5344CB8AC3E}">
        <p14:creationId xmlns:p14="http://schemas.microsoft.com/office/powerpoint/2010/main" val="29534745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53588" y="2563268"/>
            <a:ext cx="9601200" cy="1303337"/>
          </a:xfrm>
        </p:spPr>
        <p:txBody>
          <a:bodyPr>
            <a:normAutofit fontScale="90000"/>
          </a:bodyPr>
          <a:lstStyle/>
          <a:p>
            <a:r>
              <a:rPr lang="ar-EG" dirty="0"/>
              <a:t>لقاء فريق المشروع بفريق مجتمعات التعلم بمدارس التشبيك</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12CB73-57C2-43A9-8762-04F6991A0E63}"/>
              </a:ext>
            </a:extLst>
          </p:cNvPr>
          <p:cNvSpPr>
            <a:spLocks noGrp="1"/>
          </p:cNvSpPr>
          <p:nvPr>
            <p:ph type="title"/>
          </p:nvPr>
        </p:nvSpPr>
        <p:spPr/>
        <p:txBody>
          <a:bodyPr>
            <a:normAutofit/>
          </a:bodyPr>
          <a:lstStyle/>
          <a:p>
            <a:r>
              <a:rPr lang="ar-EG" sz="4000" b="1" dirty="0">
                <a:solidFill>
                  <a:srgbClr val="C00000"/>
                </a:solidFill>
              </a:rPr>
              <a:t>مدرسة النيل الرسمية للغات</a:t>
            </a:r>
            <a:endParaRPr lang="en-US" sz="4000" b="1" dirty="0">
              <a:solidFill>
                <a:srgbClr val="C00000"/>
              </a:solidFill>
            </a:endParaRPr>
          </a:p>
        </p:txBody>
      </p:sp>
      <p:sp>
        <p:nvSpPr>
          <p:cNvPr id="3" name="Content Placeholder 2">
            <a:extLst>
              <a:ext uri="{FF2B5EF4-FFF2-40B4-BE49-F238E27FC236}">
                <a16:creationId xmlns:a16="http://schemas.microsoft.com/office/drawing/2014/main" xmlns="" id="{622BFE93-BE25-44CE-AC31-C0A00AAC88A3}"/>
              </a:ext>
            </a:extLst>
          </p:cNvPr>
          <p:cNvSpPr>
            <a:spLocks noGrp="1"/>
          </p:cNvSpPr>
          <p:nvPr>
            <p:ph idx="1"/>
          </p:nvPr>
        </p:nvSpPr>
        <p:spPr/>
        <p:txBody>
          <a:bodyPr>
            <a:normAutofit fontScale="92500" lnSpcReduction="10000"/>
          </a:bodyPr>
          <a:lstStyle/>
          <a:p>
            <a:pPr algn="just" rtl="1"/>
            <a:r>
              <a:rPr lang="ar-EG" sz="4000" dirty="0"/>
              <a:t>تم تكوين فريق مجتمع تعلم الأقران. </a:t>
            </a:r>
          </a:p>
          <a:p>
            <a:pPr algn="just" rtl="1"/>
            <a:r>
              <a:rPr lang="ar-EG" sz="4000" dirty="0">
                <a:solidFill>
                  <a:schemeClr val="tx1"/>
                </a:solidFill>
              </a:rPr>
              <a:t>ضم الفريق 11 مدرس من كل تخصص بالمدرسة بالإضافة إلى مسئول التدريب بالمدرسة ومسئول الإعلام التربوى. </a:t>
            </a:r>
          </a:p>
          <a:p>
            <a:pPr algn="just" rtl="1"/>
            <a:r>
              <a:rPr lang="ar-EG" sz="4000" dirty="0">
                <a:solidFill>
                  <a:schemeClr val="tx1"/>
                </a:solidFill>
              </a:rPr>
              <a:t>حضر اللقاء 2 من أعضاء التوجيه بالإدارة ، هذا إلى جانب مديرة المدرسة. </a:t>
            </a:r>
          </a:p>
          <a:p>
            <a:pPr algn="r" rtl="1"/>
            <a:endParaRPr lang="en-US" dirty="0"/>
          </a:p>
        </p:txBody>
      </p:sp>
    </p:spTree>
    <p:extLst>
      <p:ext uri="{BB962C8B-B14F-4D97-AF65-F5344CB8AC3E}">
        <p14:creationId xmlns:p14="http://schemas.microsoft.com/office/powerpoint/2010/main" val="11882798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2BE4CE-2171-49DF-9786-09E9A1364A1C}"/>
              </a:ext>
            </a:extLst>
          </p:cNvPr>
          <p:cNvSpPr>
            <a:spLocks noGrp="1"/>
          </p:cNvSpPr>
          <p:nvPr>
            <p:ph type="title"/>
          </p:nvPr>
        </p:nvSpPr>
        <p:spPr>
          <a:xfrm>
            <a:off x="1295402" y="982133"/>
            <a:ext cx="9601196" cy="964234"/>
          </a:xfrm>
        </p:spPr>
        <p:txBody>
          <a:bodyPr>
            <a:normAutofit/>
          </a:bodyPr>
          <a:lstStyle/>
          <a:p>
            <a:r>
              <a:rPr lang="ar-EG" sz="4000" b="1" dirty="0">
                <a:solidFill>
                  <a:srgbClr val="C00000"/>
                </a:solidFill>
              </a:rPr>
              <a:t>واقع التدريب بمدرسة النيل الرسمية للغات </a:t>
            </a:r>
            <a:endParaRPr lang="en-US" sz="4000" b="1" dirty="0">
              <a:solidFill>
                <a:srgbClr val="C00000"/>
              </a:solidFill>
            </a:endParaRPr>
          </a:p>
        </p:txBody>
      </p:sp>
      <p:graphicFrame>
        <p:nvGraphicFramePr>
          <p:cNvPr id="4" name="Content Placeholder 3">
            <a:extLst>
              <a:ext uri="{FF2B5EF4-FFF2-40B4-BE49-F238E27FC236}">
                <a16:creationId xmlns:a16="http://schemas.microsoft.com/office/drawing/2014/main" xmlns="" id="{A163034F-2A36-4974-B36C-270B704FA8F8}"/>
              </a:ext>
            </a:extLst>
          </p:cNvPr>
          <p:cNvGraphicFramePr>
            <a:graphicFrameLocks noGrp="1"/>
          </p:cNvGraphicFramePr>
          <p:nvPr>
            <p:ph idx="1"/>
            <p:extLst>
              <p:ext uri="{D42A27DB-BD31-4B8C-83A1-F6EECF244321}">
                <p14:modId xmlns:p14="http://schemas.microsoft.com/office/powerpoint/2010/main" val="2816359596"/>
              </p:ext>
            </p:extLst>
          </p:nvPr>
        </p:nvGraphicFramePr>
        <p:xfrm>
          <a:off x="718457" y="2593621"/>
          <a:ext cx="10724605" cy="4370197"/>
        </p:xfrm>
        <a:graphic>
          <a:graphicData uri="http://schemas.openxmlformats.org/drawingml/2006/table">
            <a:tbl>
              <a:tblPr/>
              <a:tblGrid>
                <a:gridCol w="10724605">
                  <a:extLst>
                    <a:ext uri="{9D8B030D-6E8A-4147-A177-3AD203B41FA5}">
                      <a16:colId xmlns:a16="http://schemas.microsoft.com/office/drawing/2014/main" xmlns="" val="3039782212"/>
                    </a:ext>
                  </a:extLst>
                </a:gridCol>
              </a:tblGrid>
              <a:tr h="4258491">
                <a:tc>
                  <a:txBody>
                    <a:bodyPr/>
                    <a:lstStyle/>
                    <a:p>
                      <a:pPr marL="0" marR="0" algn="just" rtl="1">
                        <a:lnSpc>
                          <a:spcPct val="107000"/>
                        </a:lnSpc>
                        <a:spcBef>
                          <a:spcPts val="0"/>
                        </a:spcBef>
                        <a:spcAft>
                          <a:spcPts val="0"/>
                        </a:spcAft>
                      </a:pPr>
                      <a:r>
                        <a:rPr lang="ar-EG" sz="2800" dirty="0">
                          <a:effectLst/>
                          <a:latin typeface="Calibri" panose="020F0502020204030204" pitchFamily="34" charset="0"/>
                          <a:ea typeface="Calibri" panose="020F0502020204030204" pitchFamily="34" charset="0"/>
                          <a:cs typeface="Arial" panose="020B0604020202020204" pitchFamily="34" charset="0"/>
                        </a:rPr>
                        <a:t> -	 لقاءات </a:t>
                      </a:r>
                      <a:r>
                        <a:rPr lang="ar-EG" sz="3000" dirty="0">
                          <a:effectLst/>
                          <a:latin typeface="Calibri" panose="020F0502020204030204" pitchFamily="34" charset="0"/>
                          <a:ea typeface="Calibri" panose="020F0502020204030204" pitchFamily="34" charset="0"/>
                          <a:cs typeface="Arial" panose="020B0604020202020204" pitchFamily="34" charset="0"/>
                        </a:rPr>
                        <a:t>مجتمعات تعلم الأقران بالمدرسة تقتصر على اجتماعات التخصصات الأسبوعية. </a:t>
                      </a:r>
                    </a:p>
                    <a:p>
                      <a:pPr marL="0" marR="0" algn="just" rtl="1">
                        <a:lnSpc>
                          <a:spcPct val="107000"/>
                        </a:lnSpc>
                        <a:spcBef>
                          <a:spcPts val="0"/>
                        </a:spcBef>
                        <a:spcAft>
                          <a:spcPts val="0"/>
                        </a:spcAft>
                      </a:pPr>
                      <a:r>
                        <a:rPr lang="ar-EG" sz="3000" dirty="0">
                          <a:effectLst/>
                          <a:latin typeface="Calibri" panose="020F0502020204030204" pitchFamily="34" charset="0"/>
                          <a:ea typeface="Calibri" panose="020F0502020204030204" pitchFamily="34" charset="0"/>
                          <a:cs typeface="Arial" panose="020B0604020202020204" pitchFamily="34" charset="0"/>
                        </a:rPr>
                        <a:t>-	يتم حضور تدريبات  مختلفة من</a:t>
                      </a:r>
                      <a:r>
                        <a:rPr lang="ar-EG" sz="3000" baseline="0" dirty="0">
                          <a:effectLst/>
                          <a:latin typeface="Calibri" panose="020F0502020204030204" pitchFamily="34" charset="0"/>
                          <a:ea typeface="Calibri" panose="020F0502020204030204" pitchFamily="34" charset="0"/>
                          <a:cs typeface="Arial" panose="020B0604020202020204" pitchFamily="34" charset="0"/>
                        </a:rPr>
                        <a:t> قبل المعلمين</a:t>
                      </a:r>
                      <a:r>
                        <a:rPr lang="ar-EG" sz="3000" dirty="0">
                          <a:effectLst/>
                          <a:latin typeface="Calibri" panose="020F0502020204030204" pitchFamily="34" charset="0"/>
                          <a:ea typeface="Calibri" panose="020F0502020204030204" pitchFamily="34" charset="0"/>
                          <a:cs typeface="Arial" panose="020B0604020202020204" pitchFamily="34" charset="0"/>
                        </a:rPr>
                        <a:t> سواء على مستوى الإدارة والتوجيه أو بالمشاركة مع مؤسسة مجتمعية  (مبادرة علمنى).</a:t>
                      </a:r>
                    </a:p>
                    <a:p>
                      <a:pPr marL="0" marR="0" algn="just" rtl="1">
                        <a:lnSpc>
                          <a:spcPct val="107000"/>
                        </a:lnSpc>
                        <a:spcBef>
                          <a:spcPts val="0"/>
                        </a:spcBef>
                        <a:spcAft>
                          <a:spcPts val="0"/>
                        </a:spcAft>
                      </a:pPr>
                      <a:r>
                        <a:rPr lang="ar-EG" sz="3000" dirty="0">
                          <a:effectLst/>
                          <a:latin typeface="Calibri" panose="020F0502020204030204" pitchFamily="34" charset="0"/>
                          <a:ea typeface="Calibri" panose="020F0502020204030204" pitchFamily="34" charset="0"/>
                          <a:cs typeface="Arial" panose="020B0604020202020204" pitchFamily="34" charset="0"/>
                        </a:rPr>
                        <a:t>- يتم نقل خبره التدريب بين التخصص الواحد</a:t>
                      </a:r>
                      <a:r>
                        <a:rPr lang="ar-EG" sz="3000" baseline="0" dirty="0">
                          <a:effectLst/>
                          <a:latin typeface="Calibri" panose="020F0502020204030204" pitchFamily="34" charset="0"/>
                          <a:ea typeface="Calibri" panose="020F0502020204030204" pitchFamily="34" charset="0"/>
                          <a:cs typeface="Arial" panose="020B0604020202020204" pitchFamily="34" charset="0"/>
                        </a:rPr>
                        <a:t> </a:t>
                      </a:r>
                      <a:r>
                        <a:rPr lang="ar-EG" sz="3000" dirty="0">
                          <a:effectLst/>
                          <a:latin typeface="Calibri" panose="020F0502020204030204" pitchFamily="34" charset="0"/>
                          <a:ea typeface="Calibri" panose="020F0502020204030204" pitchFamily="34" charset="0"/>
                          <a:cs typeface="Arial" panose="020B0604020202020204" pitchFamily="34" charset="0"/>
                        </a:rPr>
                        <a:t>ولكن بطريقه غير</a:t>
                      </a:r>
                      <a:r>
                        <a:rPr lang="ar-EG" sz="3000" baseline="0" dirty="0">
                          <a:effectLst/>
                          <a:latin typeface="Calibri" panose="020F0502020204030204" pitchFamily="34" charset="0"/>
                          <a:ea typeface="Calibri" panose="020F0502020204030204" pitchFamily="34" charset="0"/>
                          <a:cs typeface="Arial" panose="020B0604020202020204" pitchFamily="34" charset="0"/>
                        </a:rPr>
                        <a:t> موثقة</a:t>
                      </a:r>
                      <a:r>
                        <a:rPr lang="ar-EG" sz="3000" dirty="0">
                          <a:effectLst/>
                          <a:latin typeface="Calibri" panose="020F0502020204030204" pitchFamily="34" charset="0"/>
                          <a:ea typeface="Calibri" panose="020F0502020204030204" pitchFamily="34" charset="0"/>
                          <a:cs typeface="Arial" panose="020B0604020202020204" pitchFamily="34" charset="0"/>
                        </a:rPr>
                        <a:t>. </a:t>
                      </a:r>
                    </a:p>
                    <a:p>
                      <a:pPr marL="0" marR="0" algn="just" rtl="1">
                        <a:lnSpc>
                          <a:spcPct val="107000"/>
                        </a:lnSpc>
                        <a:spcBef>
                          <a:spcPts val="0"/>
                        </a:spcBef>
                        <a:spcAft>
                          <a:spcPts val="0"/>
                        </a:spcAft>
                      </a:pPr>
                      <a:r>
                        <a:rPr lang="ar-EG" sz="3000" dirty="0">
                          <a:effectLst/>
                          <a:latin typeface="Calibri" panose="020F0502020204030204" pitchFamily="34" charset="0"/>
                          <a:ea typeface="Calibri" panose="020F0502020204030204" pitchFamily="34" charset="0"/>
                          <a:cs typeface="Arial" panose="020B0604020202020204" pitchFamily="34" charset="0"/>
                        </a:rPr>
                        <a:t>-قامت</a:t>
                      </a:r>
                      <a:r>
                        <a:rPr lang="ar-EG" sz="3000" baseline="0" dirty="0">
                          <a:effectLst/>
                          <a:latin typeface="Calibri" panose="020F0502020204030204" pitchFamily="34" charset="0"/>
                          <a:ea typeface="Calibri" panose="020F0502020204030204" pitchFamily="34" charset="0"/>
                          <a:cs typeface="Arial" panose="020B0604020202020204" pitchFamily="34" charset="0"/>
                        </a:rPr>
                        <a:t> إدارة المدرسه بإشراك </a:t>
                      </a:r>
                      <a:r>
                        <a:rPr lang="ar-EG" sz="3000" dirty="0">
                          <a:effectLst/>
                          <a:latin typeface="Calibri" panose="020F0502020204030204" pitchFamily="34" charset="0"/>
                          <a:ea typeface="Calibri" panose="020F0502020204030204" pitchFamily="34" charset="0"/>
                          <a:cs typeface="Arial" panose="020B0604020202020204" pitchFamily="34" charset="0"/>
                        </a:rPr>
                        <a:t>6 طلاب  للحصول</a:t>
                      </a:r>
                      <a:r>
                        <a:rPr lang="ar-EG" sz="3000" baseline="0" dirty="0">
                          <a:effectLst/>
                          <a:latin typeface="Calibri" panose="020F0502020204030204" pitchFamily="34" charset="0"/>
                          <a:ea typeface="Calibri" panose="020F0502020204030204" pitchFamily="34" charset="0"/>
                          <a:cs typeface="Arial" panose="020B0604020202020204" pitchFamily="34" charset="0"/>
                        </a:rPr>
                        <a:t> علي </a:t>
                      </a:r>
                      <a:r>
                        <a:rPr lang="ar-EG" sz="3000" dirty="0">
                          <a:effectLst/>
                          <a:latin typeface="Calibri" panose="020F0502020204030204" pitchFamily="34" charset="0"/>
                          <a:ea typeface="Calibri" panose="020F0502020204030204" pitchFamily="34" charset="0"/>
                          <a:cs typeface="Arial" panose="020B0604020202020204" pitchFamily="34" charset="0"/>
                        </a:rPr>
                        <a:t>دورة </a:t>
                      </a:r>
                      <a:r>
                        <a:rPr lang="en-US" sz="3000" dirty="0">
                          <a:effectLst/>
                          <a:latin typeface="Calibri" panose="020F0502020204030204" pitchFamily="34" charset="0"/>
                          <a:ea typeface="Calibri" panose="020F0502020204030204" pitchFamily="34" charset="0"/>
                          <a:cs typeface="Arial" panose="020B0604020202020204" pitchFamily="34" charset="0"/>
                        </a:rPr>
                        <a:t>ICDL </a:t>
                      </a:r>
                      <a:r>
                        <a:rPr lang="ar-EG" sz="3000" dirty="0">
                          <a:effectLst/>
                          <a:latin typeface="Calibri" panose="020F0502020204030204" pitchFamily="34" charset="0"/>
                          <a:ea typeface="Calibri" panose="020F0502020204030204" pitchFamily="34" charset="0"/>
                          <a:cs typeface="Arial" panose="020B0604020202020204" pitchFamily="34" charset="0"/>
                        </a:rPr>
                        <a:t> بمركز التطوير التكنولوجى بالمدرسة المجاورة.</a:t>
                      </a:r>
                      <a:endParaRPr lang="en-US" sz="30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07000"/>
                        </a:lnSpc>
                        <a:spcBef>
                          <a:spcPts val="0"/>
                        </a:spcBef>
                        <a:spcAft>
                          <a:spcPts val="0"/>
                        </a:spcAft>
                      </a:pPr>
                      <a:r>
                        <a:rPr lang="en-US" sz="3000" dirty="0">
                          <a:effectLst/>
                          <a:latin typeface="Calibri" panose="020F0502020204030204" pitchFamily="34" charset="0"/>
                          <a:ea typeface="Calibri" panose="020F0502020204030204" pitchFamily="34" charset="0"/>
                          <a:cs typeface="Arial" panose="020B0604020202020204" pitchFamily="34" charset="0"/>
                        </a:rPr>
                        <a:t>-	</a:t>
                      </a:r>
                      <a:endParaRPr lang="ar-EG" sz="30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0"/>
                        </a:spcAft>
                      </a:pP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114300" marR="114300" marT="0" marB="0">
                    <a:lnL>
                      <a:noFill/>
                    </a:lnL>
                    <a:lnR>
                      <a:noFill/>
                    </a:lnR>
                    <a:lnT>
                      <a:noFill/>
                    </a:lnT>
                    <a:lnB>
                      <a:noFill/>
                    </a:lnB>
                  </a:tcPr>
                </a:tc>
                <a:extLst>
                  <a:ext uri="{0D108BD9-81ED-4DB2-BD59-A6C34878D82A}">
                    <a16:rowId xmlns:a16="http://schemas.microsoft.com/office/drawing/2014/main" xmlns="" val="510576"/>
                  </a:ext>
                </a:extLst>
              </a:tr>
            </a:tbl>
          </a:graphicData>
        </a:graphic>
      </p:graphicFrame>
    </p:spTree>
    <p:extLst>
      <p:ext uri="{BB962C8B-B14F-4D97-AF65-F5344CB8AC3E}">
        <p14:creationId xmlns:p14="http://schemas.microsoft.com/office/powerpoint/2010/main" val="1692008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BFAAE3-B519-4554-A29F-9A1738A5DA4B}"/>
              </a:ext>
            </a:extLst>
          </p:cNvPr>
          <p:cNvSpPr>
            <a:spLocks noGrp="1"/>
          </p:cNvSpPr>
          <p:nvPr>
            <p:ph type="title"/>
          </p:nvPr>
        </p:nvSpPr>
        <p:spPr/>
        <p:txBody>
          <a:bodyPr>
            <a:normAutofit/>
          </a:bodyPr>
          <a:lstStyle/>
          <a:p>
            <a:r>
              <a:rPr lang="ar-EG" sz="4000" b="1" dirty="0">
                <a:solidFill>
                  <a:srgbClr val="C00000"/>
                </a:solidFill>
              </a:rPr>
              <a:t>النيل الرسمية للغات </a:t>
            </a:r>
            <a:endParaRPr lang="en-US" sz="4000" b="1" dirty="0">
              <a:solidFill>
                <a:srgbClr val="C00000"/>
              </a:solidFill>
            </a:endParaRPr>
          </a:p>
        </p:txBody>
      </p:sp>
      <p:sp>
        <p:nvSpPr>
          <p:cNvPr id="3" name="Content Placeholder 2">
            <a:extLst>
              <a:ext uri="{FF2B5EF4-FFF2-40B4-BE49-F238E27FC236}">
                <a16:creationId xmlns:a16="http://schemas.microsoft.com/office/drawing/2014/main" xmlns="" id="{E8842D36-BFEE-4BE4-941D-7EDF4B237947}"/>
              </a:ext>
            </a:extLst>
          </p:cNvPr>
          <p:cNvSpPr>
            <a:spLocks noGrp="1"/>
          </p:cNvSpPr>
          <p:nvPr>
            <p:ph idx="1"/>
          </p:nvPr>
        </p:nvSpPr>
        <p:spPr/>
        <p:txBody>
          <a:bodyPr>
            <a:normAutofit fontScale="92500" lnSpcReduction="20000"/>
          </a:bodyPr>
          <a:lstStyle/>
          <a:p>
            <a:pPr algn="just" rtl="1"/>
            <a:r>
              <a:rPr lang="ar-EG" sz="3500" dirty="0">
                <a:latin typeface="Calibri" panose="020F0502020204030204" pitchFamily="34" charset="0"/>
                <a:ea typeface="Calibri" panose="020F0502020204030204" pitchFamily="34" charset="0"/>
              </a:rPr>
              <a:t>تم تقديم ندوات توعية للطلاب عن النظافة من خلال الأخصائى الاجتماعى و لكن غير موثقة. </a:t>
            </a:r>
          </a:p>
          <a:p>
            <a:pPr algn="just" rtl="1"/>
            <a:r>
              <a:rPr lang="ar-EG" sz="3500" dirty="0"/>
              <a:t>تنتظرالمدرسة ندوة الإدارة عن”لا للعنف“ فى إطار حملة ”أنا ضد التنمر“. </a:t>
            </a:r>
          </a:p>
          <a:p>
            <a:pPr algn="just" rtl="1"/>
            <a:r>
              <a:rPr lang="ar-EG" sz="3500" dirty="0">
                <a:solidFill>
                  <a:prstClr val="black">
                    <a:lumMod val="85000"/>
                    <a:lumOff val="15000"/>
                  </a:prstClr>
                </a:solidFill>
              </a:rPr>
              <a:t>(قام مدرسي العلوم واللغات بعمل تجربة لدمج مفهوم البيئة من خلال منهجي العلوم واللغه العربية وقاموا بتشجير المدرسه كنشاط للحفاظ علي البيئة).</a:t>
            </a:r>
            <a:endParaRPr lang="ar-EG" sz="3500" dirty="0"/>
          </a:p>
          <a:p>
            <a:pPr algn="r" rtl="1"/>
            <a:endParaRPr lang="en-US" dirty="0"/>
          </a:p>
        </p:txBody>
      </p:sp>
    </p:spTree>
    <p:extLst>
      <p:ext uri="{BB962C8B-B14F-4D97-AF65-F5344CB8AC3E}">
        <p14:creationId xmlns:p14="http://schemas.microsoft.com/office/powerpoint/2010/main" val="328787415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8</TotalTime>
  <Words>1371</Words>
  <Application>Microsoft Office PowerPoint</Application>
  <PresentationFormat>Widescreen</PresentationFormat>
  <Paragraphs>136</Paragraphs>
  <Slides>37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Garamond</vt:lpstr>
      <vt:lpstr>Times New Roman</vt:lpstr>
      <vt:lpstr>Organic</vt:lpstr>
      <vt:lpstr>زيارة فريق قصر الدوبارة لمدارس التشبيك </vt:lpstr>
      <vt:lpstr>PowerPoint Presentation</vt:lpstr>
      <vt:lpstr>الزيارة الأولى لمدرسة النيل الرسمية للغات  23 أكتوبر 2018 من 9 إلى 12 ظهرا</vt:lpstr>
      <vt:lpstr>النيل الرسمية للغات </vt:lpstr>
      <vt:lpstr>النيل الرسمية للغات </vt:lpstr>
      <vt:lpstr>لقاء فريق المشروع بفريق مجتمعات التعلم بمدارس التشبيك</vt:lpstr>
      <vt:lpstr>مدرسة النيل الرسمية للغات</vt:lpstr>
      <vt:lpstr>واقع التدريب بمدرسة النيل الرسمية للغات </vt:lpstr>
      <vt:lpstr>النيل الرسمية للغات </vt:lpstr>
      <vt:lpstr>النيل الرسمية للغات </vt:lpstr>
      <vt:lpstr>النيل الرسمية للغات </vt:lpstr>
      <vt:lpstr>نتائج اللقاء مع فريق مدرسة النيل الرسمية </vt:lpstr>
      <vt:lpstr>النيل الرسمية للغات </vt:lpstr>
      <vt:lpstr>النيل الرسمية للغات </vt:lpstr>
      <vt:lpstr>النيل الرسمية للغات </vt:lpstr>
      <vt:lpstr>النيل الرسمية للغات </vt:lpstr>
      <vt:lpstr>الزيارة الثانية مدرسة أبو العلا الرسمية 23 أكتوبر 2018 من 12:30 إلى 1:30 ظهرا </vt:lpstr>
      <vt:lpstr>مدرسة أبو العلا الرسمية </vt:lpstr>
      <vt:lpstr>مدرسة أبو العلا الرسمية </vt:lpstr>
      <vt:lpstr>مدرسة أبو العلا الرسمية </vt:lpstr>
      <vt:lpstr>نتائج اللقاء مع فريق مدرسة أبو العلا الرسمية</vt:lpstr>
      <vt:lpstr>أبو العلا الرسمية </vt:lpstr>
      <vt:lpstr>مدرسة أبو العلا الرسمية </vt:lpstr>
      <vt:lpstr>انطباعات عن زيارة المدرستين </vt:lpstr>
      <vt:lpstr>خطة التدريب بالمدرستين فى الفترة القادمة</vt:lpstr>
      <vt:lpstr>الزيارة الثانية 22 / 11 / 2018</vt:lpstr>
      <vt:lpstr>PowerPoint Presentation</vt:lpstr>
      <vt:lpstr>استضافة منسق المدرسة الأم السابق </vt:lpstr>
      <vt:lpstr>PowerPoint Presentation</vt:lpstr>
      <vt:lpstr>أهم ما أنجز خلال هذه الزيارة </vt:lpstr>
      <vt:lpstr>الزيارة الثالثة لمدراس التشبيك 26 / 2/ 2019</vt:lpstr>
      <vt:lpstr>خطة عمل كتابة دراسة الحالة عن مدرسة قصر الدوبارة  </vt:lpstr>
      <vt:lpstr>PowerPoint Presentation</vt:lpstr>
      <vt:lpstr>PowerPoint Presentation</vt:lpstr>
      <vt:lpstr>PowerPoint Presentation</vt:lpstr>
      <vt:lpstr>PowerPoint Presentation</vt:lpstr>
      <vt:lpstr>نشكركم لحسن الاستماع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زيارة فريق قصر الدوبارة لمدارس التشبيك</dc:title>
  <dc:creator>Doaa Karim</dc:creator>
  <cp:lastModifiedBy>Hanan Morsy</cp:lastModifiedBy>
  <cp:revision>30</cp:revision>
  <dcterms:created xsi:type="dcterms:W3CDTF">2018-10-27T13:40:26Z</dcterms:created>
  <dcterms:modified xsi:type="dcterms:W3CDTF">2019-03-02T21:44:32Z</dcterms:modified>
</cp:coreProperties>
</file>