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62"/>
  </p:notesMasterIdLst>
  <p:handoutMasterIdLst>
    <p:handoutMasterId r:id="rId63"/>
  </p:handoutMasterIdLst>
  <p:sldIdLst>
    <p:sldId id="302" r:id="rId3"/>
    <p:sldId id="503" r:id="rId4"/>
    <p:sldId id="454" r:id="rId5"/>
    <p:sldId id="460" r:id="rId6"/>
    <p:sldId id="463" r:id="rId7"/>
    <p:sldId id="461" r:id="rId8"/>
    <p:sldId id="462" r:id="rId9"/>
    <p:sldId id="458" r:id="rId10"/>
    <p:sldId id="459" r:id="rId11"/>
    <p:sldId id="464" r:id="rId12"/>
    <p:sldId id="455" r:id="rId13"/>
    <p:sldId id="465" r:id="rId14"/>
    <p:sldId id="466" r:id="rId15"/>
    <p:sldId id="480" r:id="rId16"/>
    <p:sldId id="467" r:id="rId17"/>
    <p:sldId id="468" r:id="rId18"/>
    <p:sldId id="469" r:id="rId19"/>
    <p:sldId id="472" r:id="rId20"/>
    <p:sldId id="470" r:id="rId21"/>
    <p:sldId id="473" r:id="rId22"/>
    <p:sldId id="374" r:id="rId23"/>
    <p:sldId id="375" r:id="rId24"/>
    <p:sldId id="378" r:id="rId25"/>
    <p:sldId id="381" r:id="rId26"/>
    <p:sldId id="391" r:id="rId27"/>
    <p:sldId id="392" r:id="rId28"/>
    <p:sldId id="475" r:id="rId29"/>
    <p:sldId id="488" r:id="rId30"/>
    <p:sldId id="481" r:id="rId31"/>
    <p:sldId id="477" r:id="rId32"/>
    <p:sldId id="479" r:id="rId33"/>
    <p:sldId id="482" r:id="rId34"/>
    <p:sldId id="483" r:id="rId35"/>
    <p:sldId id="491" r:id="rId36"/>
    <p:sldId id="484" r:id="rId37"/>
    <p:sldId id="485" r:id="rId38"/>
    <p:sldId id="486" r:id="rId39"/>
    <p:sldId id="489" r:id="rId40"/>
    <p:sldId id="490" r:id="rId41"/>
    <p:sldId id="492" r:id="rId42"/>
    <p:sldId id="493" r:id="rId43"/>
    <p:sldId id="505" r:id="rId44"/>
    <p:sldId id="474" r:id="rId45"/>
    <p:sldId id="494" r:id="rId46"/>
    <p:sldId id="495" r:id="rId47"/>
    <p:sldId id="507" r:id="rId48"/>
    <p:sldId id="496" r:id="rId49"/>
    <p:sldId id="497" r:id="rId50"/>
    <p:sldId id="452" r:id="rId51"/>
    <p:sldId id="498" r:id="rId52"/>
    <p:sldId id="478" r:id="rId53"/>
    <p:sldId id="499" r:id="rId54"/>
    <p:sldId id="506" r:id="rId55"/>
    <p:sldId id="500" r:id="rId56"/>
    <p:sldId id="501" r:id="rId57"/>
    <p:sldId id="502" r:id="rId58"/>
    <p:sldId id="504" r:id="rId59"/>
    <p:sldId id="508" r:id="rId60"/>
    <p:sldId id="45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E1"/>
    <a:srgbClr val="514843"/>
    <a:srgbClr val="FFFF99"/>
    <a:srgbClr val="0875C0"/>
    <a:srgbClr val="838E7E"/>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68" autoAdjust="0"/>
    <p:restoredTop sz="94660"/>
  </p:normalViewPr>
  <p:slideViewPr>
    <p:cSldViewPr snapToGrid="0" showGuides="1">
      <p:cViewPr varScale="1">
        <p:scale>
          <a:sx n="69" d="100"/>
          <a:sy n="69" d="100"/>
        </p:scale>
        <p:origin x="644" y="44"/>
      </p:cViewPr>
      <p:guideLst>
        <p:guide orient="horz" pos="2160"/>
        <p:guide pos="3840"/>
      </p:guideLst>
    </p:cSldViewPr>
  </p:slideViewPr>
  <p:notesTextViewPr>
    <p:cViewPr>
      <p:scale>
        <a:sx n="1" d="1"/>
        <a:sy n="1" d="1"/>
      </p:scale>
      <p:origin x="0" y="0"/>
    </p:cViewPr>
  </p:notesTextViewPr>
  <p:notesViewPr>
    <p:cSldViewPr snapToGrid="0" showGuides="1">
      <p:cViewPr varScale="1">
        <p:scale>
          <a:sx n="51" d="100"/>
          <a:sy n="51" d="100"/>
        </p:scale>
        <p:origin x="2352"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CEAAF3-9831-450B-8D59-2C09DB96C8FC}" type="datetimeFigureOut">
              <a:rPr lang="en-US"/>
              <a:pPr/>
              <a:t>5/2/2019</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834459-7356-44BF-850D-8B30C4FB3B6B}" type="slidenum">
              <a:rPr/>
              <a:pPr/>
              <a:t>‹#›</a:t>
            </a:fld>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CD79-FC16-4410-AB61-17F26E6D3BC8}" type="datetimeFigureOut">
              <a:rPr lang="en-US"/>
              <a:pPr/>
              <a:t>5/2/2019</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C37BE-C303-496D-B5CD-85F2937540FC}" type="slidenum">
              <a:rPr/>
              <a:pPr/>
              <a:t>‹#›</a:t>
            </a:fld>
            <a:endParaRPr/>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pic>
        <p:nvPicPr>
          <p:cNvPr id="11" name="Picture 10"/>
          <p:cNvPicPr>
            <a:picLocks noChangeAspect="1"/>
          </p:cNvPicPr>
          <p:nvPr/>
        </p:nvPicPr>
        <p:blipFill rotWithShape="1">
          <a:blip r:embed="rId2" cstate="email">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a:ext>
            </a:extLst>
          </a:blip>
          <a:srcRect/>
          <a:stretch/>
        </p:blipFill>
        <p:spPr>
          <a:xfrm>
            <a:off x="1324445" y="0"/>
            <a:ext cx="1747524" cy="2292094"/>
          </a:xfrm>
          <a:prstGeom prst="rect">
            <a:avLst/>
          </a:prstGeom>
        </p:spPr>
      </p:pic>
      <p:pic>
        <p:nvPicPr>
          <p:cNvPr id="10" name="Picture 9">
            <a:extLst>
              <a:ext uri="{FF2B5EF4-FFF2-40B4-BE49-F238E27FC236}">
                <a16:creationId xmlns:a16="http://schemas.microsoft.com/office/drawing/2014/main" id="{D4EBF8F1-2333-4A91-9B9A-BE65761C7EB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37165" y="6073"/>
            <a:ext cx="1087280" cy="1079876"/>
          </a:xfrm>
          <a:prstGeom prst="rect">
            <a:avLst/>
          </a:prstGeom>
        </p:spPr>
      </p:pic>
      <p:pic>
        <p:nvPicPr>
          <p:cNvPr id="13" name="Picture 12">
            <a:extLst>
              <a:ext uri="{FF2B5EF4-FFF2-40B4-BE49-F238E27FC236}">
                <a16:creationId xmlns:a16="http://schemas.microsoft.com/office/drawing/2014/main" id="{0B570AD5-2542-45D9-ABED-BE0D8988A6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567873" y="135125"/>
            <a:ext cx="3571875" cy="809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5641848" y="1600199"/>
            <a:ext cx="5445252" cy="4572001"/>
          </a:xfrm>
        </p:spPr>
        <p:txBody>
          <a:bodyPr>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104900" y="1600200"/>
            <a:ext cx="4384548"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endParaRPr/>
          </a:p>
        </p:txBody>
      </p:sp>
      <p:sp>
        <p:nvSpPr>
          <p:cNvPr id="3" name="Picture Placeholder 2"/>
          <p:cNvSpPr>
            <a:spLocks noGrp="1"/>
          </p:cNvSpPr>
          <p:nvPr>
            <p:ph type="pic" idx="1"/>
          </p:nvPr>
        </p:nvSpPr>
        <p:spPr>
          <a:xfrm>
            <a:off x="4654671" y="1600199"/>
            <a:ext cx="6430912" cy="4572001"/>
          </a:xfrm>
        </p:spPr>
        <p:txBody>
          <a:bodyPr tIns="118872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104900" y="1600200"/>
            <a:ext cx="3396996" cy="457200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65125"/>
            <a:ext cx="1714500" cy="5811838"/>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04900" y="365125"/>
            <a:ext cx="8098896"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grpSp>
        <p:nvGrpSpPr>
          <p:cNvPr id="7" name="Group 6"/>
          <p:cNvGrpSpPr/>
          <p:nvPr/>
        </p:nvGrpSpPr>
        <p:grpSpPr>
          <a:xfrm rot="5400000">
            <a:off x="6514047" y="3228843"/>
            <a:ext cx="5632704" cy="84403"/>
            <a:chOff x="1073150" y="1219201"/>
            <a:chExt cx="10058400" cy="63125"/>
          </a:xfrm>
        </p:grpSpPr>
        <p:cxnSp>
          <p:nvCxnSpPr>
            <p:cNvPr id="8" name="Straight Connector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Picture with Caption">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8153400" y="0"/>
            <a:ext cx="4038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272115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3_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632812"/>
            <a:ext cx="12192000" cy="225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0"/>
            <a:ext cx="12192000" cy="11191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6165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p:nvSpPr>
        <p:spPr>
          <a:xfrm>
            <a:off x="0" y="6277970"/>
            <a:ext cx="12192000" cy="5800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bg1"/>
              </a:solidFill>
            </a:endParaRPr>
          </a:p>
        </p:txBody>
      </p:sp>
      <p:sp>
        <p:nvSpPr>
          <p:cNvPr id="8" name="Rectangle 7"/>
          <p:cNvSpPr/>
          <p:nvPr/>
        </p:nvSpPr>
        <p:spPr>
          <a:xfrm>
            <a:off x="0" y="0"/>
            <a:ext cx="12192000" cy="532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104900" y="2292094"/>
            <a:ext cx="1009650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898" y="4511784"/>
            <a:ext cx="10096501"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1" name="Picture 10"/>
          <p:cNvPicPr>
            <a:picLocks noChangeAspect="1"/>
          </p:cNvPicPr>
          <p:nvPr/>
        </p:nvPicPr>
        <p:blipFill rotWithShape="1">
          <a:blip r:embed="rId2" cstate="email">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a:ext>
            </a:extLst>
          </a:blip>
          <a:srcRect/>
          <a:stretch/>
        </p:blipFill>
        <p:spPr>
          <a:xfrm>
            <a:off x="859809" y="1"/>
            <a:ext cx="2212160" cy="1337480"/>
          </a:xfrm>
          <a:prstGeom prst="rect">
            <a:avLst/>
          </a:prstGeom>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40584" y="51672"/>
            <a:ext cx="1099304" cy="10918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Date Placeholder 3">
            <a:extLst>
              <a:ext uri="{FF2B5EF4-FFF2-40B4-BE49-F238E27FC236}">
                <a16:creationId xmlns:a16="http://schemas.microsoft.com/office/drawing/2014/main" id="{B29C78EB-D10A-47D5-B406-9AFC941B5457}"/>
              </a:ext>
            </a:extLst>
          </p:cNvPr>
          <p:cNvSpPr>
            <a:spLocks noGrp="1"/>
          </p:cNvSpPr>
          <p:nvPr>
            <p:ph type="dt" sz="half" idx="10"/>
          </p:nvPr>
        </p:nvSpPr>
        <p:spPr/>
        <p:txBody>
          <a:bodyPr/>
          <a:lstStyle/>
          <a:p>
            <a:endParaRPr lang="ar-EG"/>
          </a:p>
        </p:txBody>
      </p:sp>
      <p:sp>
        <p:nvSpPr>
          <p:cNvPr id="6" name="Slide Number Placeholder 5">
            <a:extLst>
              <a:ext uri="{FF2B5EF4-FFF2-40B4-BE49-F238E27FC236}">
                <a16:creationId xmlns:a16="http://schemas.microsoft.com/office/drawing/2014/main" id="{00196C9B-9C6E-4423-8672-F93D2DDD3D8C}"/>
              </a:ext>
            </a:extLst>
          </p:cNvPr>
          <p:cNvSpPr>
            <a:spLocks noGrp="1"/>
          </p:cNvSpPr>
          <p:nvPr>
            <p:ph type="sldNum" sz="quarter" idx="12"/>
          </p:nvPr>
        </p:nvSpPr>
        <p:spPr/>
        <p:txBody>
          <a:bodyPr/>
          <a:lstStyle/>
          <a:p>
            <a:fld id="{0FF54DE5-C571-48E8-A5BC-B369434E2F44}" type="slidenum">
              <a:rPr lang="ar-EG" smtClean="0"/>
              <a:pPr/>
              <a:t>‹#›</a:t>
            </a:fld>
            <a:endParaRPr lang="ar-EG"/>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Picture 9"/>
          <p:cNvPicPr>
            <a:picLocks noChangeAspect="1"/>
          </p:cNvPicPr>
          <p:nvPr/>
        </p:nvPicPr>
        <p:blipFill rotWithShape="1">
          <a:blip r:embed="rId2" cstate="email">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a:ext>
            </a:extLst>
          </a:blip>
          <a:srcRect/>
          <a:stretch/>
        </p:blipFill>
        <p:spPr>
          <a:xfrm>
            <a:off x="1325880" y="0"/>
            <a:ext cx="1747524" cy="2292094"/>
          </a:xfrm>
          <a:prstGeom prst="rect">
            <a:avLst/>
          </a:prstGeom>
        </p:spPr>
      </p:pic>
      <p:sp>
        <p:nvSpPr>
          <p:cNvPr id="11" name="Picture Placeholder 10"/>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19" name="Instructional Text"/>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sz="1200" b="1" i="1">
                <a:latin typeface="Arial" pitchFamily="34" charset="0"/>
                <a:cs typeface="Arial" pitchFamily="34" charset="0"/>
              </a:rPr>
              <a:t>NOTE:</a:t>
            </a:r>
          </a:p>
          <a:p>
            <a:r>
              <a:rPr sz="1200" i="1">
                <a:latin typeface="Arial" pitchFamily="34" charset="0"/>
                <a:cs typeface="Arial" pitchFamily="34" charset="0"/>
              </a:rPr>
              <a:t>To change the  image on this slide, select the picture and delete it. Then click the Pictures icon in the placeholder to insert your own image.</a:t>
            </a: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2514600"/>
            <a:ext cx="12192000" cy="3194035"/>
            <a:chOff x="647402" y="2514600"/>
            <a:chExt cx="10838688" cy="3194035"/>
          </a:xfrm>
        </p:grpSpPr>
        <p:grpSp>
          <p:nvGrpSpPr>
            <p:cNvPr id="9" name="Group 8"/>
            <p:cNvGrpSpPr/>
            <p:nvPr/>
          </p:nvGrpSpPr>
          <p:grpSpPr>
            <a:xfrm>
              <a:off x="647402" y="2514600"/>
              <a:ext cx="10838688" cy="63125"/>
              <a:chOff x="507492" y="1501519"/>
              <a:chExt cx="8129016" cy="63125"/>
            </a:xfrm>
          </p:grpSpPr>
          <p:cxnSp>
            <p:nvCxnSpPr>
              <p:cNvPr id="14" name="Straight Connector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rot="10800000">
              <a:off x="647402" y="5645510"/>
              <a:ext cx="10838688" cy="63125"/>
              <a:chOff x="507492" y="1501519"/>
              <a:chExt cx="8129016" cy="63125"/>
            </a:xfrm>
          </p:grpSpPr>
          <p:cxnSp>
            <p:nvCxnSpPr>
              <p:cNvPr id="12" name="Straight Connector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1104899" y="2971806"/>
            <a:ext cx="10071099" cy="1684150"/>
          </a:xfrm>
        </p:spPr>
        <p:txBody>
          <a:bodyPr anchor="ctr">
            <a:normAutofit/>
          </a:bodyPr>
          <a:lstStyle>
            <a:lvl1pPr>
              <a:defRPr sz="4400" cap="all"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104899" y="4655956"/>
            <a:ext cx="10071099" cy="509750"/>
          </a:xfrm>
        </p:spPr>
        <p:txBody>
          <a:bodyPr>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FF54DE5-C571-48E8-A5BC-B369434E2F44}" type="slidenum">
              <a:rPr/>
              <a:pPr/>
              <a:t>‹#›</a:t>
            </a:fld>
            <a:endParaRPr/>
          </a:p>
        </p:txBody>
      </p:sp>
      <p:pic>
        <p:nvPicPr>
          <p:cNvPr id="7" name="Picture 6"/>
          <p:cNvPicPr>
            <a:picLocks noChangeAspect="1"/>
          </p:cNvPicPr>
          <p:nvPr/>
        </p:nvPicPr>
        <p:blipFill>
          <a:blip r:embed="rId2"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325880" y="0"/>
            <a:ext cx="1783188" cy="2971806"/>
          </a:xfrm>
          <a:prstGeom prst="rect">
            <a:avLst/>
          </a:prstGeom>
        </p:spPr>
      </p:pic>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04900" y="1600200"/>
            <a:ext cx="4914900" cy="4571999"/>
          </a:xfrm>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600200"/>
            <a:ext cx="4914900" cy="4571999"/>
          </a:xfrm>
        </p:spPr>
        <p:txBody>
          <a:bodyPr/>
          <a:lstStyle>
            <a:lvl5pPr>
              <a:defRPr/>
            </a:lvl5pPr>
            <a:lvl6pPr>
              <a:defRPr/>
            </a:lvl6pPr>
            <a:lvl7pPr>
              <a:defRPr/>
            </a:lvl7pPr>
            <a:lvl8pPr>
              <a:defRPr/>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10490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4900" y="2424112"/>
            <a:ext cx="4919472" cy="3748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66110" y="1600200"/>
            <a:ext cx="4919472"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66110" y="2424112"/>
            <a:ext cx="4919472" cy="37480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FF54DE5-C571-48E8-A5BC-B369434E2F44}" type="slidenum">
              <a:rPr/>
              <a:pPr/>
              <a:t>‹#›</a:t>
            </a:fld>
            <a:endParaRPr/>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a:solidFill>
                  <a:schemeClr val="tx1">
                    <a:lumMod val="60000"/>
                    <a:lumOff val="40000"/>
                  </a:schemeClr>
                </a:solidFill>
              </a:defRPr>
            </a:lvl1pPr>
          </a:lstStyle>
          <a:p>
            <a:endParaRPr/>
          </a:p>
        </p:txBody>
      </p:sp>
      <p:sp>
        <p:nvSpPr>
          <p:cNvPr id="5" name="Footer Placeholder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a:solidFill>
                  <a:schemeClr val="tx1">
                    <a:lumMod val="60000"/>
                    <a:lumOff val="40000"/>
                  </a:schemeClr>
                </a:solidFill>
              </a:defRPr>
            </a:lvl1pPr>
          </a:lstStyle>
          <a:p>
            <a:endParaRPr/>
          </a:p>
        </p:txBody>
      </p:sp>
      <p:sp>
        <p:nvSpPr>
          <p:cNvPr id="6" name="Slide Number Placeholder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a:solidFill>
                  <a:schemeClr val="tx1">
                    <a:lumMod val="60000"/>
                    <a:lumOff val="40000"/>
                  </a:schemeClr>
                </a:solidFill>
              </a:defRPr>
            </a:lvl1pPr>
          </a:lstStyle>
          <a:p>
            <a:fld id="{0FF54DE5-C571-48E8-A5BC-B369434E2F44}" type="slidenum">
              <a:rPr/>
              <a:pPr/>
              <a:t>‹#›</a:t>
            </a:fld>
            <a:endParaRPr/>
          </a:p>
        </p:txBody>
      </p:sp>
      <p:grpSp>
        <p:nvGrpSpPr>
          <p:cNvPr id="15" name="Group 14"/>
          <p:cNvGrpSpPr/>
          <p:nvPr/>
        </p:nvGrpSpPr>
        <p:grpSpPr>
          <a:xfrm>
            <a:off x="1103376" y="1219201"/>
            <a:ext cx="9985248" cy="84403"/>
            <a:chOff x="1073150" y="1219201"/>
            <a:chExt cx="10058400" cy="63125"/>
          </a:xfrm>
        </p:grpSpPr>
        <p:cxnSp>
          <p:nvCxnSpPr>
            <p:cNvPr id="13" name="Straight Connector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2" r:id="rId14"/>
    <p:sldLayoutId id="2147483663"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sup4plc.webnode.com/" TargetMode="Externa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hyperlink" Target="https://www.facebook.com/%D8%A7%D9%84%D8%B4%D8%B1%D8%A7%D9%83%D8%A9-%D8%A8%D9%8A%D9%86-%D8%A7%D9%84%D9%85%D8%AF%D8%A7%D8%B1%D8%B3-%D9%88%D8%A7%D9%84%D8%AC%D8%A7%D9%85%D8%B9%D8%A7%D8%AA-%D9%84%D8%A8%D9%86%D8%A7%D8%A1-%D9%85%D8%AC%D8%AA%D9%85%D8%B9%D8%A7%D8%AA-%D8%A7%D9%84%D9%85%D8%B9%D8%B1%D9%81%D8%A9-892061124291771" TargetMode="External"/><Relationship Id="rId2" Type="http://schemas.openxmlformats.org/officeDocument/2006/relationships/hyperlink" Target="https://www.facebook.com/groups/118190915601135/" TargetMode="Externa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hyperlink" Target="https://youtu.be/7irXTCEvWIs" TargetMode="External"/><Relationship Id="rId7" Type="http://schemas.openxmlformats.org/officeDocument/2006/relationships/hyperlink" Target="https://www.elbalad.news/3007718" TargetMode="External"/><Relationship Id="rId2" Type="http://schemas.openxmlformats.org/officeDocument/2006/relationships/hyperlink" Target="https://youtu.be/Ll9oQ3PTtWs" TargetMode="External"/><Relationship Id="rId1" Type="http://schemas.openxmlformats.org/officeDocument/2006/relationships/slideLayout" Target="../slideLayouts/slideLayout2.xml"/><Relationship Id="rId6" Type="http://schemas.openxmlformats.org/officeDocument/2006/relationships/hyperlink" Target="https://www.elwatannews.com/news/details/2835302" TargetMode="External"/><Relationship Id="rId5" Type="http://schemas.openxmlformats.org/officeDocument/2006/relationships/hyperlink" Target="http://edu.asu.edu.eg/news.php?action=show&amp;nid=55950#.XCKljFUzapo" TargetMode="External"/><Relationship Id="rId4" Type="http://schemas.openxmlformats.org/officeDocument/2006/relationships/hyperlink" Target="http://www.akhbarak.net/articles/27904404-%D8%A7%D9%84%D9%85%D9%82%D8%A7%D9%84-%D9%85%D9%86-%D8%A7%D9%84%D9%85%D8%B5%D8%AF%D8%B1--%D8%A7%D9%84%D8%B4%D8%B1%D8%A7%D9%83%D8%A9-%D8%A8%D9%8A%D9%86-%D8%A7%D9%84%D8%AC%D8%A7%D9%85%D8%B9%D8%A9"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akhbarak.net/news/2017/10/30/12636885/articles/27229929/%D8%AA%D8%B9%D9%84%D9%8A%D9%85-%D8%A7%D9%84%D9%82%D8%A7%D9%87%D8%B1%D8%A9-%D8%AA%D8%AF%D8%B4%D9%86-%D9%85%D8%B4%D8%B1%D9%88%D8%B9-%D8%A7%D9%84%D8%B4%D8%B1%D8%A7%D9%83%D8%A9-%D8%A8%D9%8A%D9%86-%D8%A7%D9%84%D8%AC%D8%A7%D9%85%D8%B9%D8%A9" TargetMode="External"/><Relationship Id="rId2" Type="http://schemas.openxmlformats.org/officeDocument/2006/relationships/hyperlink" Target="http://www.arabdream.net/Main/NewsDetails.aspx?PID=35887" TargetMode="Externa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hyperlink" Target="http://edu.asu.edu.eg/news.php?action=show&amp;nid=56109#.XCKotlUzapo" TargetMode="External"/><Relationship Id="rId4" Type="http://schemas.openxmlformats.org/officeDocument/2006/relationships/hyperlink" Target="https://www.elwatannews.com/news/details/266937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4.xml"/><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4.xml"/><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4.xml"/><Relationship Id="rId5" Type="http://schemas.openxmlformats.org/officeDocument/2006/relationships/image" Target="../media/image56.jpe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4.xml"/><Relationship Id="rId5" Type="http://schemas.openxmlformats.org/officeDocument/2006/relationships/image" Target="../media/image60.jpe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4.xml"/><Relationship Id="rId5" Type="http://schemas.openxmlformats.org/officeDocument/2006/relationships/image" Target="../media/image66.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4.xml"/><Relationship Id="rId5" Type="http://schemas.openxmlformats.org/officeDocument/2006/relationships/image" Target="../media/image70.jpeg"/><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4.xml"/><Relationship Id="rId5" Type="http://schemas.openxmlformats.org/officeDocument/2006/relationships/image" Target="../media/image74.jpeg"/><Relationship Id="rId4"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4.xml"/><Relationship Id="rId5" Type="http://schemas.openxmlformats.org/officeDocument/2006/relationships/image" Target="../media/image78.jpeg"/><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4.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4.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hyperlink" Target="https://drive.google.com/file/d/1fqhEiGaDYDeo257DYKczXyLHeafbDW5i/view" TargetMode="Externa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Article-1.pdf" TargetMode="Externa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eduasuedu-my.sharepoint.com/:f:/g/personal/sup4pcl_edu_asu_edu_eg/ErntfIkUHv1Iv9XQXL4EzqQBtq1Z3OyUvrBqt7K6shHTLg?e=mcm0v2" TargetMode="External"/><Relationship Id="rId7" Type="http://schemas.openxmlformats.org/officeDocument/2006/relationships/image" Target="../media/image97.JPG"/><Relationship Id="rId2" Type="http://schemas.openxmlformats.org/officeDocument/2006/relationships/hyperlink" Target="https://eduasuedu-my.sharepoint.com/:f:/g/personal/sup4pcl_edu_asu_edu_eg/El_qYBJhWkRCrVUC3GSWt34BeTtGxDJSLPVrldgZDI1bXQ?e=Z6rsMm" TargetMode="External"/><Relationship Id="rId1" Type="http://schemas.openxmlformats.org/officeDocument/2006/relationships/slideLayout" Target="../slideLayouts/slideLayout14.xml"/><Relationship Id="rId6" Type="http://schemas.openxmlformats.org/officeDocument/2006/relationships/hyperlink" Target="https://eduasuedu-my.sharepoint.com/:f:/g/personal/sup4pcl_edu_asu_edu_eg/EiWjQ2rp_yBAlgZsp-YNcSMBimPz4VnsW4b0ZFJ7gdkR8w?e=P0C3Ap" TargetMode="External"/><Relationship Id="rId5" Type="http://schemas.openxmlformats.org/officeDocument/2006/relationships/hyperlink" Target="https://eduasuedu-my.sharepoint.com/:f:/g/personal/sup4pcl_edu_asu_edu_eg/EsZWThkuuSdHnueC7n4_7q4Bz-elBidwSCdHpwN58HejCg?e=TzOrFN" TargetMode="External"/><Relationship Id="rId4" Type="http://schemas.openxmlformats.org/officeDocument/2006/relationships/hyperlink" Target="https://eduasuedu-my.sharepoint.com/:f:/g/personal/sup4pcl_edu_asu_edu_eg/EmgD8C0brN5Pmx2exS1EF2MBrK8mGckygpIhi0KBoa0mbA?e=XxKdD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gif"/><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5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hyperlink" Target="https://sup4plc.webnode.com/two-columns/"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2.xml"/><Relationship Id="rId5" Type="http://schemas.openxmlformats.org/officeDocument/2006/relationships/image" Target="../media/image109.JPG"/><Relationship Id="rId4" Type="http://schemas.openxmlformats.org/officeDocument/2006/relationships/image" Target="../media/image10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5117D1D-7070-45D5-B0DE-15249DAD7689}"/>
              </a:ext>
            </a:extLst>
          </p:cNvPr>
          <p:cNvSpPr>
            <a:spLocks noGrp="1"/>
          </p:cNvSpPr>
          <p:nvPr>
            <p:ph type="sldNum" sz="quarter" idx="12"/>
          </p:nvPr>
        </p:nvSpPr>
        <p:spPr/>
        <p:txBody>
          <a:bodyPr/>
          <a:lstStyle/>
          <a:p>
            <a:fld id="{0FF54DE5-C571-48E8-A5BC-B369434E2F44}" type="slidenum">
              <a:rPr lang="en-US" smtClean="0"/>
              <a:pPr/>
              <a:t>1</a:t>
            </a:fld>
            <a:endParaRPr lang="en-US"/>
          </a:p>
        </p:txBody>
      </p:sp>
      <p:sp>
        <p:nvSpPr>
          <p:cNvPr id="5" name="Rectangle 4">
            <a:extLst>
              <a:ext uri="{FF2B5EF4-FFF2-40B4-BE49-F238E27FC236}">
                <a16:creationId xmlns:a16="http://schemas.microsoft.com/office/drawing/2014/main" id="{6ABB741B-6602-4069-8EFA-42F0981CDF54}"/>
              </a:ext>
            </a:extLst>
          </p:cNvPr>
          <p:cNvSpPr>
            <a:spLocks noChangeArrowheads="1"/>
          </p:cNvSpPr>
          <p:nvPr/>
        </p:nvSpPr>
        <p:spPr bwMode="auto">
          <a:xfrm>
            <a:off x="577755" y="2379351"/>
            <a:ext cx="11614245" cy="448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en-US" sz="2400" b="1" dirty="0">
                <a:solidFill>
                  <a:srgbClr val="0070C0"/>
                </a:solidFill>
                <a:latin typeface="Calibri" panose="020F0502020204030204" pitchFamily="34" charset="0"/>
              </a:rPr>
              <a:t>School and University Partnership for Peer Communities of Learners</a:t>
            </a:r>
            <a:r>
              <a:rPr lang="ar-EG" altLang="en-US" sz="2400" b="1" dirty="0">
                <a:solidFill>
                  <a:srgbClr val="0070C0"/>
                </a:solidFill>
                <a:latin typeface="Calibri" panose="020F0502020204030204" pitchFamily="34" charset="0"/>
              </a:rPr>
              <a:t> </a:t>
            </a:r>
            <a:r>
              <a:rPr lang="en-US" altLang="en-US" sz="2400" b="1" dirty="0">
                <a:solidFill>
                  <a:srgbClr val="0070C0"/>
                </a:solidFill>
                <a:latin typeface="Calibri" panose="020F0502020204030204" pitchFamily="34" charset="0"/>
              </a:rPr>
              <a:t>(SUP4PCL)</a:t>
            </a:r>
          </a:p>
          <a:p>
            <a:pPr algn="ctr" rtl="1" eaLnBrk="1" hangingPunct="1"/>
            <a:endParaRPr lang="en-US" altLang="en-US" sz="3000" dirty="0">
              <a:solidFill>
                <a:srgbClr val="0070C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AF0F001E-FF00-4F39-A634-4F56E280989E}"/>
              </a:ext>
            </a:extLst>
          </p:cNvPr>
          <p:cNvSpPr/>
          <p:nvPr/>
        </p:nvSpPr>
        <p:spPr>
          <a:xfrm>
            <a:off x="357809" y="5982046"/>
            <a:ext cx="11582400" cy="641971"/>
          </a:xfrm>
          <a:prstGeom prst="rect">
            <a:avLst/>
          </a:prstGeom>
        </p:spPr>
        <p:txBody>
          <a:bodyPr wrap="square">
            <a:spAutoFit/>
          </a:bodyPr>
          <a:lstStyle/>
          <a:p>
            <a:pPr algn="ctr" rtl="1">
              <a:lnSpc>
                <a:spcPct val="115000"/>
              </a:lnSpc>
              <a:spcAft>
                <a:spcPts val="750"/>
              </a:spcAft>
            </a:pPr>
            <a:r>
              <a:rPr lang="en-US" altLang="en-US" sz="1600" b="1" i="1" dirty="0">
                <a:solidFill>
                  <a:schemeClr val="bg1"/>
                </a:solidFill>
                <a:latin typeface="Calibri" panose="020F0502020204030204" pitchFamily="34" charset="0"/>
                <a:cs typeface="Calibri" panose="020F0502020204030204" pitchFamily="34" charset="0"/>
              </a:rPr>
              <a:t>This project has been funded with support from the European Commission. This publication [communication] reflects the views only of the author, and the Commission cannot be held responsible for any use which may be made of the information contained therein</a:t>
            </a:r>
          </a:p>
        </p:txBody>
      </p:sp>
      <p:sp>
        <p:nvSpPr>
          <p:cNvPr id="2" name="Rectangle 1">
            <a:extLst>
              <a:ext uri="{FF2B5EF4-FFF2-40B4-BE49-F238E27FC236}">
                <a16:creationId xmlns:a16="http://schemas.microsoft.com/office/drawing/2014/main" id="{87BF3DA7-2758-478D-AE5E-7E53899B37CF}"/>
              </a:ext>
            </a:extLst>
          </p:cNvPr>
          <p:cNvSpPr/>
          <p:nvPr/>
        </p:nvSpPr>
        <p:spPr>
          <a:xfrm>
            <a:off x="3341797" y="2890439"/>
            <a:ext cx="5614422" cy="754694"/>
          </a:xfrm>
          <a:prstGeom prst="rect">
            <a:avLst/>
          </a:prstGeom>
        </p:spPr>
        <p:txBody>
          <a:bodyPr wrap="none">
            <a:spAutoFit/>
          </a:bodyPr>
          <a:lstStyle/>
          <a:p>
            <a:pPr algn="ctr" rtl="1">
              <a:lnSpc>
                <a:spcPct val="150000"/>
              </a:lnSpc>
            </a:pPr>
            <a:r>
              <a:rPr lang="en-US" sz="2400" b="1" i="1" dirty="0"/>
              <a:t> </a:t>
            </a:r>
            <a:r>
              <a:rPr lang="en-US" sz="3200" b="1" dirty="0">
                <a:solidFill>
                  <a:srgbClr val="FF0000"/>
                </a:solidFill>
                <a:latin typeface="Calibri" panose="020F0502020204030204" pitchFamily="34" charset="0"/>
              </a:rPr>
              <a:t>NEO Advisory Monitoring Visit </a:t>
            </a:r>
          </a:p>
        </p:txBody>
      </p:sp>
      <p:sp>
        <p:nvSpPr>
          <p:cNvPr id="3" name="Rectangle 2">
            <a:extLst>
              <a:ext uri="{FF2B5EF4-FFF2-40B4-BE49-F238E27FC236}">
                <a16:creationId xmlns:a16="http://schemas.microsoft.com/office/drawing/2014/main" id="{01924E78-3809-45AD-8CA6-38B55CDCC51F}"/>
              </a:ext>
            </a:extLst>
          </p:cNvPr>
          <p:cNvSpPr/>
          <p:nvPr/>
        </p:nvSpPr>
        <p:spPr>
          <a:xfrm>
            <a:off x="4692410" y="3848356"/>
            <a:ext cx="2807179" cy="417550"/>
          </a:xfrm>
          <a:prstGeom prst="rect">
            <a:avLst/>
          </a:prstGeom>
        </p:spPr>
        <p:txBody>
          <a:bodyPr wrap="none">
            <a:spAutoFit/>
          </a:bodyPr>
          <a:lstStyle/>
          <a:p>
            <a:pPr>
              <a:lnSpc>
                <a:spcPct val="115000"/>
              </a:lnSpc>
              <a:spcAft>
                <a:spcPts val="1000"/>
              </a:spcAft>
            </a:pPr>
            <a:r>
              <a:rPr lang="en-US" sz="2000" b="1" i="1" dirty="0">
                <a:solidFill>
                  <a:srgbClr val="0070C0"/>
                </a:solidFill>
                <a:latin typeface="Times New Roman" panose="02020603050405020304" pitchFamily="18" charset="0"/>
                <a:ea typeface="MS Mincho" panose="02020609040205080304" pitchFamily="49" charset="-128"/>
                <a:cs typeface="Arial" panose="020B0604020202020204" pitchFamily="34" charset="0"/>
              </a:rPr>
              <a:t>Thursday May 2</a:t>
            </a:r>
            <a:r>
              <a:rPr lang="en-US" sz="2000" b="1" i="1" baseline="30000" dirty="0">
                <a:solidFill>
                  <a:srgbClr val="0070C0"/>
                </a:solidFill>
                <a:latin typeface="Times New Roman" panose="02020603050405020304" pitchFamily="18" charset="0"/>
                <a:ea typeface="MS Mincho" panose="02020609040205080304" pitchFamily="49" charset="-128"/>
                <a:cs typeface="Arial" panose="020B0604020202020204" pitchFamily="34" charset="0"/>
              </a:rPr>
              <a:t>nd</a:t>
            </a:r>
            <a:r>
              <a:rPr lang="en-US" sz="2000" b="1" i="1" dirty="0">
                <a:solidFill>
                  <a:srgbClr val="0070C0"/>
                </a:solidFill>
                <a:latin typeface="Times New Roman" panose="02020603050405020304" pitchFamily="18" charset="0"/>
                <a:ea typeface="MS Mincho" panose="02020609040205080304" pitchFamily="49" charset="-128"/>
                <a:cs typeface="Arial" panose="020B0604020202020204" pitchFamily="34" charset="0"/>
              </a:rPr>
              <a:t> , 2019</a:t>
            </a:r>
            <a:endParaRPr lang="en-US" sz="2000" b="1" dirty="0">
              <a:solidFill>
                <a:srgbClr val="0070C0"/>
              </a:solidFill>
              <a:latin typeface="Cambria" panose="02040503050406030204" pitchFamily="18" charset="0"/>
              <a:ea typeface="MS Mincho" panose="02020609040205080304" pitchFamily="49" charset="-128"/>
              <a:cs typeface="Arial" panose="020B0604020202020204" pitchFamily="34" charset="0"/>
            </a:endParaRPr>
          </a:p>
        </p:txBody>
      </p:sp>
      <p:pic>
        <p:nvPicPr>
          <p:cNvPr id="7" name="Picture 6" descr="A close up of a sign&#10;&#10;Description automatically generated">
            <a:extLst>
              <a:ext uri="{FF2B5EF4-FFF2-40B4-BE49-F238E27FC236}">
                <a16:creationId xmlns:a16="http://schemas.microsoft.com/office/drawing/2014/main" id="{31E4D14B-978E-4873-8CAD-265149CC18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5525" y="28458"/>
            <a:ext cx="1206563" cy="1004137"/>
          </a:xfrm>
          <a:prstGeom prst="rect">
            <a:avLst/>
          </a:prstGeom>
        </p:spPr>
      </p:pic>
      <p:sp>
        <p:nvSpPr>
          <p:cNvPr id="9" name="Rectangle 8">
            <a:extLst>
              <a:ext uri="{FF2B5EF4-FFF2-40B4-BE49-F238E27FC236}">
                <a16:creationId xmlns:a16="http://schemas.microsoft.com/office/drawing/2014/main" id="{6F4167B7-3214-4B7E-9AEE-2ED69841C94C}"/>
              </a:ext>
            </a:extLst>
          </p:cNvPr>
          <p:cNvSpPr/>
          <p:nvPr/>
        </p:nvSpPr>
        <p:spPr>
          <a:xfrm>
            <a:off x="5365525" y="4497651"/>
            <a:ext cx="1361976" cy="417550"/>
          </a:xfrm>
          <a:prstGeom prst="rect">
            <a:avLst/>
          </a:prstGeom>
        </p:spPr>
        <p:txBody>
          <a:bodyPr wrap="none">
            <a:spAutoFit/>
          </a:bodyPr>
          <a:lstStyle/>
          <a:p>
            <a:pPr algn="ctr">
              <a:lnSpc>
                <a:spcPct val="115000"/>
              </a:lnSpc>
              <a:spcAft>
                <a:spcPts val="1000"/>
              </a:spcAft>
            </a:pPr>
            <a:r>
              <a:rPr lang="en-US" sz="2000" b="1" dirty="0">
                <a:solidFill>
                  <a:srgbClr val="FF0000"/>
                </a:solidFill>
                <a:latin typeface="Times New Roman" panose="02020603050405020304" pitchFamily="18" charset="0"/>
                <a:ea typeface="MS Mincho" panose="02020609040205080304" pitchFamily="49" charset="-128"/>
                <a:cs typeface="Arial" panose="020B0604020202020204" pitchFamily="34" charset="0"/>
              </a:rPr>
              <a:t>ASU Team</a:t>
            </a:r>
            <a:endParaRPr lang="en-US" sz="2000" b="1" dirty="0">
              <a:solidFill>
                <a:srgbClr val="FF0000"/>
              </a:solidFill>
              <a:latin typeface="Cambria" panose="02040503050406030204" pitchFamily="18"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46047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A80DE-1787-4E1C-97DF-B79E060AF333}"/>
              </a:ext>
            </a:extLst>
          </p:cNvPr>
          <p:cNvSpPr>
            <a:spLocks noGrp="1"/>
          </p:cNvSpPr>
          <p:nvPr>
            <p:ph type="ctrTitle"/>
          </p:nvPr>
        </p:nvSpPr>
        <p:spPr>
          <a:xfrm>
            <a:off x="2796208" y="569313"/>
            <a:ext cx="9316279" cy="689643"/>
          </a:xfrm>
          <a:solidFill>
            <a:srgbClr val="514843"/>
          </a:solidFill>
          <a:ln w="19050">
            <a:solidFill>
              <a:srgbClr val="514843"/>
            </a:solidFill>
          </a:ln>
        </p:spPr>
        <p:txBody>
          <a:bodyPr>
            <a:noAutofit/>
          </a:bodyPr>
          <a:lstStyle/>
          <a:p>
            <a:pPr algn="ctr"/>
            <a:r>
              <a:rPr lang="en-US" sz="3200" cap="none" dirty="0">
                <a:solidFill>
                  <a:srgbClr val="00B0F0"/>
                </a:solidFill>
              </a:rPr>
              <a:t>Ceremony of Opening the PD school lab </a:t>
            </a:r>
          </a:p>
        </p:txBody>
      </p:sp>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10</a:t>
            </a:fld>
            <a:endParaRPr lang="ar-EG"/>
          </a:p>
        </p:txBody>
      </p:sp>
      <p:pic>
        <p:nvPicPr>
          <p:cNvPr id="5" name="Picture 4" descr="A group of people standing in front of a cake&#10;&#10;Description automatically generated">
            <a:extLst>
              <a:ext uri="{FF2B5EF4-FFF2-40B4-BE49-F238E27FC236}">
                <a16:creationId xmlns:a16="http://schemas.microsoft.com/office/drawing/2014/main" id="{B873C910-70F6-4CFF-938B-771B988D29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761" y="1495021"/>
            <a:ext cx="3319217" cy="2489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A group of people standing in a room&#10;&#10;Description automatically generated">
            <a:extLst>
              <a:ext uri="{FF2B5EF4-FFF2-40B4-BE49-F238E27FC236}">
                <a16:creationId xmlns:a16="http://schemas.microsoft.com/office/drawing/2014/main" id="{BFC2EF75-7B3F-4B42-896D-FC3E1AAE22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1534" y="4049500"/>
            <a:ext cx="3319217" cy="2489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A group of people sitting at a table&#10;&#10;Description automatically generated">
            <a:extLst>
              <a:ext uri="{FF2B5EF4-FFF2-40B4-BE49-F238E27FC236}">
                <a16:creationId xmlns:a16="http://schemas.microsoft.com/office/drawing/2014/main" id="{B4ABC5F0-46D9-47BB-B7A1-31101C8985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93513" y="1341194"/>
            <a:ext cx="3319217" cy="2489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A group of people posing for the camera&#10;&#10;Description automatically generated">
            <a:extLst>
              <a:ext uri="{FF2B5EF4-FFF2-40B4-BE49-F238E27FC236}">
                <a16:creationId xmlns:a16="http://schemas.microsoft.com/office/drawing/2014/main" id="{06EED300-4277-49AF-8562-820689A0BA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64882" y="1520821"/>
            <a:ext cx="3744357" cy="2489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0EA7B4B2-BA72-4C65-B3C1-A18CDA8309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398" y="4089955"/>
            <a:ext cx="3110788" cy="2068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A8642BE4-8AC4-49BD-A9CF-743B852E53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1456" y="4260112"/>
            <a:ext cx="2715704" cy="20681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0779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A80DE-1787-4E1C-97DF-B79E060AF333}"/>
              </a:ext>
            </a:extLst>
          </p:cNvPr>
          <p:cNvSpPr>
            <a:spLocks noGrp="1"/>
          </p:cNvSpPr>
          <p:nvPr>
            <p:ph type="ctrTitle"/>
          </p:nvPr>
        </p:nvSpPr>
        <p:spPr>
          <a:xfrm>
            <a:off x="2796208" y="569313"/>
            <a:ext cx="9316279" cy="945509"/>
          </a:xfrm>
          <a:solidFill>
            <a:srgbClr val="514843"/>
          </a:solidFill>
          <a:ln w="19050">
            <a:solidFill>
              <a:srgbClr val="514843"/>
            </a:solidFill>
          </a:ln>
        </p:spPr>
        <p:txBody>
          <a:bodyPr>
            <a:noAutofit/>
          </a:bodyPr>
          <a:lstStyle/>
          <a:p>
            <a:pPr algn="ctr"/>
            <a:r>
              <a:rPr lang="en-US" sz="2800" cap="none" dirty="0">
                <a:solidFill>
                  <a:srgbClr val="00B0F0"/>
                </a:solidFill>
                <a:hlinkClick r:id="rId2">
                  <a:extLst>
                    <a:ext uri="{A12FA001-AC4F-418D-AE19-62706E023703}">
                      <ahyp:hlinkClr xmlns:ahyp="http://schemas.microsoft.com/office/drawing/2018/hyperlinkcolor" xmlns="" val="tx"/>
                    </a:ext>
                  </a:extLst>
                </a:hlinkClick>
              </a:rPr>
              <a:t>Visibility of the Project Activities Through the FOE Website</a:t>
            </a:r>
            <a:r>
              <a:rPr lang="en-US" sz="2800" cap="none" dirty="0">
                <a:solidFill>
                  <a:srgbClr val="00B0F0"/>
                </a:solidFill>
              </a:rPr>
              <a:t> </a:t>
            </a:r>
          </a:p>
        </p:txBody>
      </p:sp>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11</a:t>
            </a:fld>
            <a:endParaRPr lang="ar-EG"/>
          </a:p>
        </p:txBody>
      </p:sp>
      <p:pic>
        <p:nvPicPr>
          <p:cNvPr id="6" name="Picture 5" descr="A screenshot of a social media post&#10;&#10;Description automatically generated">
            <a:extLst>
              <a:ext uri="{FF2B5EF4-FFF2-40B4-BE49-F238E27FC236}">
                <a16:creationId xmlns:a16="http://schemas.microsoft.com/office/drawing/2014/main" id="{57E12568-9F45-4FA8-BF5E-72AE8C5EBB6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896" y="1514822"/>
            <a:ext cx="5391773" cy="45223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Rounded Corners 6">
            <a:extLst>
              <a:ext uri="{FF2B5EF4-FFF2-40B4-BE49-F238E27FC236}">
                <a16:creationId xmlns:a16="http://schemas.microsoft.com/office/drawing/2014/main" id="{BEC084EE-55C2-4799-A76C-C62DAA05D3CA}"/>
              </a:ext>
            </a:extLst>
          </p:cNvPr>
          <p:cNvSpPr/>
          <p:nvPr/>
        </p:nvSpPr>
        <p:spPr>
          <a:xfrm>
            <a:off x="2199861" y="5340626"/>
            <a:ext cx="1630017" cy="82163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Bent 8">
            <a:extLst>
              <a:ext uri="{FF2B5EF4-FFF2-40B4-BE49-F238E27FC236}">
                <a16:creationId xmlns:a16="http://schemas.microsoft.com/office/drawing/2014/main" id="{76D01B36-4BF8-4DD6-B341-245F033776A2}"/>
              </a:ext>
            </a:extLst>
          </p:cNvPr>
          <p:cNvSpPr/>
          <p:nvPr/>
        </p:nvSpPr>
        <p:spPr>
          <a:xfrm>
            <a:off x="3114262" y="4496754"/>
            <a:ext cx="2701582" cy="843872"/>
          </a:xfrm>
          <a:prstGeom prst="bentArrow">
            <a:avLst>
              <a:gd name="adj1" fmla="val 25000"/>
              <a:gd name="adj2" fmla="val 25000"/>
              <a:gd name="adj3" fmla="val 25000"/>
              <a:gd name="adj4" fmla="val 4375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descr="A screenshot of a social media post&#10;&#10;Description automatically generated">
            <a:extLst>
              <a:ext uri="{FF2B5EF4-FFF2-40B4-BE49-F238E27FC236}">
                <a16:creationId xmlns:a16="http://schemas.microsoft.com/office/drawing/2014/main" id="{5E940C75-481F-4570-9BE5-0F258FF20AA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46986" y="1961322"/>
            <a:ext cx="6031118" cy="31414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1689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A80DE-1787-4E1C-97DF-B79E060AF333}"/>
              </a:ext>
            </a:extLst>
          </p:cNvPr>
          <p:cNvSpPr>
            <a:spLocks noGrp="1"/>
          </p:cNvSpPr>
          <p:nvPr>
            <p:ph type="ctrTitle"/>
          </p:nvPr>
        </p:nvSpPr>
        <p:spPr>
          <a:xfrm>
            <a:off x="2796208" y="569313"/>
            <a:ext cx="9316279" cy="827390"/>
          </a:xfrm>
          <a:solidFill>
            <a:srgbClr val="514843"/>
          </a:solidFill>
          <a:ln w="19050">
            <a:solidFill>
              <a:srgbClr val="514843"/>
            </a:solidFill>
          </a:ln>
        </p:spPr>
        <p:txBody>
          <a:bodyPr>
            <a:noAutofit/>
          </a:bodyPr>
          <a:lstStyle/>
          <a:p>
            <a:pPr algn="ctr"/>
            <a:r>
              <a:rPr lang="en-US" sz="3200" cap="none" dirty="0">
                <a:solidFill>
                  <a:srgbClr val="00B0F0"/>
                </a:solidFill>
              </a:rPr>
              <a:t>Facebook Groups &amp; pages Created by the Teachers themselves</a:t>
            </a:r>
          </a:p>
        </p:txBody>
      </p:sp>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12</a:t>
            </a:fld>
            <a:endParaRPr lang="ar-EG"/>
          </a:p>
        </p:txBody>
      </p:sp>
      <p:sp>
        <p:nvSpPr>
          <p:cNvPr id="3" name="Rectangle 2">
            <a:extLst>
              <a:ext uri="{FF2B5EF4-FFF2-40B4-BE49-F238E27FC236}">
                <a16:creationId xmlns:a16="http://schemas.microsoft.com/office/drawing/2014/main" id="{C5BE41D8-A6F2-4D21-ADF1-7867AAECFCD9}"/>
              </a:ext>
            </a:extLst>
          </p:cNvPr>
          <p:cNvSpPr/>
          <p:nvPr/>
        </p:nvSpPr>
        <p:spPr>
          <a:xfrm>
            <a:off x="265250" y="1561308"/>
            <a:ext cx="6716024" cy="3970318"/>
          </a:xfrm>
          <a:prstGeom prst="rect">
            <a:avLst/>
          </a:prstGeom>
        </p:spPr>
        <p:txBody>
          <a:bodyPr wrap="square">
            <a:spAutoFit/>
          </a:bodyPr>
          <a:lstStyle/>
          <a:p>
            <a:r>
              <a:rPr lang="en-US" dirty="0">
                <a:solidFill>
                  <a:srgbClr val="00B0F0"/>
                </a:solidFill>
                <a:hlinkClick r:id="rId2">
                  <a:extLst>
                    <a:ext uri="{A12FA001-AC4F-418D-AE19-62706E023703}">
                      <ahyp:hlinkClr xmlns:ahyp="http://schemas.microsoft.com/office/drawing/2018/hyperlinkcolor" xmlns="" val="tx"/>
                    </a:ext>
                  </a:extLst>
                </a:hlinkClick>
              </a:rPr>
              <a:t>https://www.facebook.com/groups/118190915601135/</a:t>
            </a:r>
            <a:endParaRPr lang="en-US" dirty="0">
              <a:solidFill>
                <a:srgbClr val="00B0F0"/>
              </a:solidFill>
            </a:endParaRPr>
          </a:p>
          <a:p>
            <a:endParaRPr lang="en-US" dirty="0">
              <a:solidFill>
                <a:srgbClr val="00B0F0"/>
              </a:solidFill>
            </a:endParaRPr>
          </a:p>
          <a:p>
            <a:pPr rtl="1"/>
            <a:endParaRPr lang="en-US" u="sng" dirty="0">
              <a:solidFill>
                <a:srgbClr val="00B0F0"/>
              </a:solidFill>
              <a:hlinkClick r:id="rId3">
                <a:extLst>
                  <a:ext uri="{A12FA001-AC4F-418D-AE19-62706E023703}">
                    <ahyp:hlinkClr xmlns:ahyp="http://schemas.microsoft.com/office/drawing/2018/hyperlinkcolor" xmlns="" val="tx"/>
                  </a:ext>
                </a:extLst>
              </a:hlinkClick>
            </a:endParaRPr>
          </a:p>
          <a:p>
            <a:pPr rtl="1"/>
            <a:r>
              <a:rPr lang="en-US" u="sng" dirty="0">
                <a:solidFill>
                  <a:srgbClr val="00B0F0"/>
                </a:solidFill>
                <a:hlinkClick r:id="rId3">
                  <a:extLst>
                    <a:ext uri="{A12FA001-AC4F-418D-AE19-62706E023703}">
                      <ahyp:hlinkClr xmlns:ahyp="http://schemas.microsoft.com/office/drawing/2018/hyperlinkcolor" xmlns="" val="tx"/>
                    </a:ext>
                  </a:extLst>
                </a:hlinkClick>
              </a:rPr>
              <a:t>https://www.facebook.com/%D8%A7%D9%84%D8%B4%D8%B1%D8%A7%D9%83%D8%A9-%D8%A8%D9%8A%D9%86-%D8%A7%D9%84%D9%85%D8%AF%D8%A7%D8%B1%D8%B3-%D9%88%D8%A7%D9%84%D8%AC%D8%A7%D9%85%D8%B9%D8%A7%D8%AA-%D9%84%D8%A8%D9%86%D8%A7%D8%A1-%D9%85%D8%AC%D8%AA%D9%85%D8%B9%D8%A7%D8%AA-%D8%A7%D9%84%D9%85%D8%B9%D8%B1%D9%81%D8%A9-892061124291771</a:t>
            </a:r>
            <a:endParaRPr lang="en-US" dirty="0">
              <a:solidFill>
                <a:srgbClr val="00B0F0"/>
              </a:solidFill>
            </a:endParaRPr>
          </a:p>
        </p:txBody>
      </p:sp>
      <p:pic>
        <p:nvPicPr>
          <p:cNvPr id="8" name="Picture 7" descr="A screenshot of a social media post&#10;&#10;Description automatically generated">
            <a:extLst>
              <a:ext uri="{FF2B5EF4-FFF2-40B4-BE49-F238E27FC236}">
                <a16:creationId xmlns:a16="http://schemas.microsoft.com/office/drawing/2014/main" id="{B0CC86EA-0F37-4675-9684-02F7E506B6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11430" y="1442789"/>
            <a:ext cx="4615320" cy="2345635"/>
          </a:xfrm>
          <a:prstGeom prst="rect">
            <a:avLst/>
          </a:prstGeom>
          <a:ln>
            <a:noFill/>
          </a:ln>
          <a:effectLst>
            <a:outerShdw blurRad="190500" algn="tl" rotWithShape="0">
              <a:srgbClr val="000000">
                <a:alpha val="70000"/>
              </a:srgbClr>
            </a:outerShdw>
          </a:effectLst>
        </p:spPr>
      </p:pic>
      <p:pic>
        <p:nvPicPr>
          <p:cNvPr id="11" name="Picture 10" descr="A screenshot of a cell phone&#10;&#10;Description automatically generated">
            <a:extLst>
              <a:ext uri="{FF2B5EF4-FFF2-40B4-BE49-F238E27FC236}">
                <a16:creationId xmlns:a16="http://schemas.microsoft.com/office/drawing/2014/main" id="{5310D760-9925-45A3-A801-F8C4B8D065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11430" y="3972257"/>
            <a:ext cx="4615320" cy="22194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4103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A80DE-1787-4E1C-97DF-B79E060AF333}"/>
              </a:ext>
            </a:extLst>
          </p:cNvPr>
          <p:cNvSpPr>
            <a:spLocks noGrp="1"/>
          </p:cNvSpPr>
          <p:nvPr>
            <p:ph type="ctrTitle"/>
          </p:nvPr>
        </p:nvSpPr>
        <p:spPr>
          <a:xfrm>
            <a:off x="2796208" y="569313"/>
            <a:ext cx="9316279" cy="689643"/>
          </a:xfrm>
          <a:solidFill>
            <a:srgbClr val="514843"/>
          </a:solidFill>
          <a:ln w="19050">
            <a:solidFill>
              <a:srgbClr val="514843"/>
            </a:solidFill>
          </a:ln>
        </p:spPr>
        <p:txBody>
          <a:bodyPr>
            <a:noAutofit/>
          </a:bodyPr>
          <a:lstStyle/>
          <a:p>
            <a:pPr algn="ctr"/>
            <a:r>
              <a:rPr lang="en-US" sz="3200" cap="none" dirty="0">
                <a:solidFill>
                  <a:srgbClr val="00B0F0"/>
                </a:solidFill>
              </a:rPr>
              <a:t>Articles </a:t>
            </a:r>
            <a:r>
              <a:rPr lang="ar-EG" sz="3200" cap="none" dirty="0">
                <a:solidFill>
                  <a:srgbClr val="00B0F0"/>
                </a:solidFill>
              </a:rPr>
              <a:t>&amp;</a:t>
            </a:r>
            <a:r>
              <a:rPr lang="en-US" sz="3200" cap="none" dirty="0">
                <a:solidFill>
                  <a:srgbClr val="00B0F0"/>
                </a:solidFill>
              </a:rPr>
              <a:t> Media </a:t>
            </a:r>
          </a:p>
        </p:txBody>
      </p:sp>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13</a:t>
            </a:fld>
            <a:endParaRPr lang="ar-EG"/>
          </a:p>
        </p:txBody>
      </p:sp>
      <p:sp>
        <p:nvSpPr>
          <p:cNvPr id="5" name="Rectangle 4">
            <a:extLst>
              <a:ext uri="{FF2B5EF4-FFF2-40B4-BE49-F238E27FC236}">
                <a16:creationId xmlns:a16="http://schemas.microsoft.com/office/drawing/2014/main" id="{6151882C-51A6-4719-BAB4-758738A15DD7}"/>
              </a:ext>
            </a:extLst>
          </p:cNvPr>
          <p:cNvSpPr/>
          <p:nvPr/>
        </p:nvSpPr>
        <p:spPr>
          <a:xfrm>
            <a:off x="103940" y="1407457"/>
            <a:ext cx="7528027" cy="4322978"/>
          </a:xfrm>
          <a:prstGeom prst="rect">
            <a:avLst/>
          </a:prstGeom>
        </p:spPr>
        <p:txBody>
          <a:bodyPr wrap="square">
            <a:spAutoFit/>
          </a:bodyPr>
          <a:lstStyle/>
          <a:p>
            <a:pPr algn="l">
              <a:lnSpc>
                <a:spcPct val="115000"/>
              </a:lnSpc>
              <a:spcAft>
                <a:spcPts val="1000"/>
              </a:spcAft>
            </a:pPr>
            <a:r>
              <a:rPr lang="ar-EG" b="1" dirty="0">
                <a:solidFill>
                  <a:srgbClr val="00B0F0"/>
                </a:solidFill>
                <a:latin typeface="Calibri" panose="020F0502020204030204" pitchFamily="34" charset="0"/>
                <a:ea typeface="Times New Roman" panose="02020603050405020304" pitchFamily="18" charset="0"/>
                <a:cs typeface="Arial" panose="020B0604020202020204" pitchFamily="34" charset="0"/>
              </a:rPr>
              <a:t> </a:t>
            </a:r>
            <a:r>
              <a:rPr lang="en-US" u="sng" dirty="0">
                <a:solidFill>
                  <a:srgbClr val="00B0F0"/>
                </a:solidFill>
                <a:latin typeface="Calibri" panose="020F050202020403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xmlns="" val="tx"/>
                    </a:ext>
                  </a:extLst>
                </a:hlinkClick>
              </a:rPr>
              <a:t>https://youtu.be/Ll9oQ3PTtWs</a:t>
            </a:r>
            <a:endParaRPr lang="en-US" sz="1400" dirty="0">
              <a:solidFill>
                <a:srgbClr val="00B0F0"/>
              </a:solidFill>
              <a:latin typeface="Calibri" panose="020F0502020204030204" pitchFamily="34" charset="0"/>
              <a:ea typeface="Times New Roman" panose="02020603050405020304" pitchFamily="18" charset="0"/>
              <a:cs typeface="Arial" panose="020B0604020202020204" pitchFamily="34" charset="0"/>
            </a:endParaRPr>
          </a:p>
          <a:p>
            <a:pPr rtl="1">
              <a:lnSpc>
                <a:spcPct val="115000"/>
              </a:lnSpc>
              <a:spcAft>
                <a:spcPts val="1000"/>
              </a:spcAft>
            </a:pPr>
            <a:r>
              <a:rPr lang="en-US" u="sng" dirty="0">
                <a:solidFill>
                  <a:srgbClr val="00B0F0"/>
                </a:solidFill>
                <a:latin typeface="Calibri" panose="020F050202020403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xmlns="" val="tx"/>
                    </a:ext>
                  </a:extLst>
                </a:hlinkClick>
              </a:rPr>
              <a:t>https://youtu.be/7irXTCEvWIs</a:t>
            </a:r>
            <a:endParaRPr lang="en-US" sz="1400" dirty="0">
              <a:solidFill>
                <a:srgbClr val="00B0F0"/>
              </a:solidFill>
              <a:latin typeface="Calibri" panose="020F0502020204030204" pitchFamily="34" charset="0"/>
              <a:ea typeface="Times New Roman" panose="02020603050405020304" pitchFamily="18" charset="0"/>
              <a:cs typeface="Arial" panose="020B0604020202020204" pitchFamily="34" charset="0"/>
            </a:endParaRPr>
          </a:p>
          <a:p>
            <a:pPr rtl="1">
              <a:lnSpc>
                <a:spcPct val="115000"/>
              </a:lnSpc>
              <a:spcAft>
                <a:spcPts val="1000"/>
              </a:spcAft>
            </a:pPr>
            <a:r>
              <a:rPr lang="en-US" u="sng" dirty="0">
                <a:solidFill>
                  <a:srgbClr val="00B0F0"/>
                </a:solidFill>
                <a:latin typeface="Calibri" panose="020F050202020403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xmlns="" val="tx"/>
                    </a:ext>
                  </a:extLst>
                </a:hlinkClick>
              </a:rPr>
              <a:t>http://www.akhbarak.net/articles/27904404-%D8%A7%D9%84%D9%85%D9%82%D8%A7%D9%84-%D9%85%D9%86-%D8%A7%D9%84%D9%85%D8%B5%D8%AF%D8%B1--%D8%A7%D9%84%D8%B4%D8%B1%D8%A7%D9%83%D8%A9-%D8%A8%D9%8A%D9%86-%D8%A7%D9%84%D8%AC%D8%A7%D9%85%D8%B9%D8%A9</a:t>
            </a:r>
            <a:endParaRPr lang="en-US" sz="1400" dirty="0">
              <a:solidFill>
                <a:srgbClr val="00B0F0"/>
              </a:solidFill>
              <a:latin typeface="Calibri" panose="020F0502020204030204" pitchFamily="34" charset="0"/>
              <a:ea typeface="Times New Roman" panose="02020603050405020304" pitchFamily="18" charset="0"/>
              <a:cs typeface="Arial" panose="020B0604020202020204" pitchFamily="34" charset="0"/>
            </a:endParaRPr>
          </a:p>
          <a:p>
            <a:pPr rtl="1">
              <a:lnSpc>
                <a:spcPct val="115000"/>
              </a:lnSpc>
              <a:spcAft>
                <a:spcPts val="1000"/>
              </a:spcAft>
            </a:pPr>
            <a:r>
              <a:rPr lang="en-US" u="sng" dirty="0">
                <a:solidFill>
                  <a:srgbClr val="00B0F0"/>
                </a:solidFill>
                <a:latin typeface="Calibri" panose="020F050202020403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xmlns="" val="tx"/>
                    </a:ext>
                  </a:extLst>
                </a:hlinkClick>
              </a:rPr>
              <a:t>http://edu.asu.edu.eg/news.php?action=show&amp;nid=55950#.XCKljFUzapo</a:t>
            </a:r>
            <a:endParaRPr lang="en-US" u="sng" dirty="0">
              <a:solidFill>
                <a:srgbClr val="00B0F0"/>
              </a:solidFill>
              <a:latin typeface="Calibri" panose="020F0502020204030204" pitchFamily="34" charset="0"/>
              <a:ea typeface="Times New Roman" panose="02020603050405020304" pitchFamily="18" charset="0"/>
              <a:cs typeface="Arial" panose="020B0604020202020204" pitchFamily="34" charset="0"/>
            </a:endParaRPr>
          </a:p>
          <a:p>
            <a:pPr rtl="1">
              <a:lnSpc>
                <a:spcPct val="115000"/>
              </a:lnSpc>
              <a:spcAft>
                <a:spcPts val="1000"/>
              </a:spcAft>
            </a:pPr>
            <a:r>
              <a:rPr lang="en-US" u="sng" dirty="0">
                <a:solidFill>
                  <a:srgbClr val="00B0F0"/>
                </a:solidFill>
                <a:latin typeface="Calibri" panose="020F0502020204030204" pitchFamily="34" charset="0"/>
                <a:ea typeface="Times New Roman" panose="02020603050405020304" pitchFamily="18" charset="0"/>
                <a:cs typeface="Arial" panose="020B0604020202020204" pitchFamily="34" charset="0"/>
                <a:hlinkClick r:id="rId6">
                  <a:extLst>
                    <a:ext uri="{A12FA001-AC4F-418D-AE19-62706E023703}">
                      <ahyp:hlinkClr xmlns:ahyp="http://schemas.microsoft.com/office/drawing/2018/hyperlinkcolor" xmlns="" val="tx"/>
                    </a:ext>
                  </a:extLst>
                </a:hlinkClick>
              </a:rPr>
              <a:t>https://www.elwatannews.com/news/details/2835302</a:t>
            </a:r>
            <a:endParaRPr lang="en-US" sz="1400" dirty="0">
              <a:solidFill>
                <a:srgbClr val="00B0F0"/>
              </a:solidFill>
              <a:latin typeface="Calibri" panose="020F0502020204030204" pitchFamily="34" charset="0"/>
              <a:ea typeface="Times New Roman" panose="02020603050405020304" pitchFamily="18" charset="0"/>
              <a:cs typeface="Arial" panose="020B0604020202020204" pitchFamily="34" charset="0"/>
            </a:endParaRPr>
          </a:p>
          <a:p>
            <a:pPr rtl="1">
              <a:lnSpc>
                <a:spcPct val="115000"/>
              </a:lnSpc>
              <a:spcAft>
                <a:spcPts val="1000"/>
              </a:spcAft>
            </a:pPr>
            <a:r>
              <a:rPr lang="en-US" u="sng" dirty="0">
                <a:solidFill>
                  <a:srgbClr val="00B0F0"/>
                </a:solidFill>
                <a:latin typeface="Calibri" panose="020F0502020204030204" pitchFamily="34" charset="0"/>
                <a:ea typeface="Times New Roman" panose="02020603050405020304" pitchFamily="18" charset="0"/>
                <a:cs typeface="Arial" panose="020B0604020202020204" pitchFamily="34" charset="0"/>
                <a:hlinkClick r:id="rId7">
                  <a:extLst>
                    <a:ext uri="{A12FA001-AC4F-418D-AE19-62706E023703}">
                      <ahyp:hlinkClr xmlns:ahyp="http://schemas.microsoft.com/office/drawing/2018/hyperlinkcolor" xmlns="" val="tx"/>
                    </a:ext>
                  </a:extLst>
                </a:hlinkClick>
              </a:rPr>
              <a:t>https://www.elbalad.news/3007718</a:t>
            </a:r>
            <a:endParaRPr lang="en-US" sz="1400" dirty="0">
              <a:solidFill>
                <a:srgbClr val="00B0F0"/>
              </a:solidFill>
              <a:latin typeface="Calibri" panose="020F0502020204030204" pitchFamily="34" charset="0"/>
              <a:ea typeface="Times New Roman" panose="02020603050405020304" pitchFamily="18" charset="0"/>
              <a:cs typeface="Arial" panose="020B0604020202020204" pitchFamily="34" charset="0"/>
            </a:endParaRPr>
          </a:p>
        </p:txBody>
      </p:sp>
      <p:pic>
        <p:nvPicPr>
          <p:cNvPr id="6" name="Picture 5" descr="A screenshot of a cell phone&#10;&#10;Description automatically generated">
            <a:extLst>
              <a:ext uri="{FF2B5EF4-FFF2-40B4-BE49-F238E27FC236}">
                <a16:creationId xmlns:a16="http://schemas.microsoft.com/office/drawing/2014/main" id="{5BAFDFAB-E21E-461B-8476-3771A977E2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9592" y="2277549"/>
            <a:ext cx="4478217" cy="27824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3409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A80DE-1787-4E1C-97DF-B79E060AF333}"/>
              </a:ext>
            </a:extLst>
          </p:cNvPr>
          <p:cNvSpPr>
            <a:spLocks noGrp="1"/>
          </p:cNvSpPr>
          <p:nvPr>
            <p:ph type="ctrTitle"/>
          </p:nvPr>
        </p:nvSpPr>
        <p:spPr>
          <a:xfrm>
            <a:off x="2796208" y="569313"/>
            <a:ext cx="9316279" cy="689643"/>
          </a:xfrm>
          <a:solidFill>
            <a:srgbClr val="514843"/>
          </a:solidFill>
          <a:ln w="19050">
            <a:solidFill>
              <a:srgbClr val="514843"/>
            </a:solidFill>
          </a:ln>
        </p:spPr>
        <p:txBody>
          <a:bodyPr>
            <a:noAutofit/>
          </a:bodyPr>
          <a:lstStyle/>
          <a:p>
            <a:pPr algn="ctr"/>
            <a:r>
              <a:rPr lang="en-US" sz="3200" cap="none" dirty="0">
                <a:solidFill>
                  <a:srgbClr val="00B0F0"/>
                </a:solidFill>
              </a:rPr>
              <a:t>Articles </a:t>
            </a:r>
            <a:r>
              <a:rPr lang="ar-EG" sz="3200" cap="none" dirty="0">
                <a:solidFill>
                  <a:srgbClr val="00B0F0"/>
                </a:solidFill>
              </a:rPr>
              <a:t>&amp;</a:t>
            </a:r>
            <a:r>
              <a:rPr lang="en-US" sz="3200" cap="none" dirty="0">
                <a:solidFill>
                  <a:srgbClr val="00B0F0"/>
                </a:solidFill>
              </a:rPr>
              <a:t> Media </a:t>
            </a:r>
          </a:p>
        </p:txBody>
      </p:sp>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14</a:t>
            </a:fld>
            <a:endParaRPr lang="ar-EG"/>
          </a:p>
        </p:txBody>
      </p:sp>
      <p:sp>
        <p:nvSpPr>
          <p:cNvPr id="5" name="Rectangle 4">
            <a:extLst>
              <a:ext uri="{FF2B5EF4-FFF2-40B4-BE49-F238E27FC236}">
                <a16:creationId xmlns:a16="http://schemas.microsoft.com/office/drawing/2014/main" id="{6151882C-51A6-4719-BAB4-758738A15DD7}"/>
              </a:ext>
            </a:extLst>
          </p:cNvPr>
          <p:cNvSpPr/>
          <p:nvPr/>
        </p:nvSpPr>
        <p:spPr>
          <a:xfrm>
            <a:off x="271669" y="1754164"/>
            <a:ext cx="7589441" cy="3962367"/>
          </a:xfrm>
          <a:prstGeom prst="rect">
            <a:avLst/>
          </a:prstGeom>
        </p:spPr>
        <p:txBody>
          <a:bodyPr wrap="square">
            <a:spAutoFit/>
          </a:bodyPr>
          <a:lstStyle/>
          <a:p>
            <a:pPr algn="l">
              <a:lnSpc>
                <a:spcPct val="115000"/>
              </a:lnSpc>
              <a:spcAft>
                <a:spcPts val="1000"/>
              </a:spcAft>
            </a:pPr>
            <a:r>
              <a:rPr lang="ar-EG" b="1" dirty="0">
                <a:solidFill>
                  <a:srgbClr val="00B0F0"/>
                </a:solidFill>
                <a:latin typeface="Calibri" panose="020F0502020204030204" pitchFamily="34" charset="0"/>
                <a:ea typeface="Times New Roman" panose="02020603050405020304" pitchFamily="18" charset="0"/>
                <a:cs typeface="Arial" panose="020B0604020202020204" pitchFamily="34" charset="0"/>
              </a:rPr>
              <a:t> </a:t>
            </a:r>
            <a:r>
              <a:rPr lang="en-US" u="sng" dirty="0">
                <a:solidFill>
                  <a:srgbClr val="00B0F0"/>
                </a:solidFill>
                <a:latin typeface="Calibri" panose="020F0502020204030204" pitchFamily="34" charset="0"/>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xmlns="" val="tx"/>
                    </a:ext>
                  </a:extLst>
                </a:hlinkClick>
              </a:rPr>
              <a:t>http://www.arabdream.net/Main/NewsDetails.aspx?PID=35887</a:t>
            </a:r>
            <a:endParaRPr lang="en-US" sz="1400" dirty="0">
              <a:solidFill>
                <a:srgbClr val="00B0F0"/>
              </a:solidFill>
              <a:latin typeface="Calibri" panose="020F0502020204030204" pitchFamily="34" charset="0"/>
              <a:ea typeface="Times New Roman" panose="02020603050405020304" pitchFamily="18" charset="0"/>
              <a:cs typeface="Arial" panose="020B0604020202020204" pitchFamily="34" charset="0"/>
            </a:endParaRPr>
          </a:p>
          <a:p>
            <a:pPr rtl="1">
              <a:lnSpc>
                <a:spcPct val="115000"/>
              </a:lnSpc>
              <a:spcAft>
                <a:spcPts val="1000"/>
              </a:spcAft>
            </a:pPr>
            <a:r>
              <a:rPr lang="en-US" u="sng" dirty="0">
                <a:solidFill>
                  <a:srgbClr val="00B0F0"/>
                </a:solidFill>
                <a:latin typeface="Calibri" panose="020F050202020403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xmlns="" val="tx"/>
                    </a:ext>
                  </a:extLst>
                </a:hlinkClick>
              </a:rPr>
              <a:t>http://www.akhbarak.net/news/2017/10/30/12636885/articles/27229929/%D8%AA%D8%B9%D9%84%D9%8A%D9%85-%D8%A7%D9%84%D9%82%D8%A7%D9%87%D8%B1%D8%A9-%D8%AA%D8%AF%D8%B4%D9%86-%D9%85%D8%B4%D8%B1%D9%88%D8%B9-%D8%A7%D9%84%D8%B4%D8%B1%D8%A7%D9%83%D8%A9-%D8%A8%D9%8A%D9%86-%D8%A7%D9%84%D8%AC%D8%A7%D9%85%D8%B9%D8%A9</a:t>
            </a:r>
            <a:endParaRPr lang="en-US" sz="1400" dirty="0">
              <a:solidFill>
                <a:srgbClr val="00B0F0"/>
              </a:solidFill>
              <a:latin typeface="Calibri" panose="020F0502020204030204" pitchFamily="34" charset="0"/>
              <a:ea typeface="Times New Roman" panose="02020603050405020304" pitchFamily="18" charset="0"/>
              <a:cs typeface="Arial" panose="020B0604020202020204" pitchFamily="34" charset="0"/>
            </a:endParaRPr>
          </a:p>
          <a:p>
            <a:pPr rtl="1">
              <a:lnSpc>
                <a:spcPct val="115000"/>
              </a:lnSpc>
              <a:spcAft>
                <a:spcPts val="1000"/>
              </a:spcAft>
            </a:pPr>
            <a:r>
              <a:rPr lang="en-US" u="sng" dirty="0">
                <a:solidFill>
                  <a:srgbClr val="00B0F0"/>
                </a:solidFill>
                <a:latin typeface="Calibri" panose="020F0502020204030204" pitchFamily="34" charset="0"/>
                <a:ea typeface="Times New Roman" panose="02020603050405020304" pitchFamily="18" charset="0"/>
                <a:cs typeface="Arial" panose="020B0604020202020204" pitchFamily="34" charset="0"/>
                <a:hlinkClick r:id="rId4">
                  <a:extLst>
                    <a:ext uri="{A12FA001-AC4F-418D-AE19-62706E023703}">
                      <ahyp:hlinkClr xmlns:ahyp="http://schemas.microsoft.com/office/drawing/2018/hyperlinkcolor" xmlns="" val="tx"/>
                    </a:ext>
                  </a:extLst>
                </a:hlinkClick>
              </a:rPr>
              <a:t>https://www.elwatannews.com/news/details/2669370</a:t>
            </a:r>
            <a:endParaRPr lang="en-US" sz="1400" dirty="0">
              <a:solidFill>
                <a:srgbClr val="00B0F0"/>
              </a:solidFill>
              <a:latin typeface="Calibri" panose="020F0502020204030204" pitchFamily="34" charset="0"/>
              <a:ea typeface="Times New Roman" panose="02020603050405020304" pitchFamily="18" charset="0"/>
              <a:cs typeface="Arial" panose="020B0604020202020204" pitchFamily="34" charset="0"/>
            </a:endParaRPr>
          </a:p>
          <a:p>
            <a:pPr rtl="1">
              <a:lnSpc>
                <a:spcPct val="115000"/>
              </a:lnSpc>
              <a:spcAft>
                <a:spcPts val="1000"/>
              </a:spcAft>
            </a:pPr>
            <a:r>
              <a:rPr lang="en-US" u="sng" dirty="0">
                <a:solidFill>
                  <a:srgbClr val="00B0F0"/>
                </a:solidFill>
                <a:latin typeface="Calibri" panose="020F0502020204030204" pitchFamily="34" charset="0"/>
                <a:ea typeface="Times New Roman" panose="02020603050405020304" pitchFamily="18" charset="0"/>
                <a:cs typeface="Arial" panose="020B0604020202020204" pitchFamily="34" charset="0"/>
                <a:hlinkClick r:id="rId5">
                  <a:extLst>
                    <a:ext uri="{A12FA001-AC4F-418D-AE19-62706E023703}">
                      <ahyp:hlinkClr xmlns:ahyp="http://schemas.microsoft.com/office/drawing/2018/hyperlinkcolor" xmlns="" val="tx"/>
                    </a:ext>
                  </a:extLst>
                </a:hlinkClick>
              </a:rPr>
              <a:t>http://edu.asu.edu.eg/news.php?action=show&amp;nid=56109#.XCKotlUzapo</a:t>
            </a:r>
            <a:endParaRPr lang="en-US" sz="1400" dirty="0">
              <a:solidFill>
                <a:srgbClr val="00B0F0"/>
              </a:solidFill>
              <a:effectLst/>
              <a:latin typeface="Calibri" panose="020F0502020204030204" pitchFamily="34" charset="0"/>
              <a:ea typeface="Times New Roman"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8521FF38-8EBC-4126-823C-DF4CF52DAF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51108" y="2220217"/>
            <a:ext cx="3978421" cy="24175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4513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F8277C3-F721-49A9-B3CB-41A961572358}"/>
              </a:ext>
            </a:extLst>
          </p:cNvPr>
          <p:cNvSpPr>
            <a:spLocks noGrp="1"/>
          </p:cNvSpPr>
          <p:nvPr>
            <p:ph type="title"/>
          </p:nvPr>
        </p:nvSpPr>
        <p:spPr>
          <a:xfrm>
            <a:off x="397565" y="2943219"/>
            <a:ext cx="11794435" cy="2097156"/>
          </a:xfrm>
        </p:spPr>
        <p:txBody>
          <a:bodyPr>
            <a:normAutofit/>
          </a:bodyPr>
          <a:lstStyle/>
          <a:p>
            <a:pPr algn="ctr"/>
            <a:r>
              <a:rPr lang="en-US" sz="4800" b="1" cap="none" dirty="0">
                <a:solidFill>
                  <a:srgbClr val="FFFF00"/>
                </a:solidFill>
              </a:rPr>
              <a:t/>
            </a:r>
            <a:br>
              <a:rPr lang="en-US" sz="4800" b="1" cap="none" dirty="0">
                <a:solidFill>
                  <a:srgbClr val="FFFF00"/>
                </a:solidFill>
              </a:rPr>
            </a:br>
            <a:r>
              <a:rPr lang="en-US" sz="4800" b="1" cap="none" dirty="0">
                <a:solidFill>
                  <a:srgbClr val="FFFF00"/>
                </a:solidFill>
              </a:rPr>
              <a:t>New Learning Environment</a:t>
            </a:r>
            <a:br>
              <a:rPr lang="en-US" sz="4800" b="1" cap="none" dirty="0">
                <a:solidFill>
                  <a:srgbClr val="FFFF00"/>
                </a:solidFill>
              </a:rPr>
            </a:br>
            <a:endParaRPr lang="en-US" sz="4800" b="1" cap="none" dirty="0">
              <a:solidFill>
                <a:srgbClr val="FFFF00"/>
              </a:solidFill>
            </a:endParaRPr>
          </a:p>
        </p:txBody>
      </p:sp>
      <p:sp>
        <p:nvSpPr>
          <p:cNvPr id="4" name="Slide Number Placeholder 3">
            <a:extLst>
              <a:ext uri="{FF2B5EF4-FFF2-40B4-BE49-F238E27FC236}">
                <a16:creationId xmlns:a16="http://schemas.microsoft.com/office/drawing/2014/main" id="{0306113D-0BC8-4A85-A684-04C06870E39D}"/>
              </a:ext>
            </a:extLst>
          </p:cNvPr>
          <p:cNvSpPr>
            <a:spLocks noGrp="1"/>
          </p:cNvSpPr>
          <p:nvPr>
            <p:ph type="sldNum" sz="quarter" idx="12"/>
          </p:nvPr>
        </p:nvSpPr>
        <p:spPr/>
        <p:txBody>
          <a:bodyPr vert="horz" lIns="91440" tIns="45720" rIns="91440" bIns="45720" rtlCol="0" anchor="ctr">
            <a:normAutofit/>
          </a:bodyPr>
          <a:lstStyle/>
          <a:p>
            <a:pPr>
              <a:spcAft>
                <a:spcPts val="600"/>
              </a:spcAft>
            </a:pPr>
            <a:fld id="{0FF54DE5-C571-48E8-A5BC-B369434E2F44}" type="slidenum">
              <a:rPr lang="en-US" sz="1000">
                <a:solidFill>
                  <a:srgbClr val="898989"/>
                </a:solidFill>
              </a:rPr>
              <a:pPr>
                <a:spcAft>
                  <a:spcPts val="600"/>
                </a:spcAft>
              </a:pPr>
              <a:t>15</a:t>
            </a:fld>
            <a:endParaRPr lang="en-US" sz="1000">
              <a:solidFill>
                <a:srgbClr val="898989"/>
              </a:solidFill>
            </a:endParaRPr>
          </a:p>
        </p:txBody>
      </p:sp>
    </p:spTree>
    <p:extLst>
      <p:ext uri="{BB962C8B-B14F-4D97-AF65-F5344CB8AC3E}">
        <p14:creationId xmlns:p14="http://schemas.microsoft.com/office/powerpoint/2010/main" val="273535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16</a:t>
            </a:fld>
            <a:endParaRPr lang="ar-EG"/>
          </a:p>
        </p:txBody>
      </p:sp>
      <p:sp>
        <p:nvSpPr>
          <p:cNvPr id="7" name="Rectangle 6">
            <a:extLst>
              <a:ext uri="{FF2B5EF4-FFF2-40B4-BE49-F238E27FC236}">
                <a16:creationId xmlns:a16="http://schemas.microsoft.com/office/drawing/2014/main" id="{AE87174F-FA3F-40C3-B232-38F6C65B5C91}"/>
              </a:ext>
            </a:extLst>
          </p:cNvPr>
          <p:cNvSpPr/>
          <p:nvPr/>
        </p:nvSpPr>
        <p:spPr>
          <a:xfrm>
            <a:off x="463826" y="1501918"/>
            <a:ext cx="11264348" cy="3068084"/>
          </a:xfrm>
          <a:prstGeom prst="rect">
            <a:avLst/>
          </a:prstGeom>
        </p:spPr>
        <p:txBody>
          <a:bodyPr wrap="square">
            <a:spAutoFit/>
          </a:bodyPr>
          <a:lstStyle/>
          <a:p>
            <a:pPr marL="457200" indent="-457200">
              <a:lnSpc>
                <a:spcPct val="200000"/>
              </a:lnSpc>
              <a:buFont typeface="+mj-lt"/>
              <a:buAutoNum type="arabicPeriod"/>
            </a:pPr>
            <a:r>
              <a:rPr lang="en-US" sz="2000" b="1" dirty="0"/>
              <a:t>Most Of The Project Members Have Improved Their Teaching Performance And Adopted New Teaching Methods Using Student Centered Approaches. </a:t>
            </a:r>
          </a:p>
          <a:p>
            <a:pPr marL="457200" indent="-457200">
              <a:lnSpc>
                <a:spcPct val="200000"/>
              </a:lnSpc>
              <a:buFont typeface="+mj-lt"/>
              <a:buAutoNum type="arabicPeriod"/>
            </a:pPr>
            <a:r>
              <a:rPr lang="en-US" sz="2000" b="1" dirty="0"/>
              <a:t>They Follow The Style Of Peer Learning And Work To Improve Their Performance Based On The Constructive Criticism And Feedback Of Their Colleagues Of The Same Subject (Lesson Study).</a:t>
            </a:r>
          </a:p>
        </p:txBody>
      </p:sp>
      <p:sp>
        <p:nvSpPr>
          <p:cNvPr id="8" name="Title 1">
            <a:extLst>
              <a:ext uri="{FF2B5EF4-FFF2-40B4-BE49-F238E27FC236}">
                <a16:creationId xmlns:a16="http://schemas.microsoft.com/office/drawing/2014/main" id="{026D76FD-9B65-44BA-B866-6CE4AAB6177A}"/>
              </a:ext>
            </a:extLst>
          </p:cNvPr>
          <p:cNvSpPr>
            <a:spLocks noGrp="1"/>
          </p:cNvSpPr>
          <p:nvPr>
            <p:ph type="ctrTitle"/>
          </p:nvPr>
        </p:nvSpPr>
        <p:spPr>
          <a:xfrm>
            <a:off x="2796208" y="569313"/>
            <a:ext cx="9316279" cy="689643"/>
          </a:xfrm>
          <a:solidFill>
            <a:srgbClr val="514843"/>
          </a:solidFill>
          <a:ln w="19050">
            <a:solidFill>
              <a:srgbClr val="514843"/>
            </a:solidFill>
          </a:ln>
        </p:spPr>
        <p:txBody>
          <a:bodyPr>
            <a:noAutofit/>
          </a:bodyPr>
          <a:lstStyle/>
          <a:p>
            <a:pPr marL="514350" indent="-514350" algn="ctr">
              <a:buFont typeface="+mj-lt"/>
              <a:buAutoNum type="arabicPeriod"/>
            </a:pPr>
            <a:r>
              <a:rPr lang="en-US" sz="3600" b="1" cap="none" dirty="0">
                <a:solidFill>
                  <a:srgbClr val="FF0000"/>
                </a:solidFill>
              </a:rPr>
              <a:t>At University Level</a:t>
            </a:r>
            <a:endParaRPr lang="en-US" sz="3600" cap="none" dirty="0">
              <a:solidFill>
                <a:srgbClr val="00B0F0"/>
              </a:solidFill>
            </a:endParaRPr>
          </a:p>
        </p:txBody>
      </p:sp>
    </p:spTree>
    <p:extLst>
      <p:ext uri="{BB962C8B-B14F-4D97-AF65-F5344CB8AC3E}">
        <p14:creationId xmlns:p14="http://schemas.microsoft.com/office/powerpoint/2010/main" val="360676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17</a:t>
            </a:fld>
            <a:endParaRPr lang="ar-EG"/>
          </a:p>
        </p:txBody>
      </p:sp>
      <p:sp>
        <p:nvSpPr>
          <p:cNvPr id="8" name="Title 1">
            <a:extLst>
              <a:ext uri="{FF2B5EF4-FFF2-40B4-BE49-F238E27FC236}">
                <a16:creationId xmlns:a16="http://schemas.microsoft.com/office/drawing/2014/main" id="{026D76FD-9B65-44BA-B866-6CE4AAB6177A}"/>
              </a:ext>
            </a:extLst>
          </p:cNvPr>
          <p:cNvSpPr>
            <a:spLocks noGrp="1"/>
          </p:cNvSpPr>
          <p:nvPr>
            <p:ph type="ctrTitle"/>
          </p:nvPr>
        </p:nvSpPr>
        <p:spPr>
          <a:xfrm>
            <a:off x="2796208" y="569313"/>
            <a:ext cx="9316279" cy="689643"/>
          </a:xfrm>
          <a:solidFill>
            <a:srgbClr val="514843"/>
          </a:solidFill>
          <a:ln w="19050">
            <a:solidFill>
              <a:srgbClr val="514843"/>
            </a:solidFill>
          </a:ln>
        </p:spPr>
        <p:txBody>
          <a:bodyPr>
            <a:noAutofit/>
          </a:bodyPr>
          <a:lstStyle/>
          <a:p>
            <a:pPr marL="514350" indent="-514350" algn="ctr">
              <a:buFont typeface="+mj-lt"/>
              <a:buAutoNum type="arabicPeriod"/>
            </a:pPr>
            <a:r>
              <a:rPr lang="en-US" sz="3600" b="1" cap="none" dirty="0">
                <a:solidFill>
                  <a:srgbClr val="FF0000"/>
                </a:solidFill>
              </a:rPr>
              <a:t>At University Level</a:t>
            </a:r>
            <a:endParaRPr lang="en-US" sz="3600" cap="none" dirty="0">
              <a:solidFill>
                <a:srgbClr val="00B0F0"/>
              </a:solidFill>
            </a:endParaRPr>
          </a:p>
        </p:txBody>
      </p:sp>
      <p:sp>
        <p:nvSpPr>
          <p:cNvPr id="5" name="Rectangle 4">
            <a:extLst>
              <a:ext uri="{FF2B5EF4-FFF2-40B4-BE49-F238E27FC236}">
                <a16:creationId xmlns:a16="http://schemas.microsoft.com/office/drawing/2014/main" id="{3636753F-92B3-471E-9072-A6049E7885C0}"/>
              </a:ext>
            </a:extLst>
          </p:cNvPr>
          <p:cNvSpPr/>
          <p:nvPr/>
        </p:nvSpPr>
        <p:spPr>
          <a:xfrm>
            <a:off x="68748" y="1363363"/>
            <a:ext cx="4132191" cy="4935134"/>
          </a:xfrm>
          <a:prstGeom prst="rect">
            <a:avLst/>
          </a:prstGeom>
          <a:solidFill>
            <a:srgbClr val="FFFFE1"/>
          </a:solidFill>
        </p:spPr>
        <p:txBody>
          <a:bodyPr wrap="square">
            <a:spAutoFit/>
          </a:bodyPr>
          <a:lstStyle/>
          <a:p>
            <a:pPr algn="just">
              <a:lnSpc>
                <a:spcPct val="200000"/>
              </a:lnSpc>
            </a:pPr>
            <a:r>
              <a:rPr lang="en-US" sz="1600" b="1" dirty="0">
                <a:solidFill>
                  <a:srgbClr val="00B0F0"/>
                </a:solidFill>
              </a:rPr>
              <a:t>Example-1: Dr. Hany Yousef</a:t>
            </a:r>
          </a:p>
          <a:p>
            <a:pPr marL="285750" indent="-285750" algn="just">
              <a:lnSpc>
                <a:spcPct val="200000"/>
              </a:lnSpc>
              <a:buFont typeface="Arial" panose="020B0604020202020204" pitchFamily="34" charset="0"/>
              <a:buChar char="•"/>
            </a:pPr>
            <a:r>
              <a:rPr lang="en-US" sz="1600" b="1" dirty="0"/>
              <a:t>Dr. Hany Yousef depends of using E-learning approach using the Moodle as a supportive way for his ordinary lecture.</a:t>
            </a:r>
          </a:p>
          <a:p>
            <a:pPr marL="285750" indent="-285750" algn="just">
              <a:lnSpc>
                <a:spcPct val="200000"/>
              </a:lnSpc>
              <a:buFont typeface="Arial" panose="020B0604020202020204" pitchFamily="34" charset="0"/>
              <a:buChar char="•"/>
            </a:pPr>
            <a:r>
              <a:rPr lang="en-US" sz="1600" b="1" dirty="0"/>
              <a:t>This approach allow the student to collaborate remotely , upload the required assignments online, download their lectures from the electronic platform.</a:t>
            </a:r>
          </a:p>
        </p:txBody>
      </p:sp>
      <p:pic>
        <p:nvPicPr>
          <p:cNvPr id="6" name="Picture 5" descr="A picture containing screenshot&#10;&#10;Description automatically generated">
            <a:extLst>
              <a:ext uri="{FF2B5EF4-FFF2-40B4-BE49-F238E27FC236}">
                <a16:creationId xmlns:a16="http://schemas.microsoft.com/office/drawing/2014/main" id="{4C4C9468-9D1F-4467-85AF-270EE8162D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72120" y="4690940"/>
            <a:ext cx="3798124" cy="18479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descr="A screenshot of a cell phone&#10;&#10;Description automatically generated">
            <a:extLst>
              <a:ext uri="{FF2B5EF4-FFF2-40B4-BE49-F238E27FC236}">
                <a16:creationId xmlns:a16="http://schemas.microsoft.com/office/drawing/2014/main" id="{DEA77781-454E-4290-8609-0ED809B74C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19520" y="1416371"/>
            <a:ext cx="6840279" cy="31171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Picture 9" descr="A screenshot of a cell phone&#10;&#10;Description automatically generated">
            <a:extLst>
              <a:ext uri="{FF2B5EF4-FFF2-40B4-BE49-F238E27FC236}">
                <a16:creationId xmlns:a16="http://schemas.microsoft.com/office/drawing/2014/main" id="{143125C9-CAB5-4455-8561-346D2CC910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45590" y="4079072"/>
            <a:ext cx="4554301" cy="22096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7271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18</a:t>
            </a:fld>
            <a:endParaRPr lang="ar-EG"/>
          </a:p>
        </p:txBody>
      </p:sp>
      <p:sp>
        <p:nvSpPr>
          <p:cNvPr id="8" name="Title 1">
            <a:extLst>
              <a:ext uri="{FF2B5EF4-FFF2-40B4-BE49-F238E27FC236}">
                <a16:creationId xmlns:a16="http://schemas.microsoft.com/office/drawing/2014/main" id="{026D76FD-9B65-44BA-B866-6CE4AAB6177A}"/>
              </a:ext>
            </a:extLst>
          </p:cNvPr>
          <p:cNvSpPr>
            <a:spLocks noGrp="1"/>
          </p:cNvSpPr>
          <p:nvPr>
            <p:ph type="ctrTitle"/>
          </p:nvPr>
        </p:nvSpPr>
        <p:spPr>
          <a:xfrm>
            <a:off x="2796208" y="569313"/>
            <a:ext cx="9316279" cy="689643"/>
          </a:xfrm>
          <a:solidFill>
            <a:srgbClr val="514843"/>
          </a:solidFill>
          <a:ln w="19050">
            <a:solidFill>
              <a:srgbClr val="514843"/>
            </a:solidFill>
          </a:ln>
        </p:spPr>
        <p:txBody>
          <a:bodyPr>
            <a:noAutofit/>
          </a:bodyPr>
          <a:lstStyle/>
          <a:p>
            <a:pPr marL="514350" indent="-514350" algn="ctr">
              <a:buFont typeface="+mj-lt"/>
              <a:buAutoNum type="arabicPeriod"/>
            </a:pPr>
            <a:r>
              <a:rPr lang="en-US" sz="3600" b="1" cap="none" dirty="0">
                <a:solidFill>
                  <a:srgbClr val="FF0000"/>
                </a:solidFill>
              </a:rPr>
              <a:t>At University Level</a:t>
            </a:r>
            <a:endParaRPr lang="en-US" sz="3600" cap="none" dirty="0">
              <a:solidFill>
                <a:srgbClr val="00B0F0"/>
              </a:solidFill>
            </a:endParaRPr>
          </a:p>
        </p:txBody>
      </p:sp>
      <p:sp>
        <p:nvSpPr>
          <p:cNvPr id="5" name="Rectangle 4">
            <a:extLst>
              <a:ext uri="{FF2B5EF4-FFF2-40B4-BE49-F238E27FC236}">
                <a16:creationId xmlns:a16="http://schemas.microsoft.com/office/drawing/2014/main" id="{3636753F-92B3-471E-9072-A6049E7885C0}"/>
              </a:ext>
            </a:extLst>
          </p:cNvPr>
          <p:cNvSpPr/>
          <p:nvPr/>
        </p:nvSpPr>
        <p:spPr>
          <a:xfrm>
            <a:off x="68748" y="1363363"/>
            <a:ext cx="4376842" cy="4935134"/>
          </a:xfrm>
          <a:prstGeom prst="rect">
            <a:avLst/>
          </a:prstGeom>
          <a:solidFill>
            <a:srgbClr val="FFFFE1"/>
          </a:solidFill>
        </p:spPr>
        <p:txBody>
          <a:bodyPr wrap="square">
            <a:spAutoFit/>
          </a:bodyPr>
          <a:lstStyle/>
          <a:p>
            <a:pPr algn="just">
              <a:lnSpc>
                <a:spcPct val="200000"/>
              </a:lnSpc>
            </a:pPr>
            <a:r>
              <a:rPr lang="en-US" sz="1600" b="1" dirty="0">
                <a:solidFill>
                  <a:srgbClr val="00B0F0"/>
                </a:solidFill>
              </a:rPr>
              <a:t>Example-1: Dr. Hany Yousef</a:t>
            </a:r>
          </a:p>
          <a:p>
            <a:pPr marL="285750" indent="-285750">
              <a:lnSpc>
                <a:spcPct val="200000"/>
              </a:lnSpc>
              <a:buFont typeface="Arial" panose="020B0604020202020204" pitchFamily="34" charset="0"/>
              <a:buChar char="•"/>
            </a:pPr>
            <a:r>
              <a:rPr lang="en-US" sz="1600" b="1" dirty="0"/>
              <a:t>In addition, Dr. Hany divides the students into groups, each of them is responsible for preparing the topics of  one lecture. Each group works collaboratively collecting the data and preparing a ppt and presenting it for their classmates.</a:t>
            </a:r>
          </a:p>
          <a:p>
            <a:pPr marL="285750" indent="-285750">
              <a:lnSpc>
                <a:spcPct val="200000"/>
              </a:lnSpc>
              <a:buFont typeface="Arial" panose="020B0604020202020204" pitchFamily="34" charset="0"/>
              <a:buChar char="•"/>
            </a:pPr>
            <a:r>
              <a:rPr lang="en-US" sz="1600" b="1" dirty="0"/>
              <a:t>At the end of the lecture the presenting group receives feedback from their peers and their teacher.</a:t>
            </a:r>
          </a:p>
        </p:txBody>
      </p:sp>
      <p:pic>
        <p:nvPicPr>
          <p:cNvPr id="3" name="Picture 2" descr="A group of people sitting at a table&#10;&#10;Description automatically generated">
            <a:extLst>
              <a:ext uri="{FF2B5EF4-FFF2-40B4-BE49-F238E27FC236}">
                <a16:creationId xmlns:a16="http://schemas.microsoft.com/office/drawing/2014/main" id="{B95F2196-83E0-43E4-B91D-16B49D1E2C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9117" y="1363363"/>
            <a:ext cx="2753318" cy="27533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A group of people standing around a table&#10;&#10;Description automatically generated">
            <a:extLst>
              <a:ext uri="{FF2B5EF4-FFF2-40B4-BE49-F238E27FC236}">
                <a16:creationId xmlns:a16="http://schemas.microsoft.com/office/drawing/2014/main" id="{E9922407-BCC2-4FA1-8570-6BBA8FBA1D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4765" y="4274970"/>
            <a:ext cx="2776845" cy="20826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descr="A picture containing indoor&#10;&#10;Description automatically generated">
            <a:extLst>
              <a:ext uri="{FF2B5EF4-FFF2-40B4-BE49-F238E27FC236}">
                <a16:creationId xmlns:a16="http://schemas.microsoft.com/office/drawing/2014/main" id="{5315D6CB-E9F2-4FCE-A455-1B0369CEB6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74065" y="1363363"/>
            <a:ext cx="4038422" cy="22716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descr="A picture containing person, indoor, cabinet, wall&#10;&#10;Description automatically generated">
            <a:extLst>
              <a:ext uri="{FF2B5EF4-FFF2-40B4-BE49-F238E27FC236}">
                <a16:creationId xmlns:a16="http://schemas.microsoft.com/office/drawing/2014/main" id="{C6038A87-5AFD-4C6C-86C1-39D497E72F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73055" y="4219092"/>
            <a:ext cx="2925852" cy="21943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9" name="Picture 18" descr="A person standing in a room&#10;&#10;Description automatically generated">
            <a:extLst>
              <a:ext uri="{FF2B5EF4-FFF2-40B4-BE49-F238E27FC236}">
                <a16:creationId xmlns:a16="http://schemas.microsoft.com/office/drawing/2014/main" id="{77A24B2F-D88C-4FF7-A457-011E1FBBC75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1"/>
          <a:stretch/>
        </p:blipFill>
        <p:spPr>
          <a:xfrm>
            <a:off x="6702685" y="2631304"/>
            <a:ext cx="2113618" cy="30556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8211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19</a:t>
            </a:fld>
            <a:endParaRPr lang="ar-EG"/>
          </a:p>
        </p:txBody>
      </p:sp>
      <p:sp>
        <p:nvSpPr>
          <p:cNvPr id="8" name="Title 1">
            <a:extLst>
              <a:ext uri="{FF2B5EF4-FFF2-40B4-BE49-F238E27FC236}">
                <a16:creationId xmlns:a16="http://schemas.microsoft.com/office/drawing/2014/main" id="{026D76FD-9B65-44BA-B866-6CE4AAB6177A}"/>
              </a:ext>
            </a:extLst>
          </p:cNvPr>
          <p:cNvSpPr>
            <a:spLocks noGrp="1"/>
          </p:cNvSpPr>
          <p:nvPr>
            <p:ph type="ctrTitle"/>
          </p:nvPr>
        </p:nvSpPr>
        <p:spPr>
          <a:xfrm>
            <a:off x="2796208" y="569313"/>
            <a:ext cx="9316279" cy="689643"/>
          </a:xfrm>
          <a:solidFill>
            <a:srgbClr val="514843"/>
          </a:solidFill>
          <a:ln w="19050">
            <a:solidFill>
              <a:srgbClr val="514843"/>
            </a:solidFill>
          </a:ln>
        </p:spPr>
        <p:txBody>
          <a:bodyPr>
            <a:noAutofit/>
          </a:bodyPr>
          <a:lstStyle/>
          <a:p>
            <a:pPr marL="514350" indent="-514350" algn="ctr">
              <a:buFont typeface="+mj-lt"/>
              <a:buAutoNum type="arabicPeriod"/>
            </a:pPr>
            <a:r>
              <a:rPr lang="en-US" sz="3600" b="1" cap="none" dirty="0">
                <a:solidFill>
                  <a:srgbClr val="FF0000"/>
                </a:solidFill>
              </a:rPr>
              <a:t>At University Level</a:t>
            </a:r>
            <a:endParaRPr lang="en-US" sz="3600" cap="none" dirty="0">
              <a:solidFill>
                <a:srgbClr val="00B0F0"/>
              </a:solidFill>
            </a:endParaRPr>
          </a:p>
        </p:txBody>
      </p:sp>
      <p:sp>
        <p:nvSpPr>
          <p:cNvPr id="14" name="Rectangle 13">
            <a:extLst>
              <a:ext uri="{FF2B5EF4-FFF2-40B4-BE49-F238E27FC236}">
                <a16:creationId xmlns:a16="http://schemas.microsoft.com/office/drawing/2014/main" id="{97D40A4F-88F0-4A32-A5DA-5F9CCA055D52}"/>
              </a:ext>
            </a:extLst>
          </p:cNvPr>
          <p:cNvSpPr/>
          <p:nvPr/>
        </p:nvSpPr>
        <p:spPr>
          <a:xfrm>
            <a:off x="68748" y="1363363"/>
            <a:ext cx="4376842" cy="4739759"/>
          </a:xfrm>
          <a:prstGeom prst="rect">
            <a:avLst/>
          </a:prstGeom>
          <a:solidFill>
            <a:srgbClr val="FFFFE1"/>
          </a:solidFill>
        </p:spPr>
        <p:txBody>
          <a:bodyPr wrap="square">
            <a:spAutoFit/>
          </a:bodyPr>
          <a:lstStyle/>
          <a:p>
            <a:pPr algn="just"/>
            <a:r>
              <a:rPr lang="en-US" sz="1600" b="1" dirty="0">
                <a:solidFill>
                  <a:srgbClr val="00B0F0"/>
                </a:solidFill>
              </a:rPr>
              <a:t>Example-2: Amira Mahmoud El-Sayed </a:t>
            </a:r>
          </a:p>
          <a:p>
            <a:pPr algn="just"/>
            <a:endParaRPr lang="en-US" dirty="0"/>
          </a:p>
          <a:p>
            <a:pPr algn="just"/>
            <a:r>
              <a:rPr lang="en-US" sz="1600" b="1" dirty="0"/>
              <a:t>Applying PCL in Micro-teaching sections.</a:t>
            </a:r>
          </a:p>
          <a:p>
            <a:pPr algn="just"/>
            <a:endParaRPr lang="en-US" sz="1050" dirty="0"/>
          </a:p>
          <a:p>
            <a:pPr algn="just"/>
            <a:r>
              <a:rPr lang="en-US" dirty="0"/>
              <a:t> I was asking students to work in teams to make team presentations and thus work together on one goal (a high mark for the whole team). After presenting as a team, student-teachers used to take oral feedback from their peers as well as an oral feedback based on a written evaluation checklist from me. Before having this process done, all student-teachers were given an initial brief orientation on the benefits of getting feedback from peers and on how to give constructive feedback. </a:t>
            </a:r>
            <a:endParaRPr lang="en-US" sz="1600" b="1" dirty="0"/>
          </a:p>
        </p:txBody>
      </p:sp>
      <p:pic>
        <p:nvPicPr>
          <p:cNvPr id="15" name="Picture 14">
            <a:extLst>
              <a:ext uri="{FF2B5EF4-FFF2-40B4-BE49-F238E27FC236}">
                <a16:creationId xmlns:a16="http://schemas.microsoft.com/office/drawing/2014/main" id="{3EC523BB-F0AC-463A-BAE1-96EE34D108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45590" y="1456657"/>
            <a:ext cx="3133787" cy="2412977"/>
          </a:xfrm>
          <a:prstGeom prst="rect">
            <a:avLst/>
          </a:prstGeom>
          <a:ln>
            <a:noFill/>
          </a:ln>
          <a:effectLst>
            <a:softEdge rad="112500"/>
          </a:effectLst>
        </p:spPr>
      </p:pic>
      <p:pic>
        <p:nvPicPr>
          <p:cNvPr id="16" name="Picture 15">
            <a:extLst>
              <a:ext uri="{FF2B5EF4-FFF2-40B4-BE49-F238E27FC236}">
                <a16:creationId xmlns:a16="http://schemas.microsoft.com/office/drawing/2014/main" id="{53E59FF4-455C-4929-B91F-E7F24D731A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94931" y="1363363"/>
            <a:ext cx="3798686" cy="2905137"/>
          </a:xfrm>
          <a:prstGeom prst="rect">
            <a:avLst/>
          </a:prstGeom>
          <a:ln>
            <a:noFill/>
          </a:ln>
          <a:effectLst>
            <a:softEdge rad="112500"/>
          </a:effectLst>
        </p:spPr>
      </p:pic>
      <p:pic>
        <p:nvPicPr>
          <p:cNvPr id="17" name="Picture 16">
            <a:extLst>
              <a:ext uri="{FF2B5EF4-FFF2-40B4-BE49-F238E27FC236}">
                <a16:creationId xmlns:a16="http://schemas.microsoft.com/office/drawing/2014/main" id="{AB36F02D-829E-4CB4-A9E8-07E13C0741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21439" y="3733242"/>
            <a:ext cx="3634780" cy="2790165"/>
          </a:xfrm>
          <a:prstGeom prst="rect">
            <a:avLst/>
          </a:prstGeom>
          <a:ln>
            <a:noFill/>
          </a:ln>
          <a:effectLst>
            <a:softEdge rad="112500"/>
          </a:effectLst>
        </p:spPr>
      </p:pic>
      <p:pic>
        <p:nvPicPr>
          <p:cNvPr id="18" name="Picture 17">
            <a:extLst>
              <a:ext uri="{FF2B5EF4-FFF2-40B4-BE49-F238E27FC236}">
                <a16:creationId xmlns:a16="http://schemas.microsoft.com/office/drawing/2014/main" id="{EBDFBCFB-ACC3-46F2-B3D3-C1558E84B26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61144" y="3574682"/>
            <a:ext cx="3519056" cy="2714005"/>
          </a:xfrm>
          <a:prstGeom prst="rect">
            <a:avLst/>
          </a:prstGeom>
          <a:ln>
            <a:noFill/>
          </a:ln>
          <a:effectLst>
            <a:softEdge rad="112500"/>
          </a:effectLst>
        </p:spPr>
      </p:pic>
    </p:spTree>
    <p:extLst>
      <p:ext uri="{BB962C8B-B14F-4D97-AF65-F5344CB8AC3E}">
        <p14:creationId xmlns:p14="http://schemas.microsoft.com/office/powerpoint/2010/main" val="93254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24CE939-6906-4AC9-9D73-E631DEB4034C}"/>
              </a:ext>
            </a:extLst>
          </p:cNvPr>
          <p:cNvGraphicFramePr>
            <a:graphicFrameLocks noGrp="1"/>
          </p:cNvGraphicFramePr>
          <p:nvPr>
            <p:extLst>
              <p:ext uri="{D42A27DB-BD31-4B8C-83A1-F6EECF244321}">
                <p14:modId xmlns:p14="http://schemas.microsoft.com/office/powerpoint/2010/main" val="2471182203"/>
              </p:ext>
            </p:extLst>
          </p:nvPr>
        </p:nvGraphicFramePr>
        <p:xfrm>
          <a:off x="238539" y="230367"/>
          <a:ext cx="7752522" cy="6537297"/>
        </p:xfrm>
        <a:graphic>
          <a:graphicData uri="http://schemas.openxmlformats.org/drawingml/2006/table">
            <a:tbl>
              <a:tblPr firstRow="1" firstCol="1" bandRow="1">
                <a:tableStyleId>{74C1A8A3-306A-4EB7-A6B1-4F7E0EB9C5D6}</a:tableStyleId>
              </a:tblPr>
              <a:tblGrid>
                <a:gridCol w="842084">
                  <a:extLst>
                    <a:ext uri="{9D8B030D-6E8A-4147-A177-3AD203B41FA5}">
                      <a16:colId xmlns:a16="http://schemas.microsoft.com/office/drawing/2014/main" val="1953007651"/>
                    </a:ext>
                  </a:extLst>
                </a:gridCol>
                <a:gridCol w="2392589">
                  <a:extLst>
                    <a:ext uri="{9D8B030D-6E8A-4147-A177-3AD203B41FA5}">
                      <a16:colId xmlns:a16="http://schemas.microsoft.com/office/drawing/2014/main" val="2667273314"/>
                    </a:ext>
                  </a:extLst>
                </a:gridCol>
                <a:gridCol w="2299024">
                  <a:extLst>
                    <a:ext uri="{9D8B030D-6E8A-4147-A177-3AD203B41FA5}">
                      <a16:colId xmlns:a16="http://schemas.microsoft.com/office/drawing/2014/main" val="2860031995"/>
                    </a:ext>
                  </a:extLst>
                </a:gridCol>
                <a:gridCol w="2218825">
                  <a:extLst>
                    <a:ext uri="{9D8B030D-6E8A-4147-A177-3AD203B41FA5}">
                      <a16:colId xmlns:a16="http://schemas.microsoft.com/office/drawing/2014/main" val="301774538"/>
                    </a:ext>
                  </a:extLst>
                </a:gridCol>
              </a:tblGrid>
              <a:tr h="405737">
                <a:tc>
                  <a:txBody>
                    <a:bodyPr/>
                    <a:lstStyle/>
                    <a:p>
                      <a:pPr marL="0" marR="0" algn="ctr">
                        <a:lnSpc>
                          <a:spcPct val="150000"/>
                        </a:lnSpc>
                        <a:spcBef>
                          <a:spcPts val="0"/>
                        </a:spcBef>
                        <a:spcAft>
                          <a:spcPts val="0"/>
                        </a:spcAft>
                      </a:pPr>
                      <a:r>
                        <a:rPr lang="en-IE" sz="1100" dirty="0">
                          <a:effectLst/>
                        </a:rPr>
                        <a:t> </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IE" sz="1000" dirty="0">
                          <a:effectLst/>
                        </a:rPr>
                        <a:t>TP1</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IE" sz="1000" dirty="0">
                          <a:effectLst/>
                        </a:rPr>
                        <a:t>TP2</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IE" sz="1000" dirty="0">
                          <a:effectLst/>
                        </a:rPr>
                        <a:t>TP3</a:t>
                      </a:r>
                      <a:endParaRPr lang="en-US" sz="1000" dirty="0">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74084355"/>
                  </a:ext>
                </a:extLst>
              </a:tr>
              <a:tr h="1214872">
                <a:tc>
                  <a:txBody>
                    <a:bodyPr/>
                    <a:lstStyle/>
                    <a:p>
                      <a:pPr marL="0" marR="0" algn="ctr">
                        <a:lnSpc>
                          <a:spcPct val="150000"/>
                        </a:lnSpc>
                        <a:spcBef>
                          <a:spcPts val="0"/>
                        </a:spcBef>
                        <a:spcAft>
                          <a:spcPts val="0"/>
                        </a:spcAft>
                      </a:pPr>
                      <a:r>
                        <a:rPr lang="en-IE" sz="1100" dirty="0">
                          <a:effectLst/>
                        </a:rPr>
                        <a:t>Focus</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IE" sz="1100" b="1" dirty="0">
                          <a:effectLst/>
                        </a:rPr>
                        <a:t>Baseline of Original*5: </a:t>
                      </a:r>
                      <a:endParaRPr lang="en-US" sz="1100" b="1" dirty="0">
                        <a:effectLst/>
                      </a:endParaRPr>
                    </a:p>
                    <a:p>
                      <a:pPr marL="342900" marR="0" lvl="0" indent="-342900" algn="l">
                        <a:lnSpc>
                          <a:spcPct val="150000"/>
                        </a:lnSpc>
                        <a:spcBef>
                          <a:spcPts val="0"/>
                        </a:spcBef>
                        <a:spcAft>
                          <a:spcPts val="0"/>
                        </a:spcAft>
                        <a:buFont typeface="Times New Roman" panose="02020603050405020304" pitchFamily="18" charset="0"/>
                        <a:buChar char="-"/>
                      </a:pPr>
                      <a:r>
                        <a:rPr lang="en-IE" sz="1100" b="1" dirty="0">
                          <a:effectLst/>
                        </a:rPr>
                        <a:t>Demographics</a:t>
                      </a:r>
                      <a:endParaRPr lang="en-US" sz="1100" b="1" dirty="0">
                        <a:effectLst/>
                      </a:endParaRPr>
                    </a:p>
                    <a:p>
                      <a:pPr marL="342900" marR="0" lvl="0" indent="-342900" algn="l">
                        <a:lnSpc>
                          <a:spcPct val="150000"/>
                        </a:lnSpc>
                        <a:spcBef>
                          <a:spcPts val="0"/>
                        </a:spcBef>
                        <a:spcAft>
                          <a:spcPts val="0"/>
                        </a:spcAft>
                        <a:buFont typeface="Times New Roman" panose="02020603050405020304" pitchFamily="18" charset="0"/>
                        <a:buChar char="-"/>
                      </a:pPr>
                      <a:r>
                        <a:rPr lang="en-IE" sz="1100" b="1" dirty="0">
                          <a:effectLst/>
                        </a:rPr>
                        <a:t>Needs Assessment</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IE" sz="1100" b="1">
                          <a:effectLst/>
                        </a:rPr>
                        <a:t>Original *5: </a:t>
                      </a:r>
                      <a:endParaRPr lang="en-US" sz="1100" b="1">
                        <a:effectLst/>
                      </a:endParaRPr>
                    </a:p>
                    <a:p>
                      <a:pPr marL="342900" marR="0" lvl="0" indent="-342900" algn="l">
                        <a:lnSpc>
                          <a:spcPct val="150000"/>
                        </a:lnSpc>
                        <a:spcBef>
                          <a:spcPts val="0"/>
                        </a:spcBef>
                        <a:spcAft>
                          <a:spcPts val="0"/>
                        </a:spcAft>
                        <a:buFont typeface="Times New Roman" panose="02020603050405020304" pitchFamily="18" charset="0"/>
                        <a:buChar char="-"/>
                      </a:pPr>
                      <a:r>
                        <a:rPr lang="en-IE" sz="1100" b="1">
                          <a:effectLst/>
                        </a:rPr>
                        <a:t>Understand development, successes and challenges</a:t>
                      </a:r>
                      <a:endParaRPr lang="en-US" sz="1100" b="1">
                        <a:effectLst/>
                      </a:endParaRPr>
                    </a:p>
                    <a:p>
                      <a:pPr marL="342900" marR="0" lvl="0" indent="-342900" algn="l">
                        <a:lnSpc>
                          <a:spcPct val="150000"/>
                        </a:lnSpc>
                        <a:spcBef>
                          <a:spcPts val="0"/>
                        </a:spcBef>
                        <a:spcAft>
                          <a:spcPts val="0"/>
                        </a:spcAft>
                        <a:buFont typeface="Times New Roman" panose="02020603050405020304" pitchFamily="18" charset="0"/>
                        <a:buChar char="-"/>
                      </a:pPr>
                      <a:r>
                        <a:rPr lang="en-IE" sz="1100" b="1">
                          <a:effectLst/>
                        </a:rPr>
                        <a:t>Ways forward</a:t>
                      </a:r>
                      <a:endParaRPr lang="en-US" sz="1100" b="1">
                        <a:effectLst/>
                      </a:endParaRPr>
                    </a:p>
                    <a:p>
                      <a:pPr marL="0" marR="0" algn="l">
                        <a:lnSpc>
                          <a:spcPct val="150000"/>
                        </a:lnSpc>
                        <a:spcBef>
                          <a:spcPts val="0"/>
                        </a:spcBef>
                        <a:spcAft>
                          <a:spcPts val="0"/>
                        </a:spcAft>
                      </a:pPr>
                      <a:r>
                        <a:rPr lang="en-IE" sz="1100" b="1">
                          <a:effectLst/>
                        </a:rPr>
                        <a:t>Baseline with Clusters *10</a:t>
                      </a:r>
                      <a:endParaRPr lang="en-US" sz="1100" b="1">
                        <a:effectLst/>
                      </a:endParaRPr>
                    </a:p>
                    <a:p>
                      <a:pPr marL="342900" marR="0" lvl="0" indent="-342900" algn="l">
                        <a:lnSpc>
                          <a:spcPct val="150000"/>
                        </a:lnSpc>
                        <a:spcBef>
                          <a:spcPts val="0"/>
                        </a:spcBef>
                        <a:spcAft>
                          <a:spcPts val="0"/>
                        </a:spcAft>
                        <a:buFont typeface="Times New Roman" panose="02020603050405020304" pitchFamily="18" charset="0"/>
                        <a:buChar char="-"/>
                      </a:pPr>
                      <a:r>
                        <a:rPr lang="en-IE" sz="1100" b="1">
                          <a:effectLst/>
                        </a:rPr>
                        <a:t>Demographics</a:t>
                      </a:r>
                      <a:endParaRPr lang="en-US" sz="1100" b="1">
                        <a:effectLst/>
                      </a:endParaRPr>
                    </a:p>
                    <a:p>
                      <a:pPr marL="342900" marR="0" lvl="0" indent="-342900" algn="l">
                        <a:lnSpc>
                          <a:spcPct val="150000"/>
                        </a:lnSpc>
                        <a:spcBef>
                          <a:spcPts val="0"/>
                        </a:spcBef>
                        <a:spcAft>
                          <a:spcPts val="0"/>
                        </a:spcAft>
                        <a:buFont typeface="Times New Roman" panose="02020603050405020304" pitchFamily="18" charset="0"/>
                        <a:buChar char="-"/>
                      </a:pPr>
                      <a:r>
                        <a:rPr lang="en-IE" sz="1100" b="1">
                          <a:effectLst/>
                        </a:rPr>
                        <a:t>Needs Assessment</a:t>
                      </a:r>
                      <a:endParaRPr lang="en-US" sz="1100" b="1">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IE" sz="1100" b="1" dirty="0">
                          <a:effectLst/>
                        </a:rPr>
                        <a:t>Consolidating and moving forward</a:t>
                      </a:r>
                      <a:endParaRPr lang="en-US" sz="1100" b="1" dirty="0">
                        <a:effectLst/>
                      </a:endParaRPr>
                    </a:p>
                    <a:p>
                      <a:pPr marL="342900" marR="0" lvl="0" indent="-342900" algn="l">
                        <a:lnSpc>
                          <a:spcPct val="150000"/>
                        </a:lnSpc>
                        <a:spcBef>
                          <a:spcPts val="0"/>
                        </a:spcBef>
                        <a:spcAft>
                          <a:spcPts val="0"/>
                        </a:spcAft>
                        <a:buFont typeface="Times New Roman" panose="02020603050405020304" pitchFamily="18" charset="0"/>
                        <a:buChar char="-"/>
                      </a:pPr>
                      <a:r>
                        <a:rPr lang="en-IE" sz="1100" b="1" dirty="0">
                          <a:effectLst/>
                        </a:rPr>
                        <a:t>Sustainability of PCLs </a:t>
                      </a:r>
                      <a:endParaRPr lang="en-US" sz="1100" b="1" dirty="0">
                        <a:effectLst/>
                      </a:endParaRPr>
                    </a:p>
                    <a:p>
                      <a:pPr marL="342900" marR="0" lvl="0" indent="-342900" algn="l">
                        <a:lnSpc>
                          <a:spcPct val="150000"/>
                        </a:lnSpc>
                        <a:spcBef>
                          <a:spcPts val="0"/>
                        </a:spcBef>
                        <a:spcAft>
                          <a:spcPts val="0"/>
                        </a:spcAft>
                        <a:buFont typeface="Times New Roman" panose="02020603050405020304" pitchFamily="18" charset="0"/>
                        <a:buChar char="-"/>
                      </a:pPr>
                      <a:r>
                        <a:rPr lang="en-IE" sz="1100" b="1" dirty="0">
                          <a:effectLst/>
                        </a:rPr>
                        <a:t>Lessons learned</a:t>
                      </a:r>
                      <a:endParaRPr lang="en-US" sz="1100" b="1" dirty="0">
                        <a:effectLst/>
                      </a:endParaRPr>
                    </a:p>
                    <a:p>
                      <a:pPr marL="342900" marR="0" lvl="0" indent="-342900" algn="l">
                        <a:lnSpc>
                          <a:spcPct val="150000"/>
                        </a:lnSpc>
                        <a:spcBef>
                          <a:spcPts val="0"/>
                        </a:spcBef>
                        <a:spcAft>
                          <a:spcPts val="0"/>
                        </a:spcAft>
                        <a:buFont typeface="Times New Roman" panose="02020603050405020304" pitchFamily="18" charset="0"/>
                        <a:buChar char="-"/>
                      </a:pPr>
                      <a:r>
                        <a:rPr lang="en-IE" sz="1100" b="1" dirty="0">
                          <a:effectLst/>
                        </a:rPr>
                        <a:t>State of cluster PCLs</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9027863"/>
                  </a:ext>
                </a:extLst>
              </a:tr>
              <a:tr h="1488489">
                <a:tc>
                  <a:txBody>
                    <a:bodyPr/>
                    <a:lstStyle/>
                    <a:p>
                      <a:pPr marL="0" marR="0" algn="ctr">
                        <a:lnSpc>
                          <a:spcPct val="150000"/>
                        </a:lnSpc>
                        <a:spcBef>
                          <a:spcPts val="0"/>
                        </a:spcBef>
                        <a:spcAft>
                          <a:spcPts val="0"/>
                        </a:spcAft>
                      </a:pPr>
                      <a:r>
                        <a:rPr lang="en-IE" sz="1100" dirty="0">
                          <a:effectLst/>
                        </a:rPr>
                        <a:t>Approach</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l" rtl="0">
                        <a:lnSpc>
                          <a:spcPct val="150000"/>
                        </a:lnSpc>
                        <a:spcBef>
                          <a:spcPts val="0"/>
                        </a:spcBef>
                        <a:spcAft>
                          <a:spcPts val="0"/>
                        </a:spcAft>
                        <a:buFont typeface="Times New Roman" panose="02020603050405020304" pitchFamily="18" charset="0"/>
                        <a:buChar char="-"/>
                      </a:pPr>
                      <a:r>
                        <a:rPr lang="en-IE" sz="1100" b="1" dirty="0">
                          <a:effectLst/>
                        </a:rPr>
                        <a:t>Focus Groups</a:t>
                      </a:r>
                      <a:endParaRPr lang="en-US" sz="1100" b="1" dirty="0">
                        <a:effectLst/>
                      </a:endParaRPr>
                    </a:p>
                    <a:p>
                      <a:pPr marL="342900" marR="0" lvl="0" indent="-342900" algn="l">
                        <a:lnSpc>
                          <a:spcPct val="150000"/>
                        </a:lnSpc>
                        <a:spcBef>
                          <a:spcPts val="0"/>
                        </a:spcBef>
                        <a:spcAft>
                          <a:spcPts val="0"/>
                        </a:spcAft>
                        <a:buFont typeface="Times New Roman" panose="02020603050405020304" pitchFamily="18" charset="0"/>
                        <a:buChar char="-"/>
                      </a:pPr>
                      <a:r>
                        <a:rPr lang="en-IE" sz="1100" b="1" dirty="0">
                          <a:effectLst/>
                        </a:rPr>
                        <a:t>Questionnaire</a:t>
                      </a:r>
                      <a:endParaRPr lang="en-US" sz="1100" b="1" dirty="0">
                        <a:effectLst/>
                      </a:endParaRPr>
                    </a:p>
                    <a:p>
                      <a:pPr marL="342900" marR="0" lvl="0" indent="-342900" algn="l">
                        <a:lnSpc>
                          <a:spcPct val="150000"/>
                        </a:lnSpc>
                        <a:spcBef>
                          <a:spcPts val="0"/>
                        </a:spcBef>
                        <a:spcAft>
                          <a:spcPts val="0"/>
                        </a:spcAft>
                        <a:buFont typeface="Times New Roman" panose="02020603050405020304" pitchFamily="18" charset="0"/>
                        <a:buChar char="-"/>
                      </a:pPr>
                      <a:r>
                        <a:rPr lang="en-IE" sz="1100" b="1" dirty="0">
                          <a:effectLst/>
                        </a:rPr>
                        <a:t>Interviews with school management; principal, supervisor, training unit of educational administration</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IE" sz="1100" b="1" dirty="0">
                          <a:effectLst/>
                        </a:rPr>
                        <a:t>*5</a:t>
                      </a:r>
                      <a:endParaRPr lang="en-US" sz="1100" b="1" dirty="0">
                        <a:effectLst/>
                      </a:endParaRPr>
                    </a:p>
                    <a:p>
                      <a:pPr marL="0" marR="0" algn="l">
                        <a:lnSpc>
                          <a:spcPct val="150000"/>
                        </a:lnSpc>
                        <a:spcBef>
                          <a:spcPts val="0"/>
                        </a:spcBef>
                        <a:spcAft>
                          <a:spcPts val="0"/>
                        </a:spcAft>
                      </a:pPr>
                      <a:r>
                        <a:rPr lang="en-IE" sz="1100" b="1" dirty="0">
                          <a:effectLst/>
                        </a:rPr>
                        <a:t>Revisiting focus groups reflective of T1 and development of key themes within the project</a:t>
                      </a:r>
                      <a:endParaRPr lang="en-US" sz="1100" b="1" dirty="0">
                        <a:effectLst/>
                      </a:endParaRPr>
                    </a:p>
                    <a:p>
                      <a:pPr marL="0" marR="0" algn="l">
                        <a:lnSpc>
                          <a:spcPct val="150000"/>
                        </a:lnSpc>
                        <a:spcBef>
                          <a:spcPts val="0"/>
                        </a:spcBef>
                        <a:spcAft>
                          <a:spcPts val="0"/>
                        </a:spcAft>
                      </a:pPr>
                      <a:r>
                        <a:rPr lang="en-IE" sz="1100" b="1" dirty="0">
                          <a:effectLst/>
                        </a:rPr>
                        <a:t> *10</a:t>
                      </a:r>
                      <a:endParaRPr lang="en-US" sz="1100" b="1" dirty="0">
                        <a:effectLst/>
                      </a:endParaRPr>
                    </a:p>
                    <a:p>
                      <a:pPr marL="0" marR="0" algn="l">
                        <a:lnSpc>
                          <a:spcPct val="150000"/>
                        </a:lnSpc>
                        <a:spcBef>
                          <a:spcPts val="0"/>
                        </a:spcBef>
                        <a:spcAft>
                          <a:spcPts val="0"/>
                        </a:spcAft>
                      </a:pPr>
                      <a:r>
                        <a:rPr lang="en-IE" sz="1100" b="1" dirty="0">
                          <a:effectLst/>
                        </a:rPr>
                        <a:t>- T1 repeated with new *10 clusters</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IE" sz="1100" b="1" dirty="0">
                          <a:effectLst/>
                        </a:rPr>
                        <a:t>- Questionnaires </a:t>
                      </a:r>
                      <a:endParaRPr lang="en-US" sz="1100" b="1" dirty="0">
                        <a:effectLst/>
                      </a:endParaRPr>
                    </a:p>
                    <a:p>
                      <a:pPr marL="0" marR="0" algn="l">
                        <a:lnSpc>
                          <a:spcPct val="150000"/>
                        </a:lnSpc>
                        <a:spcBef>
                          <a:spcPts val="0"/>
                        </a:spcBef>
                        <a:spcAft>
                          <a:spcPts val="0"/>
                        </a:spcAft>
                      </a:pPr>
                      <a:r>
                        <a:rPr lang="en-IE" sz="1100" b="1" dirty="0">
                          <a:effectLst/>
                        </a:rPr>
                        <a:t>- Reflection Day *5 schools</a:t>
                      </a:r>
                      <a:endParaRPr lang="en-US" sz="1100" b="1" dirty="0">
                        <a:effectLst/>
                      </a:endParaRPr>
                    </a:p>
                    <a:p>
                      <a:pPr marL="0" marR="0" algn="l">
                        <a:lnSpc>
                          <a:spcPct val="150000"/>
                        </a:lnSpc>
                        <a:spcBef>
                          <a:spcPts val="0"/>
                        </a:spcBef>
                        <a:spcAft>
                          <a:spcPts val="0"/>
                        </a:spcAft>
                      </a:pPr>
                      <a:r>
                        <a:rPr lang="en-IE" sz="1100" b="1" dirty="0">
                          <a:effectLst/>
                        </a:rPr>
                        <a:t>- School PLC Rollercoaster timeline</a:t>
                      </a:r>
                      <a:endParaRPr lang="en-US" sz="1100" b="1" dirty="0">
                        <a:effectLst/>
                      </a:endParaRPr>
                    </a:p>
                    <a:p>
                      <a:pPr marL="0" marR="0" algn="l">
                        <a:lnSpc>
                          <a:spcPct val="150000"/>
                        </a:lnSpc>
                        <a:spcBef>
                          <a:spcPts val="0"/>
                        </a:spcBef>
                        <a:spcAft>
                          <a:spcPts val="0"/>
                        </a:spcAft>
                      </a:pPr>
                      <a:r>
                        <a:rPr lang="en-IE" sz="1100" b="1" dirty="0">
                          <a:effectLst/>
                        </a:rPr>
                        <a:t>Repeat T2 for new cluster schools *10</a:t>
                      </a:r>
                      <a:endParaRPr lang="en-US" sz="1100" b="1" dirty="0">
                        <a:effectLst/>
                      </a:endParaRPr>
                    </a:p>
                    <a:p>
                      <a:pPr marL="0" marR="0" algn="l">
                        <a:lnSpc>
                          <a:spcPct val="150000"/>
                        </a:lnSpc>
                        <a:spcBef>
                          <a:spcPts val="0"/>
                        </a:spcBef>
                        <a:spcAft>
                          <a:spcPts val="0"/>
                        </a:spcAft>
                      </a:pPr>
                      <a:r>
                        <a:rPr lang="en-IE" sz="1100" b="1" dirty="0">
                          <a:effectLst/>
                        </a:rPr>
                        <a:t>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29231"/>
                  </a:ext>
                </a:extLst>
              </a:tr>
              <a:tr h="530830">
                <a:tc>
                  <a:txBody>
                    <a:bodyPr/>
                    <a:lstStyle/>
                    <a:p>
                      <a:pPr marL="0" marR="0" algn="ctr">
                        <a:lnSpc>
                          <a:spcPct val="150000"/>
                        </a:lnSpc>
                        <a:spcBef>
                          <a:spcPts val="0"/>
                        </a:spcBef>
                        <a:spcAft>
                          <a:spcPts val="0"/>
                        </a:spcAft>
                      </a:pPr>
                      <a:r>
                        <a:rPr lang="en-IE" sz="1100" dirty="0">
                          <a:effectLst/>
                        </a:rPr>
                        <a:t>Participants</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l" rtl="0">
                        <a:lnSpc>
                          <a:spcPct val="150000"/>
                        </a:lnSpc>
                        <a:spcBef>
                          <a:spcPts val="0"/>
                        </a:spcBef>
                        <a:spcAft>
                          <a:spcPts val="0"/>
                        </a:spcAft>
                        <a:buFont typeface="Times New Roman" panose="02020603050405020304" pitchFamily="18" charset="0"/>
                        <a:buChar char="-"/>
                      </a:pPr>
                      <a:r>
                        <a:rPr lang="en-IE" sz="1100" b="1" dirty="0">
                          <a:effectLst/>
                        </a:rPr>
                        <a:t>Teachers in schools x5</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28600" marR="0" algn="l">
                        <a:lnSpc>
                          <a:spcPct val="150000"/>
                        </a:lnSpc>
                        <a:spcBef>
                          <a:spcPts val="0"/>
                        </a:spcBef>
                        <a:spcAft>
                          <a:spcPts val="0"/>
                        </a:spcAft>
                      </a:pPr>
                      <a:r>
                        <a:rPr lang="en-IE" sz="1100" b="1" dirty="0">
                          <a:effectLst/>
                        </a:rPr>
                        <a:t>Teachers *15 schools</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IE" sz="1100" b="1" dirty="0">
                          <a:effectLst/>
                        </a:rPr>
                        <a:t>Teachers *15 schools</a:t>
                      </a:r>
                      <a:endParaRPr lang="en-US" sz="1100" b="1" dirty="0">
                        <a:effectLst/>
                      </a:endParaRPr>
                    </a:p>
                    <a:p>
                      <a:pPr marL="342900" marR="0" lvl="0" indent="-342900" algn="l">
                        <a:lnSpc>
                          <a:spcPct val="150000"/>
                        </a:lnSpc>
                        <a:spcBef>
                          <a:spcPts val="0"/>
                        </a:spcBef>
                        <a:spcAft>
                          <a:spcPts val="0"/>
                        </a:spcAft>
                        <a:buFont typeface="Times New Roman" panose="02020603050405020304" pitchFamily="18" charset="0"/>
                        <a:buChar char="-"/>
                      </a:pPr>
                      <a:r>
                        <a:rPr lang="en-IE" sz="1100" b="1" dirty="0">
                          <a:effectLst/>
                        </a:rPr>
                        <a:t>Principals, supervisor, training unit</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1991317"/>
                  </a:ext>
                </a:extLst>
              </a:tr>
              <a:tr h="667638">
                <a:tc>
                  <a:txBody>
                    <a:bodyPr/>
                    <a:lstStyle/>
                    <a:p>
                      <a:pPr marL="0" marR="0" algn="ctr">
                        <a:lnSpc>
                          <a:spcPct val="150000"/>
                        </a:lnSpc>
                        <a:spcBef>
                          <a:spcPts val="0"/>
                        </a:spcBef>
                        <a:spcAft>
                          <a:spcPts val="0"/>
                        </a:spcAft>
                      </a:pPr>
                      <a:r>
                        <a:rPr lang="en-IE" sz="1100" dirty="0">
                          <a:effectLst/>
                        </a:rPr>
                        <a:t>Deadline</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IE" sz="1100" b="1" dirty="0">
                          <a:effectLst/>
                        </a:rPr>
                        <a:t>Completed</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IE" sz="1100" b="1" dirty="0">
                          <a:effectLst/>
                        </a:rPr>
                        <a:t>Before December visit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IE" sz="1100" b="1" dirty="0">
                          <a:effectLst/>
                        </a:rPr>
                        <a:t>Reflection Day aligns with T3 FOE &amp; UL </a:t>
                      </a:r>
                      <a:endParaRPr lang="en-US" sz="1100" b="1" dirty="0">
                        <a:effectLst/>
                      </a:endParaRPr>
                    </a:p>
                    <a:p>
                      <a:pPr marL="0" marR="0" algn="l">
                        <a:lnSpc>
                          <a:spcPct val="150000"/>
                        </a:lnSpc>
                        <a:spcBef>
                          <a:spcPts val="0"/>
                        </a:spcBef>
                        <a:spcAft>
                          <a:spcPts val="0"/>
                        </a:spcAft>
                      </a:pPr>
                      <a:r>
                        <a:rPr lang="en-IE" sz="1100" b="1" dirty="0">
                          <a:effectLst/>
                        </a:rPr>
                        <a:t>First of March for cluster school data collection</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4892320"/>
                  </a:ext>
                </a:extLst>
              </a:tr>
              <a:tr h="530830">
                <a:tc>
                  <a:txBody>
                    <a:bodyPr/>
                    <a:lstStyle/>
                    <a:p>
                      <a:pPr marL="0" marR="0" algn="ctr">
                        <a:lnSpc>
                          <a:spcPct val="150000"/>
                        </a:lnSpc>
                        <a:spcBef>
                          <a:spcPts val="0"/>
                        </a:spcBef>
                        <a:spcAft>
                          <a:spcPts val="0"/>
                        </a:spcAft>
                      </a:pPr>
                      <a:r>
                        <a:rPr lang="en-IE" sz="1100" dirty="0">
                          <a:effectLst/>
                        </a:rPr>
                        <a:t>Data Analysis</a:t>
                      </a:r>
                      <a:endParaRPr lang="en-US" sz="1100" dirty="0">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IE" sz="1100" b="1" dirty="0">
                          <a:effectLst/>
                        </a:rPr>
                        <a:t>Completed</a:t>
                      </a:r>
                      <a:endParaRPr lang="en-US" sz="1100" b="1" dirty="0">
                        <a:effectLst/>
                      </a:endParaRPr>
                    </a:p>
                    <a:p>
                      <a:pPr marL="342900" marR="0" lvl="0" indent="-342900" algn="l">
                        <a:lnSpc>
                          <a:spcPct val="150000"/>
                        </a:lnSpc>
                        <a:spcBef>
                          <a:spcPts val="0"/>
                        </a:spcBef>
                        <a:spcAft>
                          <a:spcPts val="0"/>
                        </a:spcAft>
                        <a:buFont typeface="Times New Roman" panose="02020603050405020304" pitchFamily="18" charset="0"/>
                        <a:buChar char="-"/>
                      </a:pPr>
                      <a:r>
                        <a:rPr lang="en-IE" sz="1100" b="1" dirty="0">
                          <a:effectLst/>
                        </a:rPr>
                        <a:t>To be revisited to structure T2</a:t>
                      </a:r>
                      <a:endParaRPr lang="en-US" sz="1100" b="1" dirty="0">
                        <a:effectLst/>
                      </a:endParaRPr>
                    </a:p>
                    <a:p>
                      <a:pPr marL="342900" marR="0" lvl="0" indent="-342900" algn="l">
                        <a:lnSpc>
                          <a:spcPct val="150000"/>
                        </a:lnSpc>
                        <a:spcBef>
                          <a:spcPts val="0"/>
                        </a:spcBef>
                        <a:spcAft>
                          <a:spcPts val="0"/>
                        </a:spcAft>
                        <a:buFont typeface="Times New Roman" panose="02020603050405020304" pitchFamily="18" charset="0"/>
                        <a:buChar char="-"/>
                      </a:pPr>
                      <a:r>
                        <a:rPr lang="en-IE" sz="1100" b="1" dirty="0">
                          <a:effectLst/>
                        </a:rPr>
                        <a:t>Mid November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IE" sz="1100" b="1" dirty="0">
                          <a:effectLst/>
                        </a:rPr>
                        <a:t>During December visit; Analysed by End of January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IE" sz="1100" b="1" dirty="0">
                          <a:effectLst/>
                        </a:rPr>
                        <a:t>FOE&amp;UL end of march</a:t>
                      </a:r>
                      <a:endParaRPr lang="en-US" sz="1100" b="1" dirty="0">
                        <a:effectLst/>
                      </a:endParaRPr>
                    </a:p>
                    <a:p>
                      <a:pPr marL="0" marR="0" algn="l">
                        <a:lnSpc>
                          <a:spcPct val="150000"/>
                        </a:lnSpc>
                        <a:spcBef>
                          <a:spcPts val="0"/>
                        </a:spcBef>
                        <a:spcAft>
                          <a:spcPts val="0"/>
                        </a:spcAft>
                      </a:pPr>
                      <a:r>
                        <a:rPr lang="en-IE" sz="1100" b="1" dirty="0">
                          <a:effectLst/>
                        </a:rPr>
                        <a:t>Clusters March 19</a:t>
                      </a:r>
                      <a:r>
                        <a:rPr lang="en-IE" sz="1100" b="1" baseline="30000" dirty="0">
                          <a:effectLst/>
                        </a:rPr>
                        <a:t>th</a:t>
                      </a:r>
                      <a:r>
                        <a:rPr lang="en-IE" sz="1100" b="1" dirty="0">
                          <a:effectLst/>
                        </a:rPr>
                        <a:t> </a:t>
                      </a:r>
                      <a:endParaRPr lang="en-US" sz="1100" b="1" dirty="0">
                        <a:effectLst/>
                        <a:latin typeface="Times New Roman" panose="02020603050405020304" pitchFamily="18" charset="0"/>
                        <a:ea typeface="Calibri" panose="020F0502020204030204" pitchFamily="34" charset="0"/>
                        <a:cs typeface="Arial" panose="020B0604020202020204" pitchFamily="34" charset="0"/>
                      </a:endParaRPr>
                    </a:p>
                  </a:txBody>
                  <a:tcPr marL="34202" marR="3420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0676921"/>
                  </a:ext>
                </a:extLst>
              </a:tr>
            </a:tbl>
          </a:graphicData>
        </a:graphic>
      </p:graphicFrame>
      <p:sp>
        <p:nvSpPr>
          <p:cNvPr id="3" name="Rectangle 2">
            <a:extLst>
              <a:ext uri="{FF2B5EF4-FFF2-40B4-BE49-F238E27FC236}">
                <a16:creationId xmlns:a16="http://schemas.microsoft.com/office/drawing/2014/main" id="{6AE08872-48A2-48F1-9C9C-2A239D4810A1}"/>
              </a:ext>
            </a:extLst>
          </p:cNvPr>
          <p:cNvSpPr txBox="1">
            <a:spLocks/>
          </p:cNvSpPr>
          <p:nvPr/>
        </p:nvSpPr>
        <p:spPr>
          <a:xfrm>
            <a:off x="8370987" y="3087758"/>
            <a:ext cx="3582474" cy="1232451"/>
          </a:xfrm>
          <a:prstGeom prst="rect">
            <a:avLst/>
          </a:prstGeom>
        </p:spPr>
        <p:txBody>
          <a:bodyPr vert="horz" lIns="0" tIns="45720" rIns="0" bIns="4572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n-US" dirty="0">
                <a:solidFill>
                  <a:schemeClr val="bg1"/>
                </a:solidFill>
                <a:cs typeface="Times New Roman" pitchFamily="18" charset="0"/>
              </a:rPr>
              <a:t>ASU/UL Planning Collaboratively the Project TPs</a:t>
            </a:r>
          </a:p>
        </p:txBody>
      </p:sp>
    </p:spTree>
    <p:extLst>
      <p:ext uri="{BB962C8B-B14F-4D97-AF65-F5344CB8AC3E}">
        <p14:creationId xmlns:p14="http://schemas.microsoft.com/office/powerpoint/2010/main" val="245946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20</a:t>
            </a:fld>
            <a:endParaRPr lang="ar-EG"/>
          </a:p>
        </p:txBody>
      </p:sp>
      <p:sp>
        <p:nvSpPr>
          <p:cNvPr id="7" name="Rectangle 6">
            <a:extLst>
              <a:ext uri="{FF2B5EF4-FFF2-40B4-BE49-F238E27FC236}">
                <a16:creationId xmlns:a16="http://schemas.microsoft.com/office/drawing/2014/main" id="{AE87174F-FA3F-40C3-B232-38F6C65B5C91}"/>
              </a:ext>
            </a:extLst>
          </p:cNvPr>
          <p:cNvSpPr/>
          <p:nvPr/>
        </p:nvSpPr>
        <p:spPr>
          <a:xfrm>
            <a:off x="463826" y="1276632"/>
            <a:ext cx="11264348" cy="4914743"/>
          </a:xfrm>
          <a:prstGeom prst="rect">
            <a:avLst/>
          </a:prstGeom>
        </p:spPr>
        <p:txBody>
          <a:bodyPr wrap="square">
            <a:spAutoFit/>
          </a:bodyPr>
          <a:lstStyle/>
          <a:p>
            <a:pPr marL="457200" indent="-457200">
              <a:lnSpc>
                <a:spcPct val="200000"/>
              </a:lnSpc>
              <a:buFont typeface="+mj-lt"/>
              <a:buAutoNum type="arabicPeriod"/>
            </a:pPr>
            <a:r>
              <a:rPr lang="en-US" sz="2000" b="1" dirty="0"/>
              <a:t>Teaching performance of many of the participating teachers have Been improved due to their participation in the different activities of the project.</a:t>
            </a:r>
          </a:p>
          <a:p>
            <a:pPr marL="457200" indent="-457200">
              <a:lnSpc>
                <a:spcPct val="200000"/>
              </a:lnSpc>
              <a:buFont typeface="+mj-lt"/>
              <a:buAutoNum type="arabicPeriod"/>
            </a:pPr>
            <a:r>
              <a:rPr lang="en-US" sz="2000" b="1" dirty="0"/>
              <a:t>Most of them use student centered approaches and new technological teaching methods such as: </a:t>
            </a:r>
            <a:r>
              <a:rPr lang="en-US" sz="2000" b="1" dirty="0">
                <a:solidFill>
                  <a:srgbClr val="00B0F0"/>
                </a:solidFill>
              </a:rPr>
              <a:t>preparing educational movies, using google classrooms, designing E-books, using the sources of EKB in teaching, preparing electronic forms, preparing infographics, using the multimedia in teaching.</a:t>
            </a:r>
          </a:p>
          <a:p>
            <a:pPr marL="457200" indent="-457200">
              <a:lnSpc>
                <a:spcPct val="200000"/>
              </a:lnSpc>
              <a:buFont typeface="+mj-lt"/>
              <a:buAutoNum type="arabicPeriod"/>
            </a:pPr>
            <a:r>
              <a:rPr lang="en-US" sz="2000" b="1" dirty="0"/>
              <a:t>Most of them work collaboratively (integrated subjects) and depend on the peer review approach for improving their teaching performance .</a:t>
            </a:r>
          </a:p>
        </p:txBody>
      </p:sp>
      <p:sp>
        <p:nvSpPr>
          <p:cNvPr id="8" name="Title 1">
            <a:extLst>
              <a:ext uri="{FF2B5EF4-FFF2-40B4-BE49-F238E27FC236}">
                <a16:creationId xmlns:a16="http://schemas.microsoft.com/office/drawing/2014/main" id="{026D76FD-9B65-44BA-B866-6CE4AAB6177A}"/>
              </a:ext>
            </a:extLst>
          </p:cNvPr>
          <p:cNvSpPr>
            <a:spLocks noGrp="1"/>
          </p:cNvSpPr>
          <p:nvPr>
            <p:ph type="ctrTitle"/>
          </p:nvPr>
        </p:nvSpPr>
        <p:spPr>
          <a:xfrm>
            <a:off x="2796208" y="569313"/>
            <a:ext cx="9316279" cy="689643"/>
          </a:xfrm>
          <a:solidFill>
            <a:srgbClr val="514843"/>
          </a:solidFill>
          <a:ln w="19050">
            <a:solidFill>
              <a:srgbClr val="514843"/>
            </a:solidFill>
          </a:ln>
        </p:spPr>
        <p:txBody>
          <a:bodyPr>
            <a:noAutofit/>
          </a:bodyPr>
          <a:lstStyle/>
          <a:p>
            <a:pPr marL="742950" indent="-742950" algn="ctr">
              <a:buFont typeface="+mj-lt"/>
              <a:buAutoNum type="arabicPeriod" startAt="2"/>
            </a:pPr>
            <a:r>
              <a:rPr lang="en-US" sz="3600" b="1" cap="none" dirty="0">
                <a:solidFill>
                  <a:srgbClr val="FF0000"/>
                </a:solidFill>
              </a:rPr>
              <a:t>At School level</a:t>
            </a:r>
            <a:endParaRPr lang="en-US" sz="3600" cap="none" dirty="0">
              <a:solidFill>
                <a:srgbClr val="00B0F0"/>
              </a:solidFill>
            </a:endParaRPr>
          </a:p>
        </p:txBody>
      </p:sp>
    </p:spTree>
    <p:extLst>
      <p:ext uri="{BB962C8B-B14F-4D97-AF65-F5344CB8AC3E}">
        <p14:creationId xmlns:p14="http://schemas.microsoft.com/office/powerpoint/2010/main" val="208545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9066213" y="1714500"/>
            <a:ext cx="3125787" cy="2876550"/>
          </a:xfrm>
        </p:spPr>
        <p:txBody>
          <a:bodyPr/>
          <a:lstStyle/>
          <a:p>
            <a:pPr rtl="0" eaLnBrk="1" hangingPunct="1"/>
            <a:r>
              <a:rPr lang="en-US" sz="3600" b="1">
                <a:solidFill>
                  <a:srgbClr val="FF0000"/>
                </a:solidFill>
                <a:cs typeface="Times New Roman" pitchFamily="18" charset="0"/>
              </a:rPr>
              <a:t> </a:t>
            </a:r>
            <a:endParaRPr lang="ar-EG" sz="3600" b="1">
              <a:solidFill>
                <a:srgbClr val="FF0000"/>
              </a:solidFill>
            </a:endParaRPr>
          </a:p>
        </p:txBody>
      </p:sp>
      <p:pic>
        <p:nvPicPr>
          <p:cNvPr id="11270" name="Picture 6" descr="FB_IMG_153233417663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7668" y="3322064"/>
            <a:ext cx="3853561" cy="27596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271" name="Picture 7" descr="FB_IMG_153233499295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7669" y="272185"/>
            <a:ext cx="3853561" cy="28846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272" name="Rectangle 8"/>
          <p:cNvSpPr>
            <a:spLocks/>
          </p:cNvSpPr>
          <p:nvPr/>
        </p:nvSpPr>
        <p:spPr bwMode="auto">
          <a:xfrm>
            <a:off x="8362805" y="1986111"/>
            <a:ext cx="3729313" cy="2671906"/>
          </a:xfrm>
          <a:prstGeom prst="rect">
            <a:avLst/>
          </a:prstGeom>
          <a:noFill/>
          <a:ln w="9525">
            <a:noFill/>
            <a:miter lim="800000"/>
            <a:headEnd/>
            <a:tailEnd/>
          </a:ln>
        </p:spPr>
        <p:txBody>
          <a:bodyPr anchor="ctr"/>
          <a:lstStyle/>
          <a:p>
            <a:pPr algn="ctr" defTabSz="914400" rtl="1">
              <a:lnSpc>
                <a:spcPct val="80000"/>
              </a:lnSpc>
              <a:spcBef>
                <a:spcPct val="0"/>
              </a:spcBef>
            </a:pPr>
            <a:r>
              <a:rPr lang="en-US" sz="2800" spc="100" dirty="0">
                <a:solidFill>
                  <a:srgbClr val="C00000"/>
                </a:solidFill>
                <a:latin typeface="+mj-lt"/>
                <a:ea typeface="+mj-ea"/>
                <a:cs typeface="Times New Roman" pitchFamily="18" charset="0"/>
              </a:rPr>
              <a:t>Ex1: </a:t>
            </a:r>
            <a:r>
              <a:rPr lang="en-US" sz="2800" dirty="0">
                <a:solidFill>
                  <a:schemeClr val="bg1"/>
                </a:solidFill>
                <a:cs typeface="Arial" pitchFamily="34" charset="0"/>
              </a:rPr>
              <a:t>learning primary one students the reading and writing Arabic through students in secondary stage from their school (sustainable development) </a:t>
            </a:r>
          </a:p>
        </p:txBody>
      </p:sp>
      <p:pic>
        <p:nvPicPr>
          <p:cNvPr id="11274" name="Picture 10" descr="FB_IMG_153233507654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7279" y="3335915"/>
            <a:ext cx="3853561" cy="27596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275" name="Picture 11" descr="FB_IMG_153233508964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47279" y="272185"/>
            <a:ext cx="3853562" cy="28846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41569710"/>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p:cNvSpPr>
          <p:nvPr>
            <p:ph type="body" sz="half" idx="4294967295"/>
          </p:nvPr>
        </p:nvSpPr>
        <p:spPr>
          <a:xfrm>
            <a:off x="8368147" y="2416319"/>
            <a:ext cx="3560618" cy="2025361"/>
          </a:xfrm>
        </p:spPr>
        <p:txBody>
          <a:bodyPr>
            <a:noAutofit/>
          </a:bodyPr>
          <a:lstStyle/>
          <a:p>
            <a:pPr marL="0" algn="ctr">
              <a:lnSpc>
                <a:spcPct val="80000"/>
              </a:lnSpc>
              <a:spcBef>
                <a:spcPct val="0"/>
              </a:spcBef>
              <a:buFont typeface="Arial" pitchFamily="34" charset="0"/>
              <a:buNone/>
            </a:pPr>
            <a:r>
              <a:rPr lang="en-US" sz="2800" spc="100" dirty="0">
                <a:solidFill>
                  <a:srgbClr val="C00000"/>
                </a:solidFill>
                <a:cs typeface="Times New Roman" pitchFamily="18" charset="0"/>
              </a:rPr>
              <a:t>Ex2:</a:t>
            </a:r>
            <a:r>
              <a:rPr lang="en-US" sz="2800" spc="100" dirty="0">
                <a:solidFill>
                  <a:schemeClr val="bg1"/>
                </a:solidFill>
                <a:latin typeface="+mj-lt"/>
                <a:ea typeface="+mj-ea"/>
                <a:cs typeface="Times New Roman" pitchFamily="18" charset="0"/>
              </a:rPr>
              <a:t> Designing this painting with students to illustrate that they are a citizen in class , they are equal , and they have the rights and duties in their class.  </a:t>
            </a:r>
          </a:p>
        </p:txBody>
      </p:sp>
      <p:pic>
        <p:nvPicPr>
          <p:cNvPr id="65541" name="Picture 5" descr="IMG-20180718-WA001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9277" y="623454"/>
            <a:ext cx="7047312" cy="58050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4146498"/>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idx="4294967295"/>
          </p:nvPr>
        </p:nvSpPr>
        <p:spPr>
          <a:xfrm>
            <a:off x="8912418" y="2341418"/>
            <a:ext cx="2586270" cy="1823505"/>
          </a:xfrm>
        </p:spPr>
        <p:txBody>
          <a:bodyPr>
            <a:noAutofit/>
          </a:bodyPr>
          <a:lstStyle/>
          <a:p>
            <a:pPr indent="-91440" algn="ctr">
              <a:spcAft>
                <a:spcPts val="200"/>
              </a:spcAft>
              <a:buClr>
                <a:schemeClr val="accent2"/>
              </a:buClr>
              <a:buSzPct val="100000"/>
            </a:pPr>
            <a:r>
              <a:rPr lang="en-US" sz="2800" dirty="0">
                <a:solidFill>
                  <a:srgbClr val="C00000"/>
                </a:solidFill>
                <a:cs typeface="Times New Roman" pitchFamily="18" charset="0"/>
              </a:rPr>
              <a:t>Ex3:</a:t>
            </a:r>
            <a:r>
              <a:rPr lang="en-US" sz="2800" dirty="0">
                <a:solidFill>
                  <a:schemeClr val="bg1"/>
                </a:solidFill>
                <a:cs typeface="Times New Roman" pitchFamily="18" charset="0"/>
              </a:rPr>
              <a:t> </a:t>
            </a:r>
            <a:r>
              <a:rPr lang="en-US" sz="2800" cap="none" dirty="0">
                <a:solidFill>
                  <a:schemeClr val="bg1"/>
                </a:solidFill>
                <a:cs typeface="Times New Roman" pitchFamily="18" charset="0"/>
              </a:rPr>
              <a:t>Role play about the role of police</a:t>
            </a:r>
            <a:endParaRPr lang="en-US" sz="2800" dirty="0">
              <a:solidFill>
                <a:schemeClr val="bg1"/>
              </a:solidFill>
              <a:cs typeface="Times New Roman" pitchFamily="18" charset="0"/>
            </a:endParaRPr>
          </a:p>
        </p:txBody>
      </p:sp>
      <p:pic>
        <p:nvPicPr>
          <p:cNvPr id="69636" name="Picture 4" descr="IMG-20180718-WA001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92059" y="392148"/>
            <a:ext cx="3807882" cy="27016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9637" name="Picture 5" descr="IMG-20180718-WA002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242" y="392148"/>
            <a:ext cx="3990970" cy="27016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9638" name="Picture 6" descr="IMG-20180718-WA002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1589" y="3253170"/>
            <a:ext cx="3768822" cy="25423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9639" name="Picture 7" descr="IMG-20180718-WA003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242" y="3253170"/>
            <a:ext cx="3920728" cy="25423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79486944"/>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p:cNvSpPr>
          <p:nvPr>
            <p:ph type="title" idx="4294967295"/>
          </p:nvPr>
        </p:nvSpPr>
        <p:spPr>
          <a:xfrm>
            <a:off x="8453252" y="2349645"/>
            <a:ext cx="3454683" cy="1662545"/>
          </a:xfrm>
        </p:spPr>
        <p:txBody>
          <a:bodyPr>
            <a:normAutofit/>
          </a:bodyPr>
          <a:lstStyle/>
          <a:p>
            <a:pPr algn="ctr" rtl="0"/>
            <a:r>
              <a:rPr lang="en-US" sz="2800" dirty="0">
                <a:solidFill>
                  <a:srgbClr val="C00000"/>
                </a:solidFill>
                <a:cs typeface="Times New Roman" pitchFamily="18" charset="0"/>
              </a:rPr>
              <a:t>Ex4:</a:t>
            </a:r>
            <a:r>
              <a:rPr lang="en-US" sz="2800" dirty="0">
                <a:solidFill>
                  <a:schemeClr val="bg1"/>
                </a:solidFill>
                <a:cs typeface="Times New Roman" pitchFamily="18" charset="0"/>
              </a:rPr>
              <a:t> </a:t>
            </a:r>
            <a:r>
              <a:rPr lang="en-US" sz="2800" cap="none" dirty="0">
                <a:solidFill>
                  <a:schemeClr val="bg1"/>
                </a:solidFill>
                <a:cs typeface="Times New Roman" pitchFamily="18" charset="0"/>
              </a:rPr>
              <a:t>Activities through teaching social studies</a:t>
            </a:r>
          </a:p>
        </p:txBody>
      </p:sp>
      <p:pic>
        <p:nvPicPr>
          <p:cNvPr id="72708" name="Picture 4" descr="FB_IMG_153235120769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87092" y="594590"/>
            <a:ext cx="3803070" cy="25863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2709" name="Picture 5" descr="FB_IMG_153235112241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4066" y="520844"/>
            <a:ext cx="3644009" cy="26960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2710" name="Picture 6" descr="FB_IMG_153235111190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50737" y="3429000"/>
            <a:ext cx="3739425" cy="28857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2711" name="Picture 7" descr="FB_IMG_153235118235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8650" y="3429000"/>
            <a:ext cx="3739425" cy="28940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20718199"/>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p:cNvSpPr>
          <p:nvPr>
            <p:ph type="title" idx="4294967295"/>
          </p:nvPr>
        </p:nvSpPr>
        <p:spPr>
          <a:xfrm>
            <a:off x="8386135" y="2740818"/>
            <a:ext cx="3501064" cy="1376363"/>
          </a:xfrm>
        </p:spPr>
        <p:txBody>
          <a:bodyPr>
            <a:noAutofit/>
          </a:bodyPr>
          <a:lstStyle/>
          <a:p>
            <a:pPr algn="ctr"/>
            <a:r>
              <a:rPr lang="en-US" sz="2800" dirty="0">
                <a:solidFill>
                  <a:srgbClr val="C00000"/>
                </a:solidFill>
                <a:cs typeface="Times New Roman" pitchFamily="18" charset="0"/>
              </a:rPr>
              <a:t>Ex5: </a:t>
            </a:r>
            <a:r>
              <a:rPr lang="en-US" dirty="0">
                <a:solidFill>
                  <a:schemeClr val="bg1"/>
                </a:solidFill>
                <a:cs typeface="Times New Roman" pitchFamily="18" charset="0"/>
              </a:rPr>
              <a:t>KWL (Know, Want to Learn) activity </a:t>
            </a:r>
          </a:p>
        </p:txBody>
      </p:sp>
      <p:pic>
        <p:nvPicPr>
          <p:cNvPr id="82948" name="Picture 4" descr="IMG-20180718-WA001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80717" y="328841"/>
            <a:ext cx="3782629" cy="27495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2949" name="Picture 5" descr="IMG-20180718-WA000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382021"/>
            <a:ext cx="3823853" cy="2696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2950" name="Picture 6" descr="IMG-20180718-WA000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0717" y="3241965"/>
            <a:ext cx="3782629" cy="28834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2951" name="Picture 7" descr="IMG-20180718-WA003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4801" y="3241964"/>
            <a:ext cx="3823853" cy="28834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54668535"/>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p:cNvSpPr>
          <p:nvPr>
            <p:ph type="title" idx="4294967295"/>
          </p:nvPr>
        </p:nvSpPr>
        <p:spPr>
          <a:xfrm>
            <a:off x="8797637" y="2445326"/>
            <a:ext cx="2840180" cy="1766455"/>
          </a:xfrm>
        </p:spPr>
        <p:txBody>
          <a:bodyPr>
            <a:normAutofit/>
          </a:bodyPr>
          <a:lstStyle/>
          <a:p>
            <a:pPr algn="ctr"/>
            <a:r>
              <a:rPr lang="en-US" sz="2800" dirty="0">
                <a:solidFill>
                  <a:srgbClr val="C00000"/>
                </a:solidFill>
                <a:cs typeface="Times New Roman" pitchFamily="18" charset="0"/>
              </a:rPr>
              <a:t>Ex6: </a:t>
            </a:r>
            <a:r>
              <a:rPr lang="en-US" sz="2800" cap="none" dirty="0">
                <a:solidFill>
                  <a:schemeClr val="bg1"/>
                </a:solidFill>
                <a:cs typeface="Times New Roman" pitchFamily="18" charset="0"/>
              </a:rPr>
              <a:t>Knowledge tree and thinking wall</a:t>
            </a:r>
          </a:p>
        </p:txBody>
      </p:sp>
      <p:pic>
        <p:nvPicPr>
          <p:cNvPr id="83976" name="Picture 8" descr="٢٠١٧١٢١٢_٠٨٥٤٥١"/>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2727" y="3429000"/>
            <a:ext cx="6497782" cy="31925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3977" name="Picture 9" descr="IMG-20180718-WA003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2727" y="49420"/>
            <a:ext cx="6497782" cy="31925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88861955"/>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F8277C3-F721-49A9-B3CB-41A961572358}"/>
              </a:ext>
            </a:extLst>
          </p:cNvPr>
          <p:cNvSpPr>
            <a:spLocks noGrp="1"/>
          </p:cNvSpPr>
          <p:nvPr>
            <p:ph type="title"/>
          </p:nvPr>
        </p:nvSpPr>
        <p:spPr>
          <a:xfrm>
            <a:off x="265043" y="3243470"/>
            <a:ext cx="11794435" cy="2097156"/>
          </a:xfrm>
        </p:spPr>
        <p:txBody>
          <a:bodyPr>
            <a:normAutofit/>
          </a:bodyPr>
          <a:lstStyle/>
          <a:p>
            <a:pPr algn="ctr"/>
            <a:r>
              <a:rPr lang="en-US" sz="4800" b="1" cap="none" dirty="0">
                <a:solidFill>
                  <a:srgbClr val="FFFF00"/>
                </a:solidFill>
              </a:rPr>
              <a:t>Training and Mobility Activities </a:t>
            </a:r>
            <a:br>
              <a:rPr lang="en-US" sz="4800" b="1" cap="none" dirty="0">
                <a:solidFill>
                  <a:srgbClr val="FFFF00"/>
                </a:solidFill>
              </a:rPr>
            </a:br>
            <a:endParaRPr lang="en-US" sz="4800" b="1" cap="none" dirty="0">
              <a:solidFill>
                <a:srgbClr val="FFFF00"/>
              </a:solidFill>
            </a:endParaRPr>
          </a:p>
        </p:txBody>
      </p:sp>
      <p:sp>
        <p:nvSpPr>
          <p:cNvPr id="4" name="Slide Number Placeholder 3">
            <a:extLst>
              <a:ext uri="{FF2B5EF4-FFF2-40B4-BE49-F238E27FC236}">
                <a16:creationId xmlns:a16="http://schemas.microsoft.com/office/drawing/2014/main" id="{0306113D-0BC8-4A85-A684-04C06870E39D}"/>
              </a:ext>
            </a:extLst>
          </p:cNvPr>
          <p:cNvSpPr>
            <a:spLocks noGrp="1"/>
          </p:cNvSpPr>
          <p:nvPr>
            <p:ph type="sldNum" sz="quarter" idx="12"/>
          </p:nvPr>
        </p:nvSpPr>
        <p:spPr/>
        <p:txBody>
          <a:bodyPr vert="horz" lIns="91440" tIns="45720" rIns="91440" bIns="45720" rtlCol="0" anchor="ctr">
            <a:normAutofit/>
          </a:bodyPr>
          <a:lstStyle/>
          <a:p>
            <a:pPr>
              <a:spcAft>
                <a:spcPts val="600"/>
              </a:spcAft>
            </a:pPr>
            <a:fld id="{0FF54DE5-C571-48E8-A5BC-B369434E2F44}" type="slidenum">
              <a:rPr lang="en-US" sz="1000">
                <a:solidFill>
                  <a:srgbClr val="898989"/>
                </a:solidFill>
              </a:rPr>
              <a:pPr>
                <a:spcAft>
                  <a:spcPts val="600"/>
                </a:spcAft>
              </a:pPr>
              <a:t>27</a:t>
            </a:fld>
            <a:endParaRPr lang="en-US" sz="1000">
              <a:solidFill>
                <a:srgbClr val="898989"/>
              </a:solidFill>
            </a:endParaRPr>
          </a:p>
        </p:txBody>
      </p:sp>
    </p:spTree>
    <p:extLst>
      <p:ext uri="{BB962C8B-B14F-4D97-AF65-F5344CB8AC3E}">
        <p14:creationId xmlns:p14="http://schemas.microsoft.com/office/powerpoint/2010/main" val="166266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28</a:t>
            </a:fld>
            <a:endParaRPr lang="ar-EG"/>
          </a:p>
        </p:txBody>
      </p:sp>
      <p:sp>
        <p:nvSpPr>
          <p:cNvPr id="8" name="Title 1">
            <a:extLst>
              <a:ext uri="{FF2B5EF4-FFF2-40B4-BE49-F238E27FC236}">
                <a16:creationId xmlns:a16="http://schemas.microsoft.com/office/drawing/2014/main" id="{026D76FD-9B65-44BA-B866-6CE4AAB6177A}"/>
              </a:ext>
            </a:extLst>
          </p:cNvPr>
          <p:cNvSpPr>
            <a:spLocks noGrp="1"/>
          </p:cNvSpPr>
          <p:nvPr>
            <p:ph type="ctrTitle"/>
          </p:nvPr>
        </p:nvSpPr>
        <p:spPr>
          <a:xfrm>
            <a:off x="2807481" y="555665"/>
            <a:ext cx="9316279" cy="972884"/>
          </a:xfrm>
          <a:solidFill>
            <a:srgbClr val="514843"/>
          </a:solidFill>
          <a:ln w="19050">
            <a:solidFill>
              <a:srgbClr val="514843"/>
            </a:solidFill>
          </a:ln>
        </p:spPr>
        <p:txBody>
          <a:bodyPr>
            <a:noAutofit/>
          </a:bodyPr>
          <a:lstStyle/>
          <a:p>
            <a:pPr algn="ctr"/>
            <a:r>
              <a:rPr lang="en-IE" sz="3200" b="1" cap="none" dirty="0">
                <a:solidFill>
                  <a:srgbClr val="FF0000"/>
                </a:solidFill>
              </a:rPr>
              <a:t>EU/AUC/ASU</a:t>
            </a:r>
            <a:br>
              <a:rPr lang="en-IE" sz="3200" b="1" cap="none" dirty="0">
                <a:solidFill>
                  <a:srgbClr val="FF0000"/>
                </a:solidFill>
              </a:rPr>
            </a:br>
            <a:r>
              <a:rPr lang="en-IE" sz="3200" b="1" cap="none" dirty="0">
                <a:solidFill>
                  <a:srgbClr val="FF0000"/>
                </a:solidFill>
              </a:rPr>
              <a:t>Training/ Workshops/ Mentorship</a:t>
            </a:r>
            <a:endParaRPr lang="en-US" sz="3200" b="1" cap="none" dirty="0">
              <a:solidFill>
                <a:srgbClr val="FF0000"/>
              </a:solidFill>
            </a:endParaRPr>
          </a:p>
        </p:txBody>
      </p:sp>
      <p:sp>
        <p:nvSpPr>
          <p:cNvPr id="3" name="Rectangle 2">
            <a:extLst>
              <a:ext uri="{FF2B5EF4-FFF2-40B4-BE49-F238E27FC236}">
                <a16:creationId xmlns:a16="http://schemas.microsoft.com/office/drawing/2014/main" id="{1CF2373E-1E33-4201-81DB-82DE2F20D4C5}"/>
              </a:ext>
            </a:extLst>
          </p:cNvPr>
          <p:cNvSpPr/>
          <p:nvPr/>
        </p:nvSpPr>
        <p:spPr>
          <a:xfrm>
            <a:off x="233150" y="1746914"/>
            <a:ext cx="11725700" cy="4093428"/>
          </a:xfrm>
          <a:prstGeom prst="rect">
            <a:avLst/>
          </a:prstGeom>
        </p:spPr>
        <p:txBody>
          <a:bodyPr wrap="square">
            <a:spAutoFit/>
          </a:bodyPr>
          <a:lstStyle/>
          <a:p>
            <a:pPr marL="285750" lvl="0" indent="-285750">
              <a:spcBef>
                <a:spcPts val="600"/>
              </a:spcBef>
              <a:buFont typeface="Arial" panose="020B0604020202020204" pitchFamily="34" charset="0"/>
              <a:buChar char="•"/>
            </a:pPr>
            <a:r>
              <a:rPr lang="en-IE" sz="2000" b="1" dirty="0">
                <a:latin typeface="Times New Roman" panose="02020603050405020304" pitchFamily="18" charset="0"/>
                <a:ea typeface="Calibri" panose="020F0502020204030204" pitchFamily="34" charset="0"/>
                <a:cs typeface="Times New Roman" panose="02020603050405020304" pitchFamily="18" charset="0"/>
              </a:rPr>
              <a:t>STEM Strand</a:t>
            </a:r>
            <a:endParaRPr lang="en-US" sz="2000" b="1" dirty="0">
              <a:latin typeface="Times New Roman" panose="02020603050405020304" pitchFamily="18" charset="0"/>
              <a:ea typeface="Calibri" panose="020F0502020204030204" pitchFamily="34" charset="0"/>
              <a:cs typeface="Arial" panose="020B0604020202020204" pitchFamily="34" charset="0"/>
            </a:endParaRPr>
          </a:p>
          <a:p>
            <a:pPr marL="285750" lvl="0" indent="-285750">
              <a:buFont typeface="Arial" panose="020B0604020202020204" pitchFamily="34" charset="0"/>
              <a:buChar char="•"/>
            </a:pPr>
            <a:r>
              <a:rPr lang="en-IE"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Professional Learning Communities Strand</a:t>
            </a:r>
            <a:endParaRPr lang="en-US" sz="2000" b="1" dirty="0">
              <a:latin typeface="Times New Roman" panose="02020603050405020304" pitchFamily="18" charset="0"/>
              <a:ea typeface="Calibri" panose="020F0502020204030204" pitchFamily="34" charset="0"/>
              <a:cs typeface="Arial" panose="020B0604020202020204" pitchFamily="34" charset="0"/>
            </a:endParaRPr>
          </a:p>
          <a:p>
            <a:pPr marL="285750" lvl="0" indent="-285750">
              <a:buFont typeface="Arial" panose="020B0604020202020204" pitchFamily="34" charset="0"/>
              <a:buChar char="•"/>
            </a:pPr>
            <a:r>
              <a:rPr lang="en-IE" sz="2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School Placement Strand</a:t>
            </a:r>
            <a:endParaRPr lang="en-US" sz="2000" b="1" dirty="0">
              <a:latin typeface="Times New Roman" panose="02020603050405020304" pitchFamily="18"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IE" sz="2000" b="1" dirty="0">
                <a:solidFill>
                  <a:srgbClr val="000000"/>
                </a:solidFill>
                <a:latin typeface="Times New Roman" panose="02020603050405020304" pitchFamily="18" charset="0"/>
                <a:cs typeface="Times New Roman" panose="02020603050405020304" pitchFamily="18" charset="0"/>
              </a:rPr>
              <a:t>Professional Development Strand</a:t>
            </a:r>
            <a:endParaRPr lang="en-US" sz="2000" b="1"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IE" sz="2000" b="1" dirty="0">
                <a:solidFill>
                  <a:srgbClr val="000000"/>
                </a:solidFill>
                <a:latin typeface="Times New Roman" panose="02020603050405020304" pitchFamily="18" charset="0"/>
                <a:cs typeface="Times New Roman" panose="02020603050405020304" pitchFamily="18" charset="0"/>
              </a:rPr>
              <a:t>Technology in Teacher Education Strand</a:t>
            </a:r>
            <a:endParaRPr lang="en-US" sz="2000" b="1"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IE" sz="2000" b="1" dirty="0">
                <a:solidFill>
                  <a:srgbClr val="000000"/>
                </a:solidFill>
                <a:latin typeface="Times New Roman" panose="02020603050405020304" pitchFamily="18" charset="0"/>
                <a:cs typeface="Times New Roman" panose="02020603050405020304" pitchFamily="18" charset="0"/>
              </a:rPr>
              <a:t>Developmental Education/Education for sustainable development</a:t>
            </a:r>
            <a:endParaRPr lang="en-US" sz="2000" b="1"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IE" sz="2000" b="1" dirty="0">
                <a:solidFill>
                  <a:srgbClr val="000000"/>
                </a:solidFill>
                <a:latin typeface="Times New Roman" panose="02020603050405020304" pitchFamily="18" charset="0"/>
                <a:cs typeface="Times New Roman" panose="02020603050405020304" pitchFamily="18" charset="0"/>
              </a:rPr>
              <a:t>Workshop on Lesson Study :Introduction to key principles of Lesson Study</a:t>
            </a:r>
            <a:endParaRPr lang="en-US" sz="2000" b="1"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IE" sz="2000" b="1" dirty="0">
                <a:solidFill>
                  <a:srgbClr val="000000"/>
                </a:solidFill>
                <a:latin typeface="Times New Roman" panose="02020603050405020304" pitchFamily="18" charset="0"/>
                <a:cs typeface="Times New Roman" panose="02020603050405020304" pitchFamily="18" charset="0"/>
              </a:rPr>
              <a:t>Active Blended Learning</a:t>
            </a:r>
            <a:endParaRPr lang="en-US" sz="2000" b="1"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IE" sz="2000" b="1" dirty="0">
                <a:solidFill>
                  <a:srgbClr val="000000"/>
                </a:solidFill>
                <a:latin typeface="Times New Roman" panose="02020603050405020304" pitchFamily="18" charset="0"/>
                <a:cs typeface="Times New Roman" panose="02020603050405020304" pitchFamily="18" charset="0"/>
              </a:rPr>
              <a:t>Teacher research and enquiry for school improvement: teachers’ perspectives</a:t>
            </a:r>
            <a:endParaRPr lang="en-US" sz="2000" b="1"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2000" b="1" dirty="0">
                <a:solidFill>
                  <a:srgbClr val="000000"/>
                </a:solidFill>
                <a:latin typeface="Times New Roman" panose="02020603050405020304" pitchFamily="18" charset="0"/>
                <a:cs typeface="Times New Roman" panose="02020603050405020304" pitchFamily="18" charset="0"/>
              </a:rPr>
              <a:t>Professional development of school leaders </a:t>
            </a:r>
            <a:endParaRPr lang="en-US" sz="2000" b="1" dirty="0">
              <a:solidFill>
                <a:srgbClr val="000000"/>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IE" sz="2000" b="1" dirty="0">
                <a:solidFill>
                  <a:srgbClr val="000000"/>
                </a:solidFill>
                <a:latin typeface="Times New Roman" panose="02020603050405020304" pitchFamily="18" charset="0"/>
                <a:cs typeface="Times New Roman" panose="02020603050405020304" pitchFamily="18" charset="0"/>
              </a:rPr>
              <a:t>Qualitative Research</a:t>
            </a:r>
          </a:p>
          <a:p>
            <a:pPr marL="285750" indent="-285750">
              <a:buFont typeface="Arial" panose="020B0604020202020204" pitchFamily="34" charset="0"/>
              <a:buChar char="•"/>
            </a:pPr>
            <a:r>
              <a:rPr lang="en-IE" sz="2000" b="1" dirty="0">
                <a:solidFill>
                  <a:srgbClr val="000000"/>
                </a:solidFill>
                <a:latin typeface="Times New Roman" panose="02020603050405020304" pitchFamily="18" charset="0"/>
                <a:cs typeface="Times New Roman" panose="02020603050405020304" pitchFamily="18" charset="0"/>
              </a:rPr>
              <a:t>Mentorship</a:t>
            </a:r>
          </a:p>
          <a:p>
            <a:pPr marL="285750" indent="-285750">
              <a:buFont typeface="Arial" panose="020B0604020202020204" pitchFamily="34" charset="0"/>
              <a:buChar char="•"/>
            </a:pPr>
            <a:r>
              <a:rPr lang="en-IE" sz="2000" b="1" dirty="0">
                <a:solidFill>
                  <a:srgbClr val="000000"/>
                </a:solidFill>
                <a:latin typeface="Times New Roman" panose="02020603050405020304" pitchFamily="18" charset="0"/>
                <a:cs typeface="Times New Roman" panose="02020603050405020304" pitchFamily="18" charset="0"/>
              </a:rPr>
              <a:t>Data Analysis &amp; Decoding System</a:t>
            </a:r>
            <a:endParaRPr lang="en-US" sz="2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6168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29</a:t>
            </a:fld>
            <a:endParaRPr lang="ar-EG"/>
          </a:p>
        </p:txBody>
      </p:sp>
      <p:sp>
        <p:nvSpPr>
          <p:cNvPr id="8" name="Title 1">
            <a:extLst>
              <a:ext uri="{FF2B5EF4-FFF2-40B4-BE49-F238E27FC236}">
                <a16:creationId xmlns:a16="http://schemas.microsoft.com/office/drawing/2014/main" id="{026D76FD-9B65-44BA-B866-6CE4AAB6177A}"/>
              </a:ext>
            </a:extLst>
          </p:cNvPr>
          <p:cNvSpPr>
            <a:spLocks noGrp="1"/>
          </p:cNvSpPr>
          <p:nvPr>
            <p:ph type="ctrTitle"/>
          </p:nvPr>
        </p:nvSpPr>
        <p:spPr>
          <a:xfrm>
            <a:off x="2796208" y="569313"/>
            <a:ext cx="9316279" cy="689643"/>
          </a:xfrm>
          <a:solidFill>
            <a:srgbClr val="514843"/>
          </a:solidFill>
          <a:ln w="19050">
            <a:solidFill>
              <a:srgbClr val="514843"/>
            </a:solidFill>
          </a:ln>
        </p:spPr>
        <p:txBody>
          <a:bodyPr>
            <a:noAutofit/>
          </a:bodyPr>
          <a:lstStyle/>
          <a:p>
            <a:pPr algn="ctr"/>
            <a:r>
              <a:rPr lang="en-US" sz="3600" b="1" cap="none" dirty="0">
                <a:solidFill>
                  <a:srgbClr val="FF0000"/>
                </a:solidFill>
              </a:rPr>
              <a:t>ASU/PD Schools Tailored Programs</a:t>
            </a:r>
          </a:p>
        </p:txBody>
      </p:sp>
      <p:graphicFrame>
        <p:nvGraphicFramePr>
          <p:cNvPr id="2" name="Table 1">
            <a:extLst>
              <a:ext uri="{FF2B5EF4-FFF2-40B4-BE49-F238E27FC236}">
                <a16:creationId xmlns:a16="http://schemas.microsoft.com/office/drawing/2014/main" id="{6F654ADF-9141-4509-9564-301CB0615CE7}"/>
              </a:ext>
            </a:extLst>
          </p:cNvPr>
          <p:cNvGraphicFramePr>
            <a:graphicFrameLocks noGrp="1"/>
          </p:cNvGraphicFramePr>
          <p:nvPr>
            <p:extLst>
              <p:ext uri="{D42A27DB-BD31-4B8C-83A1-F6EECF244321}">
                <p14:modId xmlns:p14="http://schemas.microsoft.com/office/powerpoint/2010/main" val="341329198"/>
              </p:ext>
            </p:extLst>
          </p:nvPr>
        </p:nvGraphicFramePr>
        <p:xfrm>
          <a:off x="229703" y="1318454"/>
          <a:ext cx="11882783" cy="4511040"/>
        </p:xfrm>
        <a:graphic>
          <a:graphicData uri="http://schemas.openxmlformats.org/drawingml/2006/table">
            <a:tbl>
              <a:tblPr firstRow="1" bandRow="1">
                <a:tableStyleId>{5940675A-B579-460E-94D1-54222C63F5DA}</a:tableStyleId>
              </a:tblPr>
              <a:tblGrid>
                <a:gridCol w="3284257">
                  <a:extLst>
                    <a:ext uri="{9D8B030D-6E8A-4147-A177-3AD203B41FA5}">
                      <a16:colId xmlns:a16="http://schemas.microsoft.com/office/drawing/2014/main" val="2059326002"/>
                    </a:ext>
                  </a:extLst>
                </a:gridCol>
                <a:gridCol w="8598526">
                  <a:extLst>
                    <a:ext uri="{9D8B030D-6E8A-4147-A177-3AD203B41FA5}">
                      <a16:colId xmlns:a16="http://schemas.microsoft.com/office/drawing/2014/main" val="1665196864"/>
                    </a:ext>
                  </a:extLst>
                </a:gridCol>
              </a:tblGrid>
              <a:tr h="370840">
                <a:tc>
                  <a:txBody>
                    <a:bodyPr/>
                    <a:lstStyle/>
                    <a:p>
                      <a:pPr algn="ctr"/>
                      <a:r>
                        <a:rPr lang="en-US" sz="2000" b="1" dirty="0">
                          <a:solidFill>
                            <a:srgbClr val="0070C0"/>
                          </a:solidFill>
                        </a:rPr>
                        <a:t>Program </a:t>
                      </a:r>
                    </a:p>
                  </a:txBody>
                  <a:tcPr anchor="ctr">
                    <a:solidFill>
                      <a:srgbClr val="FFFFCC"/>
                    </a:solidFill>
                  </a:tcPr>
                </a:tc>
                <a:tc>
                  <a:txBody>
                    <a:bodyPr/>
                    <a:lstStyle/>
                    <a:p>
                      <a:pPr algn="ctr"/>
                      <a:r>
                        <a:rPr lang="en-US" sz="2000" b="1" dirty="0">
                          <a:solidFill>
                            <a:srgbClr val="0070C0"/>
                          </a:solidFill>
                        </a:rPr>
                        <a:t>Topics </a:t>
                      </a:r>
                    </a:p>
                  </a:txBody>
                  <a:tcPr anchor="ctr">
                    <a:solidFill>
                      <a:srgbClr val="FFFFCC"/>
                    </a:solidFill>
                  </a:tcPr>
                </a:tc>
                <a:extLst>
                  <a:ext uri="{0D108BD9-81ED-4DB2-BD59-A6C34878D82A}">
                    <a16:rowId xmlns:a16="http://schemas.microsoft.com/office/drawing/2014/main" val="932896845"/>
                  </a:ext>
                </a:extLst>
              </a:tr>
              <a:tr h="573819">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b="1" kern="1200" dirty="0">
                          <a:solidFill>
                            <a:schemeClr val="tx1"/>
                          </a:solidFill>
                          <a:effectLst/>
                          <a:latin typeface="+mn-lt"/>
                          <a:ea typeface="+mn-ea"/>
                          <a:cs typeface="+mn-cs"/>
                        </a:rPr>
                        <a:t>An overview of the Themes of the project</a:t>
                      </a:r>
                    </a:p>
                  </a:txBody>
                  <a:tcPr anchor="ctr"/>
                </a:tc>
                <a:tc>
                  <a:txBody>
                    <a:bodyPr/>
                    <a:lstStyle/>
                    <a:p>
                      <a:pPr marL="285750" lvl="0" indent="-285750" rtl="0">
                        <a:buFont typeface="Arial" panose="020B0604020202020204" pitchFamily="34" charset="0"/>
                        <a:buChar char="•"/>
                      </a:pPr>
                      <a:r>
                        <a:rPr lang="en-US" sz="1800" kern="1200" dirty="0">
                          <a:solidFill>
                            <a:schemeClr val="tx1"/>
                          </a:solidFill>
                          <a:effectLst/>
                          <a:latin typeface="+mn-lt"/>
                          <a:ea typeface="+mn-ea"/>
                          <a:cs typeface="+mn-cs"/>
                        </a:rPr>
                        <a:t>STEAM</a:t>
                      </a:r>
                    </a:p>
                    <a:p>
                      <a:pPr marL="285750" lvl="0" indent="-285750" rtl="0">
                        <a:buFont typeface="Arial" panose="020B0604020202020204" pitchFamily="34" charset="0"/>
                        <a:buChar char="•"/>
                      </a:pPr>
                      <a:r>
                        <a:rPr lang="en-US" sz="1800" kern="1200" dirty="0">
                          <a:solidFill>
                            <a:schemeClr val="tx1"/>
                          </a:solidFill>
                          <a:effectLst/>
                          <a:latin typeface="+mn-lt"/>
                          <a:ea typeface="+mn-ea"/>
                          <a:cs typeface="+mn-cs"/>
                        </a:rPr>
                        <a:t>Global citizenship</a:t>
                      </a:r>
                    </a:p>
                    <a:p>
                      <a:pPr marL="285750" lvl="0" indent="-285750" rtl="0">
                        <a:buFont typeface="Arial" panose="020B0604020202020204" pitchFamily="34" charset="0"/>
                        <a:buChar char="•"/>
                      </a:pPr>
                      <a:r>
                        <a:rPr lang="en-US" sz="1800" kern="1200" dirty="0">
                          <a:solidFill>
                            <a:schemeClr val="tx1"/>
                          </a:solidFill>
                          <a:effectLst/>
                          <a:latin typeface="+mn-lt"/>
                          <a:ea typeface="+mn-ea"/>
                          <a:cs typeface="+mn-cs"/>
                        </a:rPr>
                        <a:t>Sustainable development</a:t>
                      </a:r>
                    </a:p>
                    <a:p>
                      <a:pPr marL="285750" lvl="0" indent="-285750" rtl="0">
                        <a:buFont typeface="Arial" panose="020B0604020202020204" pitchFamily="34" charset="0"/>
                        <a:buChar char="•"/>
                      </a:pPr>
                      <a:r>
                        <a:rPr lang="en-US" sz="1800" kern="1200" dirty="0">
                          <a:solidFill>
                            <a:schemeClr val="tx1"/>
                          </a:solidFill>
                          <a:effectLst/>
                          <a:latin typeface="+mn-lt"/>
                          <a:ea typeface="+mn-ea"/>
                          <a:cs typeface="+mn-cs"/>
                        </a:rPr>
                        <a:t>Special needs</a:t>
                      </a:r>
                    </a:p>
                  </a:txBody>
                  <a:tcPr/>
                </a:tc>
                <a:extLst>
                  <a:ext uri="{0D108BD9-81ED-4DB2-BD59-A6C34878D82A}">
                    <a16:rowId xmlns:a16="http://schemas.microsoft.com/office/drawing/2014/main" val="633131459"/>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lang="en-US" sz="1800" b="1" kern="1200" dirty="0">
                          <a:solidFill>
                            <a:schemeClr val="tx1"/>
                          </a:solidFill>
                          <a:effectLst/>
                          <a:latin typeface="+mn-lt"/>
                          <a:ea typeface="+mn-ea"/>
                          <a:cs typeface="+mn-cs"/>
                        </a:rPr>
                        <a:t>Action research training</a:t>
                      </a:r>
                    </a:p>
                  </a:txBody>
                  <a:tcPr anchor="ctr"/>
                </a:tc>
                <a:tc>
                  <a:txBody>
                    <a:bodyPr/>
                    <a:lstStyle/>
                    <a:p>
                      <a:pPr marL="285750" lvl="0" indent="-285750" rtl="0">
                        <a:buFont typeface="Arial" panose="020B0604020202020204" pitchFamily="34" charset="0"/>
                        <a:buChar char="•"/>
                      </a:pPr>
                      <a:r>
                        <a:rPr lang="en-US" dirty="0"/>
                        <a:t>The concept , importance, Characteristics, and Steps of action research</a:t>
                      </a:r>
                    </a:p>
                    <a:p>
                      <a:pPr marL="285750" lvl="0" indent="-285750" rtl="0">
                        <a:buFont typeface="Arial" panose="020B0604020202020204" pitchFamily="34" charset="0"/>
                        <a:buChar char="•"/>
                      </a:pPr>
                      <a:r>
                        <a:rPr lang="en-US" dirty="0"/>
                        <a:t>Ethnographic Study of the school.</a:t>
                      </a:r>
                    </a:p>
                    <a:p>
                      <a:pPr marL="285750" lvl="0" indent="-285750" rtl="0">
                        <a:buFont typeface="Arial" panose="020B0604020202020204" pitchFamily="34" charset="0"/>
                        <a:buChar char="•"/>
                      </a:pPr>
                      <a:r>
                        <a:rPr lang="en-US" dirty="0"/>
                        <a:t>The stages of building the team and defining its roles</a:t>
                      </a:r>
                    </a:p>
                    <a:p>
                      <a:pPr marL="285750" lvl="0" indent="-285750" rtl="0">
                        <a:buFont typeface="Arial" panose="020B0604020202020204" pitchFamily="34" charset="0"/>
                        <a:buChar char="•"/>
                      </a:pPr>
                      <a:r>
                        <a:rPr lang="en-US" sz="1800" kern="1200" dirty="0">
                          <a:solidFill>
                            <a:schemeClr val="tx1"/>
                          </a:solidFill>
                          <a:effectLst/>
                          <a:latin typeface="+mn-lt"/>
                          <a:ea typeface="+mn-ea"/>
                          <a:cs typeface="+mn-cs"/>
                        </a:rPr>
                        <a:t>Strategic plan</a:t>
                      </a:r>
                    </a:p>
                    <a:p>
                      <a:pPr marL="285750" lvl="0" indent="-285750" rtl="0">
                        <a:buFont typeface="Arial" panose="020B0604020202020204" pitchFamily="34" charset="0"/>
                        <a:buChar char="•"/>
                      </a:pPr>
                      <a:r>
                        <a:rPr lang="en-US" sz="1800" kern="1200" dirty="0">
                          <a:solidFill>
                            <a:schemeClr val="tx1"/>
                          </a:solidFill>
                          <a:effectLst/>
                          <a:latin typeface="+mn-lt"/>
                          <a:ea typeface="+mn-ea"/>
                          <a:cs typeface="+mn-cs"/>
                        </a:rPr>
                        <a:t>SWOT analysis</a:t>
                      </a:r>
                    </a:p>
                    <a:p>
                      <a:pPr marL="285750" lvl="0" indent="-285750" rtl="0">
                        <a:buFont typeface="Arial" panose="020B0604020202020204" pitchFamily="34" charset="0"/>
                        <a:buChar char="•"/>
                      </a:pPr>
                      <a:r>
                        <a:rPr lang="en-US" sz="1800" kern="1200" dirty="0">
                          <a:solidFill>
                            <a:schemeClr val="tx1"/>
                          </a:solidFill>
                          <a:effectLst/>
                          <a:latin typeface="+mn-lt"/>
                          <a:ea typeface="+mn-ea"/>
                          <a:cs typeface="+mn-cs"/>
                        </a:rPr>
                        <a:t>Challenges of </a:t>
                      </a:r>
                      <a:r>
                        <a:rPr lang="en-US" dirty="0"/>
                        <a:t>action research</a:t>
                      </a:r>
                      <a:endParaRPr lang="en-US" sz="1800" kern="1200" dirty="0">
                        <a:solidFill>
                          <a:schemeClr val="tx1"/>
                        </a:solidFill>
                        <a:effectLst/>
                        <a:latin typeface="+mn-lt"/>
                        <a:ea typeface="+mn-ea"/>
                        <a:cs typeface="+mn-cs"/>
                      </a:endParaRPr>
                    </a:p>
                  </a:txBody>
                  <a:tcPr/>
                </a:tc>
                <a:extLst>
                  <a:ext uri="{0D108BD9-81ED-4DB2-BD59-A6C34878D82A}">
                    <a16:rowId xmlns:a16="http://schemas.microsoft.com/office/drawing/2014/main" val="1148678915"/>
                  </a:ext>
                </a:extLst>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lang="en-US" sz="1800" b="1" kern="1200" dirty="0">
                          <a:solidFill>
                            <a:schemeClr val="tx1"/>
                          </a:solidFill>
                          <a:effectLst/>
                          <a:latin typeface="+mn-lt"/>
                          <a:ea typeface="+mn-ea"/>
                          <a:cs typeface="+mn-cs"/>
                        </a:rPr>
                        <a:t>STEAM training</a:t>
                      </a:r>
                    </a:p>
                  </a:txBody>
                  <a:tcPr anchor="ctr"/>
                </a:tc>
                <a:tc>
                  <a:txBody>
                    <a:bodyPr/>
                    <a:lstStyle/>
                    <a:p>
                      <a:pPr marL="285750" lvl="0" indent="-285750" rtl="0">
                        <a:buFont typeface="Arial" panose="020B0604020202020204" pitchFamily="34" charset="0"/>
                        <a:buChar char="•"/>
                      </a:pPr>
                      <a:r>
                        <a:rPr lang="en-US" sz="1800" kern="1200" dirty="0">
                          <a:solidFill>
                            <a:schemeClr val="tx1"/>
                          </a:solidFill>
                          <a:effectLst/>
                          <a:latin typeface="+mn-lt"/>
                          <a:ea typeface="+mn-ea"/>
                          <a:cs typeface="+mn-cs"/>
                        </a:rPr>
                        <a:t>STEAM philosophy</a:t>
                      </a:r>
                    </a:p>
                    <a:p>
                      <a:pPr marL="285750" lvl="0" indent="-285750" rtl="0">
                        <a:buFont typeface="Arial" panose="020B0604020202020204" pitchFamily="34" charset="0"/>
                        <a:buChar char="•"/>
                      </a:pPr>
                      <a:r>
                        <a:rPr lang="en-US" sz="1800" kern="1200" dirty="0">
                          <a:solidFill>
                            <a:schemeClr val="tx1"/>
                          </a:solidFill>
                          <a:effectLst/>
                          <a:latin typeface="+mn-lt"/>
                          <a:ea typeface="+mn-ea"/>
                          <a:cs typeface="+mn-cs"/>
                        </a:rPr>
                        <a:t>Great challenges</a:t>
                      </a:r>
                    </a:p>
                    <a:p>
                      <a:pPr marL="285750" lvl="0" indent="-285750" rtl="0">
                        <a:buFont typeface="Arial" panose="020B0604020202020204" pitchFamily="34" charset="0"/>
                        <a:buChar char="•"/>
                      </a:pPr>
                      <a:r>
                        <a:rPr lang="en-US" sz="1800" kern="1200" dirty="0">
                          <a:solidFill>
                            <a:schemeClr val="tx1"/>
                          </a:solidFill>
                          <a:effectLst/>
                          <a:latin typeface="+mn-lt"/>
                          <a:ea typeface="+mn-ea"/>
                          <a:cs typeface="+mn-cs"/>
                        </a:rPr>
                        <a:t>Capstone </a:t>
                      </a:r>
                    </a:p>
                    <a:p>
                      <a:pPr marL="285750" lvl="0" indent="-285750" rtl="0">
                        <a:buFont typeface="Arial" panose="020B0604020202020204" pitchFamily="34" charset="0"/>
                        <a:buChar char="•"/>
                      </a:pPr>
                      <a:r>
                        <a:rPr lang="en-US" sz="1800" kern="1200" dirty="0">
                          <a:solidFill>
                            <a:schemeClr val="tx1"/>
                          </a:solidFill>
                          <a:effectLst/>
                          <a:latin typeface="+mn-lt"/>
                          <a:ea typeface="+mn-ea"/>
                          <a:cs typeface="+mn-cs"/>
                        </a:rPr>
                        <a:t>STEAM schools</a:t>
                      </a:r>
                    </a:p>
                  </a:txBody>
                  <a:tcPr/>
                </a:tc>
                <a:extLst>
                  <a:ext uri="{0D108BD9-81ED-4DB2-BD59-A6C34878D82A}">
                    <a16:rowId xmlns:a16="http://schemas.microsoft.com/office/drawing/2014/main" val="1336958502"/>
                  </a:ext>
                </a:extLst>
              </a:tr>
            </a:tbl>
          </a:graphicData>
        </a:graphic>
      </p:graphicFrame>
    </p:spTree>
    <p:extLst>
      <p:ext uri="{BB962C8B-B14F-4D97-AF65-F5344CB8AC3E}">
        <p14:creationId xmlns:p14="http://schemas.microsoft.com/office/powerpoint/2010/main" val="416624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F8277C3-F721-49A9-B3CB-41A961572358}"/>
              </a:ext>
            </a:extLst>
          </p:cNvPr>
          <p:cNvSpPr>
            <a:spLocks noGrp="1"/>
          </p:cNvSpPr>
          <p:nvPr>
            <p:ph type="title"/>
          </p:nvPr>
        </p:nvSpPr>
        <p:spPr>
          <a:xfrm>
            <a:off x="1192971" y="3243470"/>
            <a:ext cx="10071099" cy="1684150"/>
          </a:xfrm>
        </p:spPr>
        <p:txBody>
          <a:bodyPr>
            <a:normAutofit/>
          </a:bodyPr>
          <a:lstStyle/>
          <a:p>
            <a:pPr algn="ctr"/>
            <a:r>
              <a:rPr lang="en-US" sz="4800" b="1" cap="none" dirty="0">
                <a:solidFill>
                  <a:srgbClr val="FFFF00"/>
                </a:solidFill>
              </a:rPr>
              <a:t>Visibility and Publicity of the Project </a:t>
            </a:r>
          </a:p>
        </p:txBody>
      </p:sp>
      <p:sp>
        <p:nvSpPr>
          <p:cNvPr id="4" name="Slide Number Placeholder 3">
            <a:extLst>
              <a:ext uri="{FF2B5EF4-FFF2-40B4-BE49-F238E27FC236}">
                <a16:creationId xmlns:a16="http://schemas.microsoft.com/office/drawing/2014/main" id="{0306113D-0BC8-4A85-A684-04C06870E39D}"/>
              </a:ext>
            </a:extLst>
          </p:cNvPr>
          <p:cNvSpPr>
            <a:spLocks noGrp="1"/>
          </p:cNvSpPr>
          <p:nvPr>
            <p:ph type="sldNum" sz="quarter" idx="12"/>
          </p:nvPr>
        </p:nvSpPr>
        <p:spPr/>
        <p:txBody>
          <a:bodyPr vert="horz" lIns="91440" tIns="45720" rIns="91440" bIns="45720" rtlCol="0" anchor="ctr">
            <a:normAutofit/>
          </a:bodyPr>
          <a:lstStyle/>
          <a:p>
            <a:pPr>
              <a:spcAft>
                <a:spcPts val="600"/>
              </a:spcAft>
            </a:pPr>
            <a:fld id="{0FF54DE5-C571-48E8-A5BC-B369434E2F44}" type="slidenum">
              <a:rPr lang="en-US" sz="1000">
                <a:solidFill>
                  <a:srgbClr val="898989"/>
                </a:solidFill>
              </a:rPr>
              <a:pPr>
                <a:spcAft>
                  <a:spcPts val="600"/>
                </a:spcAft>
              </a:pPr>
              <a:t>3</a:t>
            </a:fld>
            <a:endParaRPr lang="en-US" sz="1000">
              <a:solidFill>
                <a:srgbClr val="898989"/>
              </a:solidFill>
            </a:endParaRPr>
          </a:p>
        </p:txBody>
      </p:sp>
    </p:spTree>
    <p:extLst>
      <p:ext uri="{BB962C8B-B14F-4D97-AF65-F5344CB8AC3E}">
        <p14:creationId xmlns:p14="http://schemas.microsoft.com/office/powerpoint/2010/main" val="246586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30</a:t>
            </a:fld>
            <a:endParaRPr lang="ar-EG"/>
          </a:p>
        </p:txBody>
      </p:sp>
      <p:sp>
        <p:nvSpPr>
          <p:cNvPr id="8" name="Title 1">
            <a:extLst>
              <a:ext uri="{FF2B5EF4-FFF2-40B4-BE49-F238E27FC236}">
                <a16:creationId xmlns:a16="http://schemas.microsoft.com/office/drawing/2014/main" id="{026D76FD-9B65-44BA-B866-6CE4AAB6177A}"/>
              </a:ext>
            </a:extLst>
          </p:cNvPr>
          <p:cNvSpPr>
            <a:spLocks noGrp="1"/>
          </p:cNvSpPr>
          <p:nvPr>
            <p:ph type="ctrTitle"/>
          </p:nvPr>
        </p:nvSpPr>
        <p:spPr>
          <a:xfrm>
            <a:off x="2796208" y="569313"/>
            <a:ext cx="9316279" cy="689643"/>
          </a:xfrm>
          <a:solidFill>
            <a:srgbClr val="514843"/>
          </a:solidFill>
          <a:ln w="19050">
            <a:solidFill>
              <a:srgbClr val="514843"/>
            </a:solidFill>
          </a:ln>
        </p:spPr>
        <p:txBody>
          <a:bodyPr>
            <a:noAutofit/>
          </a:bodyPr>
          <a:lstStyle/>
          <a:p>
            <a:pPr algn="ctr"/>
            <a:r>
              <a:rPr lang="en-US" sz="3600" b="1" cap="none" dirty="0">
                <a:solidFill>
                  <a:srgbClr val="FF0000"/>
                </a:solidFill>
              </a:rPr>
              <a:t>ASU/PD Schools Tailored Programs</a:t>
            </a:r>
            <a:endParaRPr lang="en-US" sz="3600" cap="none" dirty="0">
              <a:solidFill>
                <a:srgbClr val="00B0F0"/>
              </a:solidFill>
            </a:endParaRPr>
          </a:p>
        </p:txBody>
      </p:sp>
      <p:graphicFrame>
        <p:nvGraphicFramePr>
          <p:cNvPr id="2" name="Table 1">
            <a:extLst>
              <a:ext uri="{FF2B5EF4-FFF2-40B4-BE49-F238E27FC236}">
                <a16:creationId xmlns:a16="http://schemas.microsoft.com/office/drawing/2014/main" id="{6F654ADF-9141-4509-9564-301CB0615CE7}"/>
              </a:ext>
            </a:extLst>
          </p:cNvPr>
          <p:cNvGraphicFramePr>
            <a:graphicFrameLocks noGrp="1"/>
          </p:cNvGraphicFramePr>
          <p:nvPr>
            <p:extLst>
              <p:ext uri="{D42A27DB-BD31-4B8C-83A1-F6EECF244321}">
                <p14:modId xmlns:p14="http://schemas.microsoft.com/office/powerpoint/2010/main" val="1061702563"/>
              </p:ext>
            </p:extLst>
          </p:nvPr>
        </p:nvGraphicFramePr>
        <p:xfrm>
          <a:off x="362225" y="1587832"/>
          <a:ext cx="11299688" cy="3870960"/>
        </p:xfrm>
        <a:graphic>
          <a:graphicData uri="http://schemas.openxmlformats.org/drawingml/2006/table">
            <a:tbl>
              <a:tblPr firstRow="1" bandRow="1">
                <a:tableStyleId>{5940675A-B579-460E-94D1-54222C63F5DA}</a:tableStyleId>
              </a:tblPr>
              <a:tblGrid>
                <a:gridCol w="3123097">
                  <a:extLst>
                    <a:ext uri="{9D8B030D-6E8A-4147-A177-3AD203B41FA5}">
                      <a16:colId xmlns:a16="http://schemas.microsoft.com/office/drawing/2014/main" val="2059326002"/>
                    </a:ext>
                  </a:extLst>
                </a:gridCol>
                <a:gridCol w="8176591">
                  <a:extLst>
                    <a:ext uri="{9D8B030D-6E8A-4147-A177-3AD203B41FA5}">
                      <a16:colId xmlns:a16="http://schemas.microsoft.com/office/drawing/2014/main" val="1665196864"/>
                    </a:ext>
                  </a:extLst>
                </a:gridCol>
              </a:tblGrid>
              <a:tr h="370840">
                <a:tc>
                  <a:txBody>
                    <a:bodyPr/>
                    <a:lstStyle/>
                    <a:p>
                      <a:pPr algn="ctr"/>
                      <a:r>
                        <a:rPr lang="en-US" sz="2000" b="1" dirty="0">
                          <a:solidFill>
                            <a:srgbClr val="0070C0"/>
                          </a:solidFill>
                        </a:rPr>
                        <a:t>Program </a:t>
                      </a:r>
                    </a:p>
                  </a:txBody>
                  <a:tcPr anchor="ctr">
                    <a:solidFill>
                      <a:srgbClr val="FFFFCC"/>
                    </a:solidFill>
                  </a:tcPr>
                </a:tc>
                <a:tc>
                  <a:txBody>
                    <a:bodyPr/>
                    <a:lstStyle/>
                    <a:p>
                      <a:pPr algn="ctr"/>
                      <a:r>
                        <a:rPr lang="en-US" sz="2000" b="1" dirty="0">
                          <a:solidFill>
                            <a:srgbClr val="0070C0"/>
                          </a:solidFill>
                        </a:rPr>
                        <a:t>Topics </a:t>
                      </a:r>
                    </a:p>
                  </a:txBody>
                  <a:tcPr anchor="ctr">
                    <a:solidFill>
                      <a:srgbClr val="FFFFCC"/>
                    </a:solidFill>
                  </a:tcPr>
                </a:tc>
                <a:extLst>
                  <a:ext uri="{0D108BD9-81ED-4DB2-BD59-A6C34878D82A}">
                    <a16:rowId xmlns:a16="http://schemas.microsoft.com/office/drawing/2014/main" val="932896845"/>
                  </a:ext>
                </a:extLst>
              </a:tr>
              <a:tr h="370840">
                <a:tc>
                  <a:txBody>
                    <a:bodyPr/>
                    <a:lstStyle/>
                    <a:p>
                      <a:endParaRPr lang="en-US" sz="1800" b="0" i="0" u="none" strike="noStrike" kern="1200" baseline="0" dirty="0">
                        <a:solidFill>
                          <a:schemeClr val="tx1"/>
                        </a:solidFill>
                        <a:latin typeface="+mn-lt"/>
                        <a:ea typeface="+mn-ea"/>
                        <a:cs typeface="+mn-cs"/>
                      </a:endParaRPr>
                    </a:p>
                    <a:p>
                      <a:pPr marL="342900" indent="-342900">
                        <a:buFont typeface="+mj-lt"/>
                        <a:buAutoNum type="arabicPeriod" startAt="4"/>
                      </a:pPr>
                      <a:r>
                        <a:rPr lang="en-US" sz="1800" b="1" i="0" u="none" strike="noStrike" kern="1200" baseline="0" dirty="0">
                          <a:solidFill>
                            <a:schemeClr val="tx1"/>
                          </a:solidFill>
                          <a:latin typeface="+mn-lt"/>
                          <a:ea typeface="+mn-ea"/>
                          <a:cs typeface="+mn-cs"/>
                        </a:rPr>
                        <a:t>Training Package </a:t>
                      </a:r>
                      <a:r>
                        <a:rPr lang="en-US" sz="1800" b="1" kern="1200" dirty="0">
                          <a:solidFill>
                            <a:schemeClr val="tx1"/>
                          </a:solidFill>
                          <a:effectLst/>
                          <a:latin typeface="+mn-lt"/>
                          <a:ea typeface="+mn-ea"/>
                          <a:cs typeface="+mn-cs"/>
                        </a:rPr>
                        <a:t>Development</a:t>
                      </a:r>
                      <a:r>
                        <a:rPr lang="en-US" sz="1800" b="1" i="0" u="none" strike="noStrike" kern="1200" baseline="0" dirty="0">
                          <a:solidFill>
                            <a:schemeClr val="tx1"/>
                          </a:solidFill>
                          <a:latin typeface="+mn-lt"/>
                          <a:ea typeface="+mn-ea"/>
                          <a:cs typeface="+mn-cs"/>
                        </a:rPr>
                        <a:t> </a:t>
                      </a:r>
                      <a:r>
                        <a:rPr lang="en-US" sz="1800" b="0" i="0" u="none" strike="noStrike" kern="1200" baseline="0" dirty="0">
                          <a:solidFill>
                            <a:schemeClr val="tx1"/>
                          </a:solidFill>
                          <a:latin typeface="+mn-lt"/>
                          <a:ea typeface="+mn-ea"/>
                          <a:cs typeface="+mn-cs"/>
                        </a:rPr>
                        <a:t>	</a:t>
                      </a:r>
                    </a:p>
                    <a:p>
                      <a:endParaRPr lang="en-US" dirty="0"/>
                    </a:p>
                  </a:txBody>
                  <a:tcPr anchor="ctr"/>
                </a:tc>
                <a:tc>
                  <a:txBody>
                    <a:bodyPr/>
                    <a:lstStyle/>
                    <a:p>
                      <a:pPr marL="285750" indent="-285750">
                        <a:buFont typeface="Arial" panose="020B0604020202020204" pitchFamily="34" charset="0"/>
                        <a:buChar char="•"/>
                      </a:pPr>
                      <a:r>
                        <a:rPr lang="en-US" sz="1800" kern="1200" dirty="0">
                          <a:solidFill>
                            <a:schemeClr val="tx1"/>
                          </a:solidFill>
                          <a:effectLst/>
                          <a:latin typeface="+mn-lt"/>
                          <a:ea typeface="+mn-ea"/>
                          <a:cs typeface="+mn-cs"/>
                        </a:rPr>
                        <a:t>Concept of Training Program </a:t>
                      </a:r>
                    </a:p>
                    <a:p>
                      <a:pPr marL="285750" indent="-285750">
                        <a:buFont typeface="Arial" panose="020B0604020202020204" pitchFamily="34" charset="0"/>
                        <a:buChar char="•"/>
                      </a:pPr>
                      <a:r>
                        <a:rPr lang="en-US" sz="1800" kern="1200" dirty="0">
                          <a:solidFill>
                            <a:schemeClr val="tx1"/>
                          </a:solidFill>
                          <a:effectLst/>
                          <a:latin typeface="+mn-lt"/>
                          <a:ea typeface="+mn-ea"/>
                          <a:cs typeface="+mn-cs"/>
                        </a:rPr>
                        <a:t>Training Program Design </a:t>
                      </a:r>
                    </a:p>
                    <a:p>
                      <a:pPr marL="285750" lvl="0" indent="-285750" rtl="0">
                        <a:buFont typeface="Arial" panose="020B0604020202020204" pitchFamily="34" charset="0"/>
                        <a:buChar char="•"/>
                      </a:pPr>
                      <a:r>
                        <a:rPr lang="en-US" sz="1800" kern="1200" dirty="0">
                          <a:solidFill>
                            <a:schemeClr val="tx1"/>
                          </a:solidFill>
                          <a:effectLst/>
                          <a:latin typeface="+mn-lt"/>
                          <a:ea typeface="+mn-ea"/>
                          <a:cs typeface="+mn-cs"/>
                        </a:rPr>
                        <a:t>Training Package: Concept, Tools and Procedures. </a:t>
                      </a:r>
                    </a:p>
                    <a:p>
                      <a:pPr marL="285750" indent="-285750">
                        <a:buFont typeface="Arial" panose="020B0604020202020204" pitchFamily="34" charset="0"/>
                        <a:buChar char="•"/>
                      </a:pPr>
                      <a:r>
                        <a:rPr lang="en-US" sz="1800" kern="1200" dirty="0">
                          <a:solidFill>
                            <a:schemeClr val="tx1"/>
                          </a:solidFill>
                          <a:effectLst/>
                          <a:latin typeface="+mn-lt"/>
                          <a:ea typeface="+mn-ea"/>
                          <a:cs typeface="+mn-cs"/>
                        </a:rPr>
                        <a:t>Training Package Components</a:t>
                      </a:r>
                    </a:p>
                  </a:txBody>
                  <a:tcPr/>
                </a:tc>
                <a:extLst>
                  <a:ext uri="{0D108BD9-81ED-4DB2-BD59-A6C34878D82A}">
                    <a16:rowId xmlns:a16="http://schemas.microsoft.com/office/drawing/2014/main" val="1695851461"/>
                  </a:ext>
                </a:extLst>
              </a:tr>
              <a:tr h="370840">
                <a:tc>
                  <a:txBody>
                    <a:bodyPr/>
                    <a:lstStyle/>
                    <a:p>
                      <a:pPr marL="342900" indent="-342900">
                        <a:buFont typeface="+mj-lt"/>
                        <a:buAutoNum type="arabicPeriod" startAt="5"/>
                      </a:pPr>
                      <a:r>
                        <a:rPr lang="en-US" sz="1800" b="1" kern="1200" dirty="0">
                          <a:solidFill>
                            <a:schemeClr val="tx1"/>
                          </a:solidFill>
                          <a:effectLst/>
                          <a:latin typeface="+mn-lt"/>
                          <a:ea typeface="+mn-ea"/>
                          <a:cs typeface="+mn-cs"/>
                        </a:rPr>
                        <a:t>Developing the Technological Skills of the Teachers of the PCL </a:t>
                      </a:r>
                      <a:r>
                        <a:rPr lang="en-US" sz="1800" b="1" kern="1200" dirty="0">
                          <a:solidFill>
                            <a:srgbClr val="00B0F0"/>
                          </a:solidFill>
                          <a:effectLst/>
                          <a:latin typeface="+mn-lt"/>
                          <a:ea typeface="+mn-ea"/>
                          <a:cs typeface="+mn-cs"/>
                        </a:rPr>
                        <a:t>(First) </a:t>
                      </a:r>
                      <a:endParaRPr lang="en-US" dirty="0">
                        <a:solidFill>
                          <a:srgbClr val="00B0F0"/>
                        </a:solidFill>
                      </a:endParaRPr>
                    </a:p>
                  </a:txBody>
                  <a:tcPr anchor="ctr"/>
                </a:tc>
                <a:tc>
                  <a:txBody>
                    <a:bodyPr/>
                    <a:lstStyle/>
                    <a:p>
                      <a:pPr marL="285750" lvl="0" indent="-285750" rtl="0">
                        <a:buFont typeface="Arial" panose="020B0604020202020204" pitchFamily="34" charset="0"/>
                        <a:buChar char="•"/>
                      </a:pPr>
                      <a:r>
                        <a:rPr lang="en-US" sz="1800" kern="1200" dirty="0">
                          <a:solidFill>
                            <a:schemeClr val="tx1"/>
                          </a:solidFill>
                          <a:effectLst/>
                          <a:latin typeface="+mn-lt"/>
                          <a:ea typeface="+mn-ea"/>
                          <a:cs typeface="+mn-cs"/>
                        </a:rPr>
                        <a:t>Mastering the use of the program of processing and production of </a:t>
                      </a:r>
                      <a:r>
                        <a:rPr lang="en-US" sz="1800" kern="1200" dirty="0">
                          <a:solidFill>
                            <a:srgbClr val="00B0F0"/>
                          </a:solidFill>
                          <a:effectLst/>
                          <a:latin typeface="+mn-lt"/>
                          <a:ea typeface="+mn-ea"/>
                          <a:cs typeface="+mn-cs"/>
                        </a:rPr>
                        <a:t>educational videos </a:t>
                      </a:r>
                      <a:r>
                        <a:rPr lang="en-US" sz="1800" kern="1200" dirty="0">
                          <a:solidFill>
                            <a:schemeClr val="tx1"/>
                          </a:solidFill>
                          <a:effectLst/>
                          <a:latin typeface="+mn-lt"/>
                          <a:ea typeface="+mn-ea"/>
                          <a:cs typeface="+mn-cs"/>
                        </a:rPr>
                        <a:t>(Windows Movie Maker-6) and using it in the production of educational videos from the subject of specialization.</a:t>
                      </a:r>
                    </a:p>
                    <a:p>
                      <a:pPr marL="285750" lvl="0" indent="-285750" rtl="0">
                        <a:buFont typeface="Arial" panose="020B0604020202020204" pitchFamily="34" charset="0"/>
                        <a:buChar char="•"/>
                      </a:pPr>
                      <a:r>
                        <a:rPr lang="en-US" sz="1800" kern="1200" dirty="0">
                          <a:solidFill>
                            <a:schemeClr val="tx1"/>
                          </a:solidFill>
                          <a:effectLst/>
                          <a:latin typeface="+mn-lt"/>
                          <a:ea typeface="+mn-ea"/>
                          <a:cs typeface="+mn-cs"/>
                        </a:rPr>
                        <a:t>Mastering the use of the </a:t>
                      </a:r>
                      <a:r>
                        <a:rPr lang="en-US" sz="1800" kern="1200" dirty="0">
                          <a:solidFill>
                            <a:srgbClr val="00B0F0"/>
                          </a:solidFill>
                          <a:effectLst/>
                          <a:latin typeface="+mn-lt"/>
                          <a:ea typeface="+mn-ea"/>
                          <a:cs typeface="+mn-cs"/>
                        </a:rPr>
                        <a:t>program of producing electronic books </a:t>
                      </a:r>
                      <a:r>
                        <a:rPr lang="en-US" sz="1800" kern="1200" dirty="0">
                          <a:solidFill>
                            <a:schemeClr val="tx1"/>
                          </a:solidFill>
                          <a:effectLst/>
                          <a:latin typeface="+mn-lt"/>
                          <a:ea typeface="+mn-ea"/>
                          <a:cs typeface="+mn-cs"/>
                        </a:rPr>
                        <a:t>and magazines (Flipbook Maker Pro) and using it in the production of an electronic book from the subject of specialization.</a:t>
                      </a:r>
                    </a:p>
                    <a:p>
                      <a:pPr marL="285750" lvl="0" indent="-285750" rtl="0">
                        <a:buFont typeface="Arial" panose="020B0604020202020204" pitchFamily="34" charset="0"/>
                        <a:buChar char="•"/>
                      </a:pPr>
                      <a:r>
                        <a:rPr lang="en-US" sz="1800" kern="1200" dirty="0">
                          <a:solidFill>
                            <a:schemeClr val="tx1"/>
                          </a:solidFill>
                          <a:effectLst/>
                          <a:latin typeface="+mn-lt"/>
                          <a:ea typeface="+mn-ea"/>
                          <a:cs typeface="+mn-cs"/>
                        </a:rPr>
                        <a:t>Mastering the use of </a:t>
                      </a:r>
                      <a:r>
                        <a:rPr lang="en-US" sz="1800" kern="1200" dirty="0">
                          <a:solidFill>
                            <a:srgbClr val="00B0F0"/>
                          </a:solidFill>
                          <a:effectLst/>
                          <a:latin typeface="+mn-lt"/>
                          <a:ea typeface="+mn-ea"/>
                          <a:cs typeface="+mn-cs"/>
                        </a:rPr>
                        <a:t>educational platforms such as (Google Classroom) </a:t>
                      </a:r>
                      <a:r>
                        <a:rPr lang="en-US" sz="1800" kern="1200" dirty="0">
                          <a:solidFill>
                            <a:schemeClr val="tx1"/>
                          </a:solidFill>
                          <a:effectLst/>
                          <a:latin typeface="+mn-lt"/>
                          <a:ea typeface="+mn-ea"/>
                          <a:cs typeface="+mn-cs"/>
                        </a:rPr>
                        <a:t>and using it in the production of electronic classrooms.</a:t>
                      </a:r>
                    </a:p>
                  </a:txBody>
                  <a:tcPr/>
                </a:tc>
                <a:extLst>
                  <a:ext uri="{0D108BD9-81ED-4DB2-BD59-A6C34878D82A}">
                    <a16:rowId xmlns:a16="http://schemas.microsoft.com/office/drawing/2014/main" val="633131459"/>
                  </a:ext>
                </a:extLst>
              </a:tr>
            </a:tbl>
          </a:graphicData>
        </a:graphic>
      </p:graphicFrame>
    </p:spTree>
    <p:extLst>
      <p:ext uri="{BB962C8B-B14F-4D97-AF65-F5344CB8AC3E}">
        <p14:creationId xmlns:p14="http://schemas.microsoft.com/office/powerpoint/2010/main" val="224761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31</a:t>
            </a:fld>
            <a:endParaRPr lang="ar-EG"/>
          </a:p>
        </p:txBody>
      </p:sp>
      <p:sp>
        <p:nvSpPr>
          <p:cNvPr id="8" name="Title 1">
            <a:extLst>
              <a:ext uri="{FF2B5EF4-FFF2-40B4-BE49-F238E27FC236}">
                <a16:creationId xmlns:a16="http://schemas.microsoft.com/office/drawing/2014/main" id="{026D76FD-9B65-44BA-B866-6CE4AAB6177A}"/>
              </a:ext>
            </a:extLst>
          </p:cNvPr>
          <p:cNvSpPr>
            <a:spLocks noGrp="1"/>
          </p:cNvSpPr>
          <p:nvPr>
            <p:ph type="ctrTitle"/>
          </p:nvPr>
        </p:nvSpPr>
        <p:spPr>
          <a:xfrm>
            <a:off x="2796208" y="569313"/>
            <a:ext cx="9316279" cy="689643"/>
          </a:xfrm>
          <a:solidFill>
            <a:srgbClr val="514843"/>
          </a:solidFill>
          <a:ln w="19050">
            <a:solidFill>
              <a:srgbClr val="514843"/>
            </a:solidFill>
          </a:ln>
        </p:spPr>
        <p:txBody>
          <a:bodyPr>
            <a:noAutofit/>
          </a:bodyPr>
          <a:lstStyle/>
          <a:p>
            <a:pPr algn="ctr"/>
            <a:r>
              <a:rPr lang="en-US" sz="3600" b="1" cap="none" dirty="0">
                <a:solidFill>
                  <a:srgbClr val="FF0000"/>
                </a:solidFill>
              </a:rPr>
              <a:t>ASU/PD Schools Tailored Programs</a:t>
            </a:r>
            <a:endParaRPr lang="en-US" sz="3600" cap="none" dirty="0">
              <a:solidFill>
                <a:srgbClr val="00B0F0"/>
              </a:solidFill>
            </a:endParaRPr>
          </a:p>
        </p:txBody>
      </p:sp>
      <p:graphicFrame>
        <p:nvGraphicFramePr>
          <p:cNvPr id="2" name="Table 1">
            <a:extLst>
              <a:ext uri="{FF2B5EF4-FFF2-40B4-BE49-F238E27FC236}">
                <a16:creationId xmlns:a16="http://schemas.microsoft.com/office/drawing/2014/main" id="{6F654ADF-9141-4509-9564-301CB0615CE7}"/>
              </a:ext>
            </a:extLst>
          </p:cNvPr>
          <p:cNvGraphicFramePr>
            <a:graphicFrameLocks noGrp="1"/>
          </p:cNvGraphicFramePr>
          <p:nvPr>
            <p:extLst>
              <p:ext uri="{D42A27DB-BD31-4B8C-83A1-F6EECF244321}">
                <p14:modId xmlns:p14="http://schemas.microsoft.com/office/powerpoint/2010/main" val="1085928709"/>
              </p:ext>
            </p:extLst>
          </p:nvPr>
        </p:nvGraphicFramePr>
        <p:xfrm>
          <a:off x="362225" y="1587832"/>
          <a:ext cx="11299688" cy="1859280"/>
        </p:xfrm>
        <a:graphic>
          <a:graphicData uri="http://schemas.openxmlformats.org/drawingml/2006/table">
            <a:tbl>
              <a:tblPr firstRow="1" bandRow="1">
                <a:tableStyleId>{5940675A-B579-460E-94D1-54222C63F5DA}</a:tableStyleId>
              </a:tblPr>
              <a:tblGrid>
                <a:gridCol w="3123097">
                  <a:extLst>
                    <a:ext uri="{9D8B030D-6E8A-4147-A177-3AD203B41FA5}">
                      <a16:colId xmlns:a16="http://schemas.microsoft.com/office/drawing/2014/main" val="2059326002"/>
                    </a:ext>
                  </a:extLst>
                </a:gridCol>
                <a:gridCol w="8176591">
                  <a:extLst>
                    <a:ext uri="{9D8B030D-6E8A-4147-A177-3AD203B41FA5}">
                      <a16:colId xmlns:a16="http://schemas.microsoft.com/office/drawing/2014/main" val="1665196864"/>
                    </a:ext>
                  </a:extLst>
                </a:gridCol>
              </a:tblGrid>
              <a:tr h="370840">
                <a:tc>
                  <a:txBody>
                    <a:bodyPr/>
                    <a:lstStyle/>
                    <a:p>
                      <a:pPr algn="ctr"/>
                      <a:r>
                        <a:rPr lang="en-US" sz="2000" b="1" dirty="0">
                          <a:solidFill>
                            <a:srgbClr val="0070C0"/>
                          </a:solidFill>
                        </a:rPr>
                        <a:t>Program </a:t>
                      </a:r>
                    </a:p>
                  </a:txBody>
                  <a:tcPr anchor="ctr">
                    <a:solidFill>
                      <a:srgbClr val="FFFFCC"/>
                    </a:solidFill>
                  </a:tcPr>
                </a:tc>
                <a:tc>
                  <a:txBody>
                    <a:bodyPr/>
                    <a:lstStyle/>
                    <a:p>
                      <a:pPr algn="ctr"/>
                      <a:r>
                        <a:rPr lang="en-US" sz="2000" b="1" dirty="0">
                          <a:solidFill>
                            <a:srgbClr val="0070C0"/>
                          </a:solidFill>
                        </a:rPr>
                        <a:t>Topics </a:t>
                      </a:r>
                    </a:p>
                  </a:txBody>
                  <a:tcPr anchor="ctr">
                    <a:solidFill>
                      <a:srgbClr val="FFFFCC"/>
                    </a:solidFill>
                  </a:tcPr>
                </a:tc>
                <a:extLst>
                  <a:ext uri="{0D108BD9-81ED-4DB2-BD59-A6C34878D82A}">
                    <a16:rowId xmlns:a16="http://schemas.microsoft.com/office/drawing/2014/main" val="932896845"/>
                  </a:ext>
                </a:extLst>
              </a:tr>
              <a:tr h="873540">
                <a:tc>
                  <a: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6"/>
                        <a:tabLst/>
                        <a:defRPr/>
                      </a:pPr>
                      <a:r>
                        <a:rPr lang="en-US" sz="1800" b="1" kern="1200" dirty="0">
                          <a:solidFill>
                            <a:schemeClr val="tx1"/>
                          </a:solidFill>
                          <a:effectLst/>
                          <a:latin typeface="+mn-lt"/>
                          <a:ea typeface="+mn-ea"/>
                          <a:cs typeface="+mn-cs"/>
                        </a:rPr>
                        <a:t>Developing the Technological Skills of the Teachers of the PCL </a:t>
                      </a:r>
                      <a:r>
                        <a:rPr lang="en-US" sz="1800" b="1" kern="1200" dirty="0">
                          <a:solidFill>
                            <a:srgbClr val="00B0F0"/>
                          </a:solidFill>
                          <a:effectLst/>
                          <a:latin typeface="+mn-lt"/>
                          <a:ea typeface="+mn-ea"/>
                          <a:cs typeface="+mn-cs"/>
                        </a:rPr>
                        <a:t>(Second) </a:t>
                      </a:r>
                      <a:endParaRPr lang="en-US" dirty="0">
                        <a:solidFill>
                          <a:srgbClr val="00B0F0"/>
                        </a:solidFill>
                      </a:endParaRPr>
                    </a:p>
                  </a:txBody>
                  <a:tcPr anchor="ctr"/>
                </a:tc>
                <a:tc>
                  <a:txBody>
                    <a:bodyPr/>
                    <a:lstStyle/>
                    <a:p>
                      <a:pPr marL="285750" indent="-285750">
                        <a:buFont typeface="Arial" panose="020B0604020202020204" pitchFamily="34" charset="0"/>
                        <a:buChar char="•"/>
                      </a:pPr>
                      <a:r>
                        <a:rPr lang="en-US" sz="1800" kern="1200" dirty="0">
                          <a:solidFill>
                            <a:schemeClr val="tx1"/>
                          </a:solidFill>
                          <a:effectLst/>
                          <a:latin typeface="+mn-lt"/>
                          <a:ea typeface="+mn-ea"/>
                          <a:cs typeface="+mn-cs"/>
                        </a:rPr>
                        <a:t>Mastering the use of </a:t>
                      </a:r>
                      <a:r>
                        <a:rPr lang="en-US" sz="1800" kern="1200" dirty="0">
                          <a:solidFill>
                            <a:srgbClr val="00B0F0"/>
                          </a:solidFill>
                          <a:effectLst/>
                          <a:latin typeface="+mn-lt"/>
                          <a:ea typeface="+mn-ea"/>
                          <a:cs typeface="+mn-cs"/>
                        </a:rPr>
                        <a:t>EKB resources </a:t>
                      </a:r>
                      <a:r>
                        <a:rPr lang="en-US" sz="1800" kern="1200" dirty="0">
                          <a:solidFill>
                            <a:schemeClr val="tx1"/>
                          </a:solidFill>
                          <a:effectLst/>
                          <a:latin typeface="+mn-lt"/>
                          <a:ea typeface="+mn-ea"/>
                          <a:cs typeface="+mn-cs"/>
                        </a:rPr>
                        <a:t>in teaching</a:t>
                      </a:r>
                    </a:p>
                    <a:p>
                      <a:pPr marL="285750" indent="-285750">
                        <a:buFont typeface="Arial" panose="020B0604020202020204" pitchFamily="34" charset="0"/>
                        <a:buChar char="•"/>
                      </a:pPr>
                      <a:r>
                        <a:rPr lang="en-US" dirty="0"/>
                        <a:t>Building </a:t>
                      </a:r>
                      <a:r>
                        <a:rPr lang="en-US" dirty="0">
                          <a:solidFill>
                            <a:srgbClr val="00B0F0"/>
                          </a:solidFill>
                        </a:rPr>
                        <a:t>Infographic</a:t>
                      </a:r>
                      <a:r>
                        <a:rPr lang="en-US" dirty="0"/>
                        <a:t> and using it in teaching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Building </a:t>
                      </a:r>
                      <a:r>
                        <a:rPr lang="en-US" dirty="0">
                          <a:solidFill>
                            <a:srgbClr val="00B0F0"/>
                          </a:solidFill>
                        </a:rPr>
                        <a:t>Google Forms </a:t>
                      </a:r>
                      <a:r>
                        <a:rPr lang="en-US" dirty="0"/>
                        <a:t>as a tool of online quizzes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to be professional in searching for and downloading </a:t>
                      </a:r>
                      <a:r>
                        <a:rPr lang="en-US" dirty="0">
                          <a:solidFill>
                            <a:srgbClr val="00B0F0"/>
                          </a:solidFill>
                        </a:rPr>
                        <a:t>multimedia </a:t>
                      </a:r>
                      <a:r>
                        <a:rPr lang="en-US" dirty="0"/>
                        <a:t>such as (Image-video-3D models - QR codes) and using them teaching</a:t>
                      </a:r>
                      <a:endParaRPr lang="en-US" sz="1800" kern="1200" dirty="0">
                        <a:solidFill>
                          <a:schemeClr val="tx1"/>
                        </a:solidFill>
                        <a:effectLst/>
                        <a:latin typeface="+mn-lt"/>
                        <a:ea typeface="+mn-ea"/>
                        <a:cs typeface="+mn-cs"/>
                      </a:endParaRPr>
                    </a:p>
                  </a:txBody>
                  <a:tcPr/>
                </a:tc>
                <a:extLst>
                  <a:ext uri="{0D108BD9-81ED-4DB2-BD59-A6C34878D82A}">
                    <a16:rowId xmlns:a16="http://schemas.microsoft.com/office/drawing/2014/main" val="1695851461"/>
                  </a:ext>
                </a:extLst>
              </a:tr>
            </a:tbl>
          </a:graphicData>
        </a:graphic>
      </p:graphicFrame>
    </p:spTree>
    <p:extLst>
      <p:ext uri="{BB962C8B-B14F-4D97-AF65-F5344CB8AC3E}">
        <p14:creationId xmlns:p14="http://schemas.microsoft.com/office/powerpoint/2010/main" val="230346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idx="4294967295"/>
          </p:nvPr>
        </p:nvSpPr>
        <p:spPr>
          <a:xfrm>
            <a:off x="9005183" y="2517247"/>
            <a:ext cx="2586270" cy="1823505"/>
          </a:xfrm>
        </p:spPr>
        <p:txBody>
          <a:bodyPr>
            <a:noAutofit/>
          </a:bodyPr>
          <a:lstStyle/>
          <a:p>
            <a:pPr indent="-91440" algn="ctr">
              <a:spcAft>
                <a:spcPts val="200"/>
              </a:spcAft>
              <a:buClr>
                <a:schemeClr val="accent2"/>
              </a:buClr>
              <a:buSzPct val="100000"/>
            </a:pPr>
            <a:r>
              <a:rPr lang="en-US" dirty="0">
                <a:solidFill>
                  <a:schemeClr val="bg1"/>
                </a:solidFill>
                <a:cs typeface="Times New Roman" pitchFamily="18" charset="0"/>
              </a:rPr>
              <a:t>An overview of the Themes of the project</a:t>
            </a:r>
            <a:br>
              <a:rPr lang="en-US" dirty="0">
                <a:solidFill>
                  <a:schemeClr val="bg1"/>
                </a:solidFill>
                <a:cs typeface="Times New Roman" pitchFamily="18" charset="0"/>
              </a:rPr>
            </a:br>
            <a:endParaRPr lang="en-US" dirty="0">
              <a:solidFill>
                <a:schemeClr val="bg1"/>
              </a:solidFill>
              <a:cs typeface="Times New Roman" pitchFamily="18" charset="0"/>
            </a:endParaRPr>
          </a:p>
        </p:txBody>
      </p:sp>
      <p:pic>
        <p:nvPicPr>
          <p:cNvPr id="3" name="Picture 2" descr="A group of people in a room&#10;&#10;Description automatically generated">
            <a:extLst>
              <a:ext uri="{FF2B5EF4-FFF2-40B4-BE49-F238E27FC236}">
                <a16:creationId xmlns:a16="http://schemas.microsoft.com/office/drawing/2014/main" id="{E3A76D5E-AF12-4E6A-869E-EB88278E99B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3934" y="197474"/>
            <a:ext cx="3838716" cy="28790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descr="A group of people in a room&#10;&#10;Description automatically generated">
            <a:extLst>
              <a:ext uri="{FF2B5EF4-FFF2-40B4-BE49-F238E27FC236}">
                <a16:creationId xmlns:a16="http://schemas.microsoft.com/office/drawing/2014/main" id="{F2949398-EAB3-410D-B465-BA0B73CEDC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1433" y="197475"/>
            <a:ext cx="3838716" cy="28790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A group of people in a room&#10;&#10;Description automatically generated">
            <a:extLst>
              <a:ext uri="{FF2B5EF4-FFF2-40B4-BE49-F238E27FC236}">
                <a16:creationId xmlns:a16="http://schemas.microsoft.com/office/drawing/2014/main" id="{9DD1B2A7-FC15-42FC-99EE-B8ED2F5315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3934" y="3428998"/>
            <a:ext cx="3838716" cy="28790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A group of people in a room&#10;&#10;Description automatically generated">
            <a:extLst>
              <a:ext uri="{FF2B5EF4-FFF2-40B4-BE49-F238E27FC236}">
                <a16:creationId xmlns:a16="http://schemas.microsoft.com/office/drawing/2014/main" id="{64FBBCBE-328E-4B7D-B2D0-A9E005DCD34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31433" y="3428998"/>
            <a:ext cx="3838716" cy="28790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17955166"/>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idx="4294967295"/>
          </p:nvPr>
        </p:nvSpPr>
        <p:spPr>
          <a:xfrm>
            <a:off x="9005183" y="2517247"/>
            <a:ext cx="2586270" cy="1823505"/>
          </a:xfrm>
        </p:spPr>
        <p:txBody>
          <a:bodyPr>
            <a:noAutofit/>
          </a:bodyPr>
          <a:lstStyle/>
          <a:p>
            <a:pPr indent="-91440" algn="ctr">
              <a:spcAft>
                <a:spcPts val="200"/>
              </a:spcAft>
              <a:buClr>
                <a:schemeClr val="accent2"/>
              </a:buClr>
              <a:buSzPct val="100000"/>
            </a:pPr>
            <a:r>
              <a:rPr lang="en-US" dirty="0">
                <a:solidFill>
                  <a:schemeClr val="bg1"/>
                </a:solidFill>
                <a:cs typeface="Times New Roman" pitchFamily="18" charset="0"/>
              </a:rPr>
              <a:t>Action Research Training</a:t>
            </a:r>
            <a:br>
              <a:rPr lang="en-US" dirty="0">
                <a:solidFill>
                  <a:schemeClr val="bg1"/>
                </a:solidFill>
                <a:cs typeface="Times New Roman" pitchFamily="18" charset="0"/>
              </a:rPr>
            </a:br>
            <a:endParaRPr lang="en-US" dirty="0">
              <a:solidFill>
                <a:schemeClr val="bg1"/>
              </a:solidFill>
              <a:cs typeface="Times New Roman" pitchFamily="18" charset="0"/>
            </a:endParaRPr>
          </a:p>
        </p:txBody>
      </p:sp>
      <p:pic>
        <p:nvPicPr>
          <p:cNvPr id="4" name="Picture 3" descr="A group of people in a room&#10;&#10;Description automatically generated">
            <a:extLst>
              <a:ext uri="{FF2B5EF4-FFF2-40B4-BE49-F238E27FC236}">
                <a16:creationId xmlns:a16="http://schemas.microsoft.com/office/drawing/2014/main" id="{E4A12F55-6F8F-4D48-B696-F6121C6742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177" y="583379"/>
            <a:ext cx="3557655" cy="26682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descr="A couple of people that are standing in a room&#10;&#10;Description automatically generated">
            <a:extLst>
              <a:ext uri="{FF2B5EF4-FFF2-40B4-BE49-F238E27FC236}">
                <a16:creationId xmlns:a16="http://schemas.microsoft.com/office/drawing/2014/main" id="{59DB149E-E420-4CD3-BEC3-1A9E332608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2176" y="3606381"/>
            <a:ext cx="3557655" cy="26682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descr="A group of people sitting at a table&#10;&#10;Description automatically generated">
            <a:extLst>
              <a:ext uri="{FF2B5EF4-FFF2-40B4-BE49-F238E27FC236}">
                <a16:creationId xmlns:a16="http://schemas.microsoft.com/office/drawing/2014/main" id="{138ABE0E-2314-4C45-8913-97895B94A0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17172" y="3462794"/>
            <a:ext cx="3557655" cy="26682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12" descr="A person standing in a room&#10;&#10;Description automatically generated">
            <a:extLst>
              <a:ext uri="{FF2B5EF4-FFF2-40B4-BE49-F238E27FC236}">
                <a16:creationId xmlns:a16="http://schemas.microsoft.com/office/drawing/2014/main" id="{E420DA44-62D0-4626-A7E0-8C649608FF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54043" y="424353"/>
            <a:ext cx="3557655" cy="266824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71950119"/>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idx="4294967295"/>
          </p:nvPr>
        </p:nvSpPr>
        <p:spPr>
          <a:xfrm>
            <a:off x="8574157" y="2517247"/>
            <a:ext cx="3017296" cy="1127101"/>
          </a:xfrm>
        </p:spPr>
        <p:txBody>
          <a:bodyPr>
            <a:noAutofit/>
          </a:bodyPr>
          <a:lstStyle/>
          <a:p>
            <a:pPr indent="-91440" algn="ctr">
              <a:spcAft>
                <a:spcPts val="200"/>
              </a:spcAft>
              <a:buClr>
                <a:schemeClr val="accent2"/>
              </a:buClr>
              <a:buSzPct val="100000"/>
            </a:pPr>
            <a:r>
              <a:rPr lang="en-US" dirty="0">
                <a:solidFill>
                  <a:schemeClr val="bg1"/>
                </a:solidFill>
                <a:cs typeface="Times New Roman" pitchFamily="18" charset="0"/>
              </a:rPr>
              <a:t>STEAM Training</a:t>
            </a:r>
          </a:p>
        </p:txBody>
      </p:sp>
      <p:pic>
        <p:nvPicPr>
          <p:cNvPr id="7" name="Picture 2" descr="D:\STEM\STEAM training 5-8Aughust 2018\photos\IMG-20180807-WA0051.jpg">
            <a:extLst>
              <a:ext uri="{FF2B5EF4-FFF2-40B4-BE49-F238E27FC236}">
                <a16:creationId xmlns:a16="http://schemas.microsoft.com/office/drawing/2014/main" id="{9577E22D-9416-4653-A3CA-57B37DAB938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4462355" y="3870979"/>
            <a:ext cx="3560250" cy="21477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3" descr="D:\STEM\STEAM training 5-8Aughust 2018\photos\IMG-20180807-WA0058.jpg">
            <a:extLst>
              <a:ext uri="{FF2B5EF4-FFF2-40B4-BE49-F238E27FC236}">
                <a16:creationId xmlns:a16="http://schemas.microsoft.com/office/drawing/2014/main" id="{B3BDB8C0-3905-4E76-8429-405847A5C57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462355" y="1024110"/>
            <a:ext cx="3540546" cy="218202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4" descr="D:\STEM\STEAM training 5-8Aughust 2018\photos\IMG-20180807-WA0062.jpg">
            <a:extLst>
              <a:ext uri="{FF2B5EF4-FFF2-40B4-BE49-F238E27FC236}">
                <a16:creationId xmlns:a16="http://schemas.microsoft.com/office/drawing/2014/main" id="{FED5EA8F-630A-4BB0-93AB-D617B92B9A9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385972" y="3776870"/>
            <a:ext cx="3735454" cy="21032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5" descr="D:\STEM\STEAM training 5-8Aughust 2018\photos\IMG-20180807-WA0081.jpg">
            <a:extLst>
              <a:ext uri="{FF2B5EF4-FFF2-40B4-BE49-F238E27FC236}">
                <a16:creationId xmlns:a16="http://schemas.microsoft.com/office/drawing/2014/main" id="{7AE0E774-5885-4030-BE08-68CD6930C8F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261370" y="766950"/>
            <a:ext cx="3767291" cy="21211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86569232"/>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idx="4294967295"/>
          </p:nvPr>
        </p:nvSpPr>
        <p:spPr>
          <a:xfrm>
            <a:off x="8793147" y="2517247"/>
            <a:ext cx="3027791" cy="1823505"/>
          </a:xfrm>
        </p:spPr>
        <p:txBody>
          <a:bodyPr>
            <a:noAutofit/>
          </a:bodyPr>
          <a:lstStyle/>
          <a:p>
            <a:pPr indent="-91440" algn="ctr">
              <a:spcAft>
                <a:spcPts val="200"/>
              </a:spcAft>
              <a:buClr>
                <a:schemeClr val="accent2"/>
              </a:buClr>
              <a:buSzPct val="100000"/>
            </a:pPr>
            <a:r>
              <a:rPr lang="en-US" dirty="0">
                <a:solidFill>
                  <a:schemeClr val="bg1"/>
                </a:solidFill>
                <a:cs typeface="Times New Roman" pitchFamily="18" charset="0"/>
              </a:rPr>
              <a:t>Training Package Development </a:t>
            </a:r>
            <a:br>
              <a:rPr lang="en-US" dirty="0">
                <a:solidFill>
                  <a:schemeClr val="bg1"/>
                </a:solidFill>
                <a:cs typeface="Times New Roman" pitchFamily="18" charset="0"/>
              </a:rPr>
            </a:br>
            <a:endParaRPr lang="en-US" dirty="0">
              <a:solidFill>
                <a:schemeClr val="bg1"/>
              </a:solidFill>
              <a:cs typeface="Times New Roman" pitchFamily="18" charset="0"/>
            </a:endParaRPr>
          </a:p>
        </p:txBody>
      </p:sp>
      <p:pic>
        <p:nvPicPr>
          <p:cNvPr id="3" name="Picture 2" descr="A group of people in a room&#10;&#10;Description automatically generated">
            <a:extLst>
              <a:ext uri="{FF2B5EF4-FFF2-40B4-BE49-F238E27FC236}">
                <a16:creationId xmlns:a16="http://schemas.microsoft.com/office/drawing/2014/main" id="{4F9F22A9-8C1A-445A-8479-B092CC7B61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0534" y="641313"/>
            <a:ext cx="3529966" cy="26474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descr="A group of people in a room&#10;&#10;Description automatically generated">
            <a:extLst>
              <a:ext uri="{FF2B5EF4-FFF2-40B4-BE49-F238E27FC236}">
                <a16:creationId xmlns:a16="http://schemas.microsoft.com/office/drawing/2014/main" id="{EDC7A1A2-6191-4BAF-8A3B-8678908817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534" y="3569211"/>
            <a:ext cx="3529966" cy="26474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descr="A group of people sitting at a table&#10;&#10;Description automatically generated">
            <a:extLst>
              <a:ext uri="{FF2B5EF4-FFF2-40B4-BE49-F238E27FC236}">
                <a16:creationId xmlns:a16="http://schemas.microsoft.com/office/drawing/2014/main" id="{E58BF5F7-0D44-4450-8DA1-3EFBDF65A4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5787" y="3569212"/>
            <a:ext cx="3529966" cy="26474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descr="A group of people in a room&#10;&#10;Description automatically generated">
            <a:extLst>
              <a:ext uri="{FF2B5EF4-FFF2-40B4-BE49-F238E27FC236}">
                <a16:creationId xmlns:a16="http://schemas.microsoft.com/office/drawing/2014/main" id="{DB65CA16-48AB-430F-8C91-E1E718BC5E1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45787" y="641312"/>
            <a:ext cx="3529966" cy="26474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23457202"/>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idx="4294967295"/>
          </p:nvPr>
        </p:nvSpPr>
        <p:spPr>
          <a:xfrm>
            <a:off x="8322365" y="2517247"/>
            <a:ext cx="3617844" cy="1823505"/>
          </a:xfrm>
        </p:spPr>
        <p:txBody>
          <a:bodyPr>
            <a:noAutofit/>
          </a:bodyPr>
          <a:lstStyle/>
          <a:p>
            <a:pPr indent="-91440" algn="ctr">
              <a:spcAft>
                <a:spcPts val="200"/>
              </a:spcAft>
              <a:buClr>
                <a:schemeClr val="accent2"/>
              </a:buClr>
              <a:buSzPct val="100000"/>
            </a:pPr>
            <a:r>
              <a:rPr lang="en-US" dirty="0">
                <a:solidFill>
                  <a:schemeClr val="bg1"/>
                </a:solidFill>
                <a:cs typeface="Times New Roman" pitchFamily="18" charset="0"/>
              </a:rPr>
              <a:t>Developing the Technological Skills of the Teachers of the PCL </a:t>
            </a:r>
            <a:r>
              <a:rPr lang="en-US" dirty="0">
                <a:solidFill>
                  <a:srgbClr val="00B0F0"/>
                </a:solidFill>
                <a:cs typeface="Times New Roman" pitchFamily="18" charset="0"/>
              </a:rPr>
              <a:t>(First Patch) </a:t>
            </a:r>
          </a:p>
        </p:txBody>
      </p:sp>
      <p:pic>
        <p:nvPicPr>
          <p:cNvPr id="10" name="Picture 9">
            <a:extLst>
              <a:ext uri="{FF2B5EF4-FFF2-40B4-BE49-F238E27FC236}">
                <a16:creationId xmlns:a16="http://schemas.microsoft.com/office/drawing/2014/main" id="{B8381766-E991-41C9-B918-FD68F65A55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4802" y="207924"/>
            <a:ext cx="3775492" cy="2831619"/>
          </a:xfrm>
          <a:prstGeom prst="ellipse">
            <a:avLst/>
          </a:prstGeom>
          <a:ln>
            <a:noFill/>
          </a:ln>
          <a:effectLst>
            <a:softEdge rad="112500"/>
          </a:effectLst>
        </p:spPr>
      </p:pic>
      <p:pic>
        <p:nvPicPr>
          <p:cNvPr id="13" name="Picture 12" descr="A person sitting at a desk in front of a computer&#10;&#10;Description automatically generated">
            <a:extLst>
              <a:ext uri="{FF2B5EF4-FFF2-40B4-BE49-F238E27FC236}">
                <a16:creationId xmlns:a16="http://schemas.microsoft.com/office/drawing/2014/main" id="{1AC550CC-8965-4C0E-91ED-87BC6B9FE3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27" y="4508351"/>
            <a:ext cx="3694185" cy="2077979"/>
          </a:xfrm>
          <a:prstGeom prst="ellipse">
            <a:avLst/>
          </a:prstGeom>
          <a:ln>
            <a:noFill/>
          </a:ln>
          <a:effectLst>
            <a:softEdge rad="112500"/>
          </a:effectLst>
        </p:spPr>
      </p:pic>
      <p:pic>
        <p:nvPicPr>
          <p:cNvPr id="15" name="Picture 14" descr="A group of people looking at a computer&#10;&#10;Description automatically generated">
            <a:extLst>
              <a:ext uri="{FF2B5EF4-FFF2-40B4-BE49-F238E27FC236}">
                <a16:creationId xmlns:a16="http://schemas.microsoft.com/office/drawing/2014/main" id="{BE2E01CF-707A-4C16-ADB3-C7E5FEDCA7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627" y="207925"/>
            <a:ext cx="3694185" cy="2077979"/>
          </a:xfrm>
          <a:prstGeom prst="ellipse">
            <a:avLst/>
          </a:prstGeom>
          <a:ln>
            <a:noFill/>
          </a:ln>
          <a:effectLst>
            <a:softEdge rad="112500"/>
          </a:effectLst>
        </p:spPr>
      </p:pic>
      <p:pic>
        <p:nvPicPr>
          <p:cNvPr id="17" name="Picture 16" descr="A group of men looking at a computer&#10;&#10;Description automatically generated">
            <a:extLst>
              <a:ext uri="{FF2B5EF4-FFF2-40B4-BE49-F238E27FC236}">
                <a16:creationId xmlns:a16="http://schemas.microsoft.com/office/drawing/2014/main" id="{66F410AA-CEE7-4C48-832B-60B61DBE50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16108" y="4434062"/>
            <a:ext cx="3694186" cy="2227317"/>
          </a:xfrm>
          <a:prstGeom prst="ellipse">
            <a:avLst/>
          </a:prstGeom>
          <a:ln>
            <a:noFill/>
          </a:ln>
          <a:effectLst>
            <a:softEdge rad="112500"/>
          </a:effectLst>
        </p:spPr>
      </p:pic>
      <p:pic>
        <p:nvPicPr>
          <p:cNvPr id="19" name="Picture 18" descr="A person on a computer&#10;&#10;Description automatically generated">
            <a:extLst>
              <a:ext uri="{FF2B5EF4-FFF2-40B4-BE49-F238E27FC236}">
                <a16:creationId xmlns:a16="http://schemas.microsoft.com/office/drawing/2014/main" id="{BF65ADAC-4026-4B90-AB47-93656697165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62210" y="2275358"/>
            <a:ext cx="4333790" cy="24398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66779154"/>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idx="4294967295"/>
          </p:nvPr>
        </p:nvSpPr>
        <p:spPr>
          <a:xfrm>
            <a:off x="8322365" y="2517247"/>
            <a:ext cx="3617844" cy="1823505"/>
          </a:xfrm>
        </p:spPr>
        <p:txBody>
          <a:bodyPr>
            <a:noAutofit/>
          </a:bodyPr>
          <a:lstStyle/>
          <a:p>
            <a:pPr indent="-91440" algn="ctr">
              <a:spcAft>
                <a:spcPts val="200"/>
              </a:spcAft>
              <a:buClr>
                <a:schemeClr val="accent2"/>
              </a:buClr>
              <a:buSzPct val="100000"/>
            </a:pPr>
            <a:r>
              <a:rPr lang="en-US" dirty="0">
                <a:solidFill>
                  <a:schemeClr val="bg1"/>
                </a:solidFill>
                <a:cs typeface="Times New Roman" pitchFamily="18" charset="0"/>
              </a:rPr>
              <a:t>Developing the Technological Skills of the Teachers of the PCL </a:t>
            </a:r>
            <a:r>
              <a:rPr lang="en-US" dirty="0">
                <a:solidFill>
                  <a:srgbClr val="00B0F0"/>
                </a:solidFill>
                <a:cs typeface="Times New Roman" pitchFamily="18" charset="0"/>
              </a:rPr>
              <a:t>(second patch) </a:t>
            </a:r>
          </a:p>
        </p:txBody>
      </p:sp>
      <p:pic>
        <p:nvPicPr>
          <p:cNvPr id="9" name="Picture 8" descr="A group of people sitting at a table with a computer in a room&#10;&#10;Description automatically generated">
            <a:extLst>
              <a:ext uri="{FF2B5EF4-FFF2-40B4-BE49-F238E27FC236}">
                <a16:creationId xmlns:a16="http://schemas.microsoft.com/office/drawing/2014/main" id="{7419DE92-C312-4582-8E52-26FC79A289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3399" y="283456"/>
            <a:ext cx="3389950" cy="25411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Picture 11" descr="A group of people in a room&#10;&#10;Description automatically generated">
            <a:extLst>
              <a:ext uri="{FF2B5EF4-FFF2-40B4-BE49-F238E27FC236}">
                <a16:creationId xmlns:a16="http://schemas.microsoft.com/office/drawing/2014/main" id="{67C1EA8F-8736-425F-B3A9-E960B9B9E6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399" y="4027579"/>
            <a:ext cx="3389950" cy="25411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descr="A person sitting in front of a computer&#10;&#10;Description automatically generated">
            <a:extLst>
              <a:ext uri="{FF2B5EF4-FFF2-40B4-BE49-F238E27FC236}">
                <a16:creationId xmlns:a16="http://schemas.microsoft.com/office/drawing/2014/main" id="{241076EE-08B2-4FB8-9CF8-6DD6527758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45039" y="4027579"/>
            <a:ext cx="3388256" cy="25411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2" name="Picture 21" descr="A group of people in a room&#10;&#10;Description automatically generated">
            <a:extLst>
              <a:ext uri="{FF2B5EF4-FFF2-40B4-BE49-F238E27FC236}">
                <a16:creationId xmlns:a16="http://schemas.microsoft.com/office/drawing/2014/main" id="{721BB95B-F8A0-40A6-A76A-FE7FCA01688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45039" y="283456"/>
            <a:ext cx="3388256" cy="25411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descr="A group of people posing for a photo&#10;&#10;Description automatically generated">
            <a:extLst>
              <a:ext uri="{FF2B5EF4-FFF2-40B4-BE49-F238E27FC236}">
                <a16:creationId xmlns:a16="http://schemas.microsoft.com/office/drawing/2014/main" id="{D0A95E04-E642-4BA3-B617-4A8DE13F63B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83370" y="1729395"/>
            <a:ext cx="4112630" cy="3084473"/>
          </a:xfrm>
          <a:prstGeom prst="rect">
            <a:avLst/>
          </a:prstGeom>
          <a:ln>
            <a:noFill/>
          </a:ln>
          <a:effectLst>
            <a:softEdge rad="112500"/>
          </a:effectLst>
        </p:spPr>
      </p:pic>
    </p:spTree>
    <p:extLst>
      <p:ext uri="{BB962C8B-B14F-4D97-AF65-F5344CB8AC3E}">
        <p14:creationId xmlns:p14="http://schemas.microsoft.com/office/powerpoint/2010/main" val="3323710440"/>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38</a:t>
            </a:fld>
            <a:endParaRPr lang="ar-EG"/>
          </a:p>
        </p:txBody>
      </p:sp>
      <p:sp>
        <p:nvSpPr>
          <p:cNvPr id="8" name="Title 1">
            <a:extLst>
              <a:ext uri="{FF2B5EF4-FFF2-40B4-BE49-F238E27FC236}">
                <a16:creationId xmlns:a16="http://schemas.microsoft.com/office/drawing/2014/main" id="{026D76FD-9B65-44BA-B866-6CE4AAB6177A}"/>
              </a:ext>
            </a:extLst>
          </p:cNvPr>
          <p:cNvSpPr>
            <a:spLocks noGrp="1"/>
          </p:cNvSpPr>
          <p:nvPr>
            <p:ph type="ctrTitle"/>
          </p:nvPr>
        </p:nvSpPr>
        <p:spPr>
          <a:xfrm>
            <a:off x="2796208" y="569313"/>
            <a:ext cx="9316279" cy="689643"/>
          </a:xfrm>
          <a:solidFill>
            <a:srgbClr val="514843"/>
          </a:solidFill>
          <a:ln w="19050">
            <a:solidFill>
              <a:srgbClr val="514843"/>
            </a:solidFill>
          </a:ln>
        </p:spPr>
        <p:txBody>
          <a:bodyPr>
            <a:noAutofit/>
          </a:bodyPr>
          <a:lstStyle/>
          <a:p>
            <a:pPr algn="ctr"/>
            <a:r>
              <a:rPr lang="en-US" sz="3600" b="1" cap="none" dirty="0">
                <a:solidFill>
                  <a:srgbClr val="FF0000"/>
                </a:solidFill>
              </a:rPr>
              <a:t>At the school level</a:t>
            </a:r>
          </a:p>
        </p:txBody>
      </p:sp>
      <p:sp>
        <p:nvSpPr>
          <p:cNvPr id="6" name="Rectangle 2">
            <a:extLst>
              <a:ext uri="{FF2B5EF4-FFF2-40B4-BE49-F238E27FC236}">
                <a16:creationId xmlns:a16="http://schemas.microsoft.com/office/drawing/2014/main" id="{32961D58-1216-4102-9D14-4FDB1DEC7156}"/>
              </a:ext>
            </a:extLst>
          </p:cNvPr>
          <p:cNvSpPr txBox="1">
            <a:spLocks/>
          </p:cNvSpPr>
          <p:nvPr/>
        </p:nvSpPr>
        <p:spPr>
          <a:xfrm>
            <a:off x="394276" y="1537176"/>
            <a:ext cx="11403447" cy="794013"/>
          </a:xfrm>
          <a:prstGeom prst="rect">
            <a:avLst/>
          </a:prstGeom>
        </p:spPr>
        <p:txBody>
          <a:bodyPr vert="horz" lIns="0" tIns="45720" rIns="0" bIns="4572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342900" indent="-342900">
              <a:lnSpc>
                <a:spcPct val="150000"/>
              </a:lnSpc>
              <a:buFont typeface="+mj-lt"/>
              <a:buAutoNum type="arabicPeriod"/>
            </a:pPr>
            <a:r>
              <a:rPr lang="en-US" sz="1600" b="1" dirty="0">
                <a:latin typeface="+mn-lt"/>
                <a:ea typeface="+mn-ea"/>
                <a:cs typeface="+mn-cs"/>
              </a:rPr>
              <a:t>A workshop on </a:t>
            </a:r>
            <a:r>
              <a:rPr lang="en-US" sz="1600" b="1" dirty="0">
                <a:solidFill>
                  <a:srgbClr val="00B0F0"/>
                </a:solidFill>
                <a:latin typeface="+mn-lt"/>
                <a:ea typeface="+mn-ea"/>
                <a:cs typeface="+mn-cs"/>
              </a:rPr>
              <a:t>learning styles, and differentiated teaching </a:t>
            </a:r>
            <a:r>
              <a:rPr lang="en-US" sz="1600" b="1" dirty="0">
                <a:latin typeface="+mn-lt"/>
                <a:ea typeface="+mn-ea"/>
                <a:cs typeface="+mn-cs"/>
              </a:rPr>
              <a:t>by Ms. </a:t>
            </a:r>
            <a:r>
              <a:rPr lang="en-US" sz="1600" b="1" dirty="0" err="1">
                <a:latin typeface="+mn-lt"/>
                <a:ea typeface="+mn-ea"/>
                <a:cs typeface="+mn-cs"/>
              </a:rPr>
              <a:t>Soher</a:t>
            </a:r>
            <a:r>
              <a:rPr lang="en-US" sz="1600" b="1" dirty="0">
                <a:latin typeface="+mn-lt"/>
                <a:ea typeface="+mn-ea"/>
                <a:cs typeface="+mn-cs"/>
              </a:rPr>
              <a:t> </a:t>
            </a:r>
            <a:r>
              <a:rPr lang="en-US" sz="1600" b="1" dirty="0" err="1">
                <a:latin typeface="+mn-lt"/>
                <a:ea typeface="+mn-ea"/>
                <a:cs typeface="+mn-cs"/>
              </a:rPr>
              <a:t>Ayed</a:t>
            </a:r>
            <a:r>
              <a:rPr lang="en-US" sz="1600" b="1" dirty="0">
                <a:latin typeface="+mn-lt"/>
                <a:ea typeface="+mn-ea"/>
                <a:cs typeface="+mn-cs"/>
              </a:rPr>
              <a:t> at </a:t>
            </a:r>
            <a:r>
              <a:rPr lang="en-US" sz="1600" b="1" dirty="0" err="1">
                <a:latin typeface="+mn-lt"/>
                <a:ea typeface="+mn-ea"/>
                <a:cs typeface="+mn-cs"/>
              </a:rPr>
              <a:t>Helmyet</a:t>
            </a:r>
            <a:r>
              <a:rPr lang="en-US" sz="1600" b="1" dirty="0">
                <a:latin typeface="+mn-lt"/>
                <a:ea typeface="+mn-ea"/>
                <a:cs typeface="+mn-cs"/>
              </a:rPr>
              <a:t> El </a:t>
            </a:r>
            <a:r>
              <a:rPr lang="en-US" sz="1600" b="1" dirty="0" err="1">
                <a:latin typeface="+mn-lt"/>
                <a:ea typeface="+mn-ea"/>
                <a:cs typeface="+mn-cs"/>
              </a:rPr>
              <a:t>Zaytoun</a:t>
            </a:r>
            <a:r>
              <a:rPr lang="en-US" sz="1600" b="1" dirty="0">
                <a:latin typeface="+mn-lt"/>
                <a:ea typeface="+mn-ea"/>
                <a:cs typeface="+mn-cs"/>
              </a:rPr>
              <a:t> secondary school for girls (18/7/2018)</a:t>
            </a:r>
          </a:p>
        </p:txBody>
      </p:sp>
      <p:pic>
        <p:nvPicPr>
          <p:cNvPr id="7" name="Picture 6">
            <a:extLst>
              <a:ext uri="{FF2B5EF4-FFF2-40B4-BE49-F238E27FC236}">
                <a16:creationId xmlns:a16="http://schemas.microsoft.com/office/drawing/2014/main" id="{46AB3AAC-EED1-4E85-ADF8-BAFCD0ABBE05}"/>
              </a:ext>
            </a:extLst>
          </p:cNvPr>
          <p:cNvPicPr/>
          <p:nvPr/>
        </p:nvPicPr>
        <p:blipFill>
          <a:blip r:embed="rId2" cstate="email">
            <a:extLst>
              <a:ext uri="{28A0092B-C50C-407E-A947-70E740481C1C}">
                <a14:useLocalDpi xmlns:a14="http://schemas.microsoft.com/office/drawing/2010/main"/>
              </a:ext>
            </a:extLst>
          </a:blip>
          <a:stretch>
            <a:fillRect/>
          </a:stretch>
        </p:blipFill>
        <p:spPr>
          <a:xfrm>
            <a:off x="7031342" y="2609409"/>
            <a:ext cx="4177924" cy="32544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FFF9129D-D303-4033-9AE3-C0AD8643BF51}"/>
              </a:ext>
            </a:extLst>
          </p:cNvPr>
          <p:cNvPicPr/>
          <p:nvPr/>
        </p:nvPicPr>
        <p:blipFill>
          <a:blip r:embed="rId3" cstate="email">
            <a:extLst>
              <a:ext uri="{28A0092B-C50C-407E-A947-70E740481C1C}">
                <a14:useLocalDpi xmlns:a14="http://schemas.microsoft.com/office/drawing/2010/main"/>
              </a:ext>
            </a:extLst>
          </a:blip>
          <a:stretch>
            <a:fillRect/>
          </a:stretch>
        </p:blipFill>
        <p:spPr>
          <a:xfrm>
            <a:off x="2003463" y="2609409"/>
            <a:ext cx="4245901" cy="31849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47094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39</a:t>
            </a:fld>
            <a:endParaRPr lang="ar-EG"/>
          </a:p>
        </p:txBody>
      </p:sp>
      <p:sp>
        <p:nvSpPr>
          <p:cNvPr id="8" name="Title 1">
            <a:extLst>
              <a:ext uri="{FF2B5EF4-FFF2-40B4-BE49-F238E27FC236}">
                <a16:creationId xmlns:a16="http://schemas.microsoft.com/office/drawing/2014/main" id="{026D76FD-9B65-44BA-B866-6CE4AAB6177A}"/>
              </a:ext>
            </a:extLst>
          </p:cNvPr>
          <p:cNvSpPr>
            <a:spLocks noGrp="1"/>
          </p:cNvSpPr>
          <p:nvPr>
            <p:ph type="ctrTitle"/>
          </p:nvPr>
        </p:nvSpPr>
        <p:spPr>
          <a:xfrm>
            <a:off x="2796208" y="569313"/>
            <a:ext cx="9316279" cy="689643"/>
          </a:xfrm>
          <a:solidFill>
            <a:srgbClr val="514843"/>
          </a:solidFill>
          <a:ln w="19050">
            <a:solidFill>
              <a:srgbClr val="514843"/>
            </a:solidFill>
          </a:ln>
        </p:spPr>
        <p:txBody>
          <a:bodyPr>
            <a:noAutofit/>
          </a:bodyPr>
          <a:lstStyle/>
          <a:p>
            <a:pPr algn="ctr"/>
            <a:r>
              <a:rPr lang="en-US" sz="3600" b="1" cap="none" dirty="0">
                <a:solidFill>
                  <a:srgbClr val="FF0000"/>
                </a:solidFill>
              </a:rPr>
              <a:t>At the school level</a:t>
            </a:r>
          </a:p>
        </p:txBody>
      </p:sp>
      <p:sp>
        <p:nvSpPr>
          <p:cNvPr id="6" name="Rectangle 2">
            <a:extLst>
              <a:ext uri="{FF2B5EF4-FFF2-40B4-BE49-F238E27FC236}">
                <a16:creationId xmlns:a16="http://schemas.microsoft.com/office/drawing/2014/main" id="{32961D58-1216-4102-9D14-4FDB1DEC7156}"/>
              </a:ext>
            </a:extLst>
          </p:cNvPr>
          <p:cNvSpPr txBox="1">
            <a:spLocks/>
          </p:cNvSpPr>
          <p:nvPr/>
        </p:nvSpPr>
        <p:spPr>
          <a:xfrm>
            <a:off x="428039" y="1346146"/>
            <a:ext cx="11403447" cy="794013"/>
          </a:xfrm>
          <a:prstGeom prst="rect">
            <a:avLst/>
          </a:prstGeom>
        </p:spPr>
        <p:txBody>
          <a:bodyPr vert="horz" lIns="0" tIns="45720" rIns="0" bIns="4572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342900" indent="-342900">
              <a:lnSpc>
                <a:spcPct val="150000"/>
              </a:lnSpc>
              <a:buFont typeface="+mj-lt"/>
              <a:buAutoNum type="arabicPeriod" startAt="2"/>
            </a:pPr>
            <a:r>
              <a:rPr lang="en-US" sz="1800" b="1" dirty="0">
                <a:latin typeface="+mn-lt"/>
                <a:ea typeface="+mn-ea"/>
                <a:cs typeface="+mn-cs"/>
              </a:rPr>
              <a:t>A workshop on active learning by teachers themselves at </a:t>
            </a:r>
            <a:r>
              <a:rPr lang="en-US" sz="1800" b="1" dirty="0" err="1">
                <a:latin typeface="+mn-lt"/>
                <a:ea typeface="+mn-ea"/>
                <a:cs typeface="+mn-cs"/>
              </a:rPr>
              <a:t>Helmyet</a:t>
            </a:r>
            <a:r>
              <a:rPr lang="en-US" sz="1800" b="1" dirty="0">
                <a:latin typeface="+mn-lt"/>
                <a:ea typeface="+mn-ea"/>
                <a:cs typeface="+mn-cs"/>
              </a:rPr>
              <a:t> El </a:t>
            </a:r>
            <a:r>
              <a:rPr lang="en-US" sz="1800" b="1" dirty="0" err="1">
                <a:latin typeface="+mn-lt"/>
                <a:ea typeface="+mn-ea"/>
                <a:cs typeface="+mn-cs"/>
              </a:rPr>
              <a:t>Zaytoun</a:t>
            </a:r>
            <a:r>
              <a:rPr lang="en-US" sz="1800" b="1" dirty="0">
                <a:latin typeface="+mn-lt"/>
                <a:ea typeface="+mn-ea"/>
                <a:cs typeface="+mn-cs"/>
              </a:rPr>
              <a:t> secondary school for girls (18/7/2018)</a:t>
            </a:r>
          </a:p>
        </p:txBody>
      </p:sp>
      <p:pic>
        <p:nvPicPr>
          <p:cNvPr id="10" name="Picture 9">
            <a:extLst>
              <a:ext uri="{FF2B5EF4-FFF2-40B4-BE49-F238E27FC236}">
                <a16:creationId xmlns:a16="http://schemas.microsoft.com/office/drawing/2014/main" id="{BDCDE86F-874C-4EF9-ADD2-C754329A22C3}"/>
              </a:ext>
            </a:extLst>
          </p:cNvPr>
          <p:cNvPicPr/>
          <p:nvPr/>
        </p:nvPicPr>
        <p:blipFill>
          <a:blip r:embed="rId2" cstate="email">
            <a:extLst>
              <a:ext uri="{28A0092B-C50C-407E-A947-70E740481C1C}">
                <a14:useLocalDpi xmlns:a14="http://schemas.microsoft.com/office/drawing/2010/main"/>
              </a:ext>
            </a:extLst>
          </a:blip>
          <a:stretch>
            <a:fillRect/>
          </a:stretch>
        </p:blipFill>
        <p:spPr>
          <a:xfrm>
            <a:off x="4294940" y="2415116"/>
            <a:ext cx="3669647" cy="34293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4919D2ED-4E31-4A30-8F53-F3C603C70708}"/>
              </a:ext>
            </a:extLst>
          </p:cNvPr>
          <p:cNvPicPr/>
          <p:nvPr/>
        </p:nvPicPr>
        <p:blipFill>
          <a:blip r:embed="rId3" cstate="email">
            <a:extLst>
              <a:ext uri="{28A0092B-C50C-407E-A947-70E740481C1C}">
                <a14:useLocalDpi xmlns:a14="http://schemas.microsoft.com/office/drawing/2010/main"/>
              </a:ext>
            </a:extLst>
          </a:blip>
          <a:stretch>
            <a:fillRect/>
          </a:stretch>
        </p:blipFill>
        <p:spPr>
          <a:xfrm>
            <a:off x="192204" y="3429000"/>
            <a:ext cx="3903952" cy="27409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FD38EB9C-8C28-4ABB-86F6-4B1F834D3BE4}"/>
              </a:ext>
            </a:extLst>
          </p:cNvPr>
          <p:cNvPicPr/>
          <p:nvPr/>
        </p:nvPicPr>
        <p:blipFill>
          <a:blip r:embed="rId4" cstate="email">
            <a:extLst>
              <a:ext uri="{28A0092B-C50C-407E-A947-70E740481C1C}">
                <a14:useLocalDpi xmlns:a14="http://schemas.microsoft.com/office/drawing/2010/main"/>
              </a:ext>
            </a:extLst>
          </a:blip>
          <a:stretch>
            <a:fillRect/>
          </a:stretch>
        </p:blipFill>
        <p:spPr>
          <a:xfrm>
            <a:off x="8178490" y="3225181"/>
            <a:ext cx="3821306" cy="31311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330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4</a:t>
            </a:fld>
            <a:endParaRPr lang="ar-EG"/>
          </a:p>
        </p:txBody>
      </p:sp>
      <p:sp>
        <p:nvSpPr>
          <p:cNvPr id="8" name="TextBox 7">
            <a:extLst>
              <a:ext uri="{FF2B5EF4-FFF2-40B4-BE49-F238E27FC236}">
                <a16:creationId xmlns:a16="http://schemas.microsoft.com/office/drawing/2014/main" id="{D83415FA-3C73-4363-A3AB-1ED8F599806D}"/>
              </a:ext>
            </a:extLst>
          </p:cNvPr>
          <p:cNvSpPr txBox="1"/>
          <p:nvPr/>
        </p:nvSpPr>
        <p:spPr>
          <a:xfrm>
            <a:off x="251790" y="1433112"/>
            <a:ext cx="11595654" cy="707886"/>
          </a:xfrm>
          <a:prstGeom prst="rect">
            <a:avLst/>
          </a:prstGeom>
          <a:noFill/>
        </p:spPr>
        <p:txBody>
          <a:bodyPr wrap="square" rtlCol="0">
            <a:spAutoFit/>
          </a:bodyPr>
          <a:lstStyle/>
          <a:p>
            <a:r>
              <a:rPr lang="en-US" sz="2000" b="1" dirty="0">
                <a:solidFill>
                  <a:srgbClr val="FF0000"/>
                </a:solidFill>
              </a:rPr>
              <a:t>Many activities and events have been done for enhancing the visibility and publicity of the project. As examples of these activities:</a:t>
            </a:r>
          </a:p>
        </p:txBody>
      </p:sp>
      <p:sp>
        <p:nvSpPr>
          <p:cNvPr id="11" name="TextBox 10">
            <a:extLst>
              <a:ext uri="{FF2B5EF4-FFF2-40B4-BE49-F238E27FC236}">
                <a16:creationId xmlns:a16="http://schemas.microsoft.com/office/drawing/2014/main" id="{B1AD7A5C-7ECB-4AC1-885D-4B7531FCB743}"/>
              </a:ext>
            </a:extLst>
          </p:cNvPr>
          <p:cNvSpPr txBox="1"/>
          <p:nvPr/>
        </p:nvSpPr>
        <p:spPr>
          <a:xfrm>
            <a:off x="371061" y="2178877"/>
            <a:ext cx="11595654" cy="3260444"/>
          </a:xfrm>
          <a:prstGeom prst="rect">
            <a:avLst/>
          </a:prstGeom>
          <a:noFill/>
        </p:spPr>
        <p:txBody>
          <a:bodyPr wrap="square" rtlCol="0">
            <a:spAutoFit/>
          </a:bodyPr>
          <a:lstStyle/>
          <a:p>
            <a:pPr marL="457200" indent="-457200">
              <a:lnSpc>
                <a:spcPct val="150000"/>
              </a:lnSpc>
              <a:buFont typeface="+mj-lt"/>
              <a:buAutoNum type="arabicPeriod"/>
            </a:pPr>
            <a:r>
              <a:rPr lang="en-US" sz="2000" b="1" dirty="0"/>
              <a:t>Ceremony of launching the project (30 October 2017)</a:t>
            </a:r>
          </a:p>
          <a:p>
            <a:pPr marL="457200" indent="-457200">
              <a:lnSpc>
                <a:spcPct val="150000"/>
              </a:lnSpc>
              <a:buFont typeface="+mj-lt"/>
              <a:buAutoNum type="arabicPeriod"/>
            </a:pPr>
            <a:r>
              <a:rPr lang="en-US" sz="2000" b="1" dirty="0"/>
              <a:t>A Seminar entitled: “The Partnership Between University and Schools for Enhancing the Learning Difficulties at the School Curriculum” at the Cairo Educational Directorate (5 Dec 2018)</a:t>
            </a:r>
          </a:p>
          <a:p>
            <a:pPr marL="457200" lvl="0" indent="-457200">
              <a:lnSpc>
                <a:spcPct val="150000"/>
              </a:lnSpc>
              <a:buFont typeface="+mj-lt"/>
              <a:buAutoNum type="arabicPeriod"/>
            </a:pPr>
            <a:r>
              <a:rPr lang="en-US" sz="2000" b="1" dirty="0"/>
              <a:t>A Seminar entitled: “the Development of PLC at Limerick PD Schools” for Heads of Departments and professors at ASU (6 Dec 2018)</a:t>
            </a:r>
          </a:p>
          <a:p>
            <a:pPr marL="457200" indent="-457200">
              <a:lnSpc>
                <a:spcPct val="150000"/>
              </a:lnSpc>
              <a:buFont typeface="+mj-lt"/>
              <a:buAutoNum type="arabicPeriod"/>
            </a:pPr>
            <a:r>
              <a:rPr lang="en-US" sz="2000" b="1" dirty="0"/>
              <a:t>Having a complete session about the project in FOE international conference (17 Dec 2018)</a:t>
            </a:r>
          </a:p>
        </p:txBody>
      </p:sp>
    </p:spTree>
    <p:extLst>
      <p:ext uri="{BB962C8B-B14F-4D97-AF65-F5344CB8AC3E}">
        <p14:creationId xmlns:p14="http://schemas.microsoft.com/office/powerpoint/2010/main" val="181044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F8277C3-F721-49A9-B3CB-41A961572358}"/>
              </a:ext>
            </a:extLst>
          </p:cNvPr>
          <p:cNvSpPr>
            <a:spLocks noGrp="1"/>
          </p:cNvSpPr>
          <p:nvPr>
            <p:ph type="title"/>
          </p:nvPr>
        </p:nvSpPr>
        <p:spPr>
          <a:xfrm>
            <a:off x="265043" y="3243470"/>
            <a:ext cx="11794435" cy="2097156"/>
          </a:xfrm>
        </p:spPr>
        <p:txBody>
          <a:bodyPr>
            <a:normAutofit/>
          </a:bodyPr>
          <a:lstStyle/>
          <a:p>
            <a:pPr algn="ctr"/>
            <a:r>
              <a:rPr lang="en-US" sz="4800" b="1" cap="none" dirty="0">
                <a:solidFill>
                  <a:srgbClr val="FFFF00"/>
                </a:solidFill>
              </a:rPr>
              <a:t>Developing the Team Member Skills</a:t>
            </a:r>
            <a:br>
              <a:rPr lang="en-US" sz="4800" b="1" cap="none" dirty="0">
                <a:solidFill>
                  <a:srgbClr val="FFFF00"/>
                </a:solidFill>
              </a:rPr>
            </a:br>
            <a:endParaRPr lang="en-US" sz="4800" b="1" cap="none" dirty="0">
              <a:solidFill>
                <a:srgbClr val="FFFF00"/>
              </a:solidFill>
            </a:endParaRPr>
          </a:p>
        </p:txBody>
      </p:sp>
      <p:sp>
        <p:nvSpPr>
          <p:cNvPr id="4" name="Slide Number Placeholder 3">
            <a:extLst>
              <a:ext uri="{FF2B5EF4-FFF2-40B4-BE49-F238E27FC236}">
                <a16:creationId xmlns:a16="http://schemas.microsoft.com/office/drawing/2014/main" id="{0306113D-0BC8-4A85-A684-04C06870E39D}"/>
              </a:ext>
            </a:extLst>
          </p:cNvPr>
          <p:cNvSpPr>
            <a:spLocks noGrp="1"/>
          </p:cNvSpPr>
          <p:nvPr>
            <p:ph type="sldNum" sz="quarter" idx="12"/>
          </p:nvPr>
        </p:nvSpPr>
        <p:spPr/>
        <p:txBody>
          <a:bodyPr vert="horz" lIns="91440" tIns="45720" rIns="91440" bIns="45720" rtlCol="0" anchor="ctr">
            <a:normAutofit/>
          </a:bodyPr>
          <a:lstStyle/>
          <a:p>
            <a:pPr>
              <a:spcAft>
                <a:spcPts val="600"/>
              </a:spcAft>
            </a:pPr>
            <a:fld id="{0FF54DE5-C571-48E8-A5BC-B369434E2F44}" type="slidenum">
              <a:rPr lang="en-US" sz="1000">
                <a:solidFill>
                  <a:srgbClr val="898989"/>
                </a:solidFill>
              </a:rPr>
              <a:pPr>
                <a:spcAft>
                  <a:spcPts val="600"/>
                </a:spcAft>
              </a:pPr>
              <a:t>40</a:t>
            </a:fld>
            <a:endParaRPr lang="en-US" sz="1000">
              <a:solidFill>
                <a:srgbClr val="898989"/>
              </a:solidFill>
            </a:endParaRPr>
          </a:p>
        </p:txBody>
      </p:sp>
    </p:spTree>
    <p:extLst>
      <p:ext uri="{BB962C8B-B14F-4D97-AF65-F5344CB8AC3E}">
        <p14:creationId xmlns:p14="http://schemas.microsoft.com/office/powerpoint/2010/main" val="401130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41</a:t>
            </a:fld>
            <a:endParaRPr lang="ar-EG"/>
          </a:p>
        </p:txBody>
      </p:sp>
      <p:sp>
        <p:nvSpPr>
          <p:cNvPr id="8" name="Title 1">
            <a:extLst>
              <a:ext uri="{FF2B5EF4-FFF2-40B4-BE49-F238E27FC236}">
                <a16:creationId xmlns:a16="http://schemas.microsoft.com/office/drawing/2014/main" id="{026D76FD-9B65-44BA-B866-6CE4AAB6177A}"/>
              </a:ext>
            </a:extLst>
          </p:cNvPr>
          <p:cNvSpPr>
            <a:spLocks noGrp="1"/>
          </p:cNvSpPr>
          <p:nvPr>
            <p:ph type="ctrTitle"/>
          </p:nvPr>
        </p:nvSpPr>
        <p:spPr>
          <a:xfrm>
            <a:off x="2796208" y="569313"/>
            <a:ext cx="9316279" cy="689643"/>
          </a:xfrm>
          <a:solidFill>
            <a:srgbClr val="514843"/>
          </a:solidFill>
          <a:ln w="19050">
            <a:solidFill>
              <a:srgbClr val="514843"/>
            </a:solidFill>
          </a:ln>
        </p:spPr>
        <p:txBody>
          <a:bodyPr>
            <a:noAutofit/>
          </a:bodyPr>
          <a:lstStyle/>
          <a:p>
            <a:pPr marL="514350" indent="-514350" algn="ctr">
              <a:buFont typeface="+mj-lt"/>
              <a:buAutoNum type="arabicPeriod"/>
            </a:pPr>
            <a:r>
              <a:rPr lang="en-US" sz="3600" b="1" cap="none" dirty="0">
                <a:solidFill>
                  <a:srgbClr val="FF0000"/>
                </a:solidFill>
              </a:rPr>
              <a:t>IT Skills</a:t>
            </a:r>
          </a:p>
        </p:txBody>
      </p:sp>
      <p:graphicFrame>
        <p:nvGraphicFramePr>
          <p:cNvPr id="9" name="Table 8">
            <a:extLst>
              <a:ext uri="{FF2B5EF4-FFF2-40B4-BE49-F238E27FC236}">
                <a16:creationId xmlns:a16="http://schemas.microsoft.com/office/drawing/2014/main" id="{DA3F9F9B-B52E-4E3B-ADF0-05854B6633DA}"/>
              </a:ext>
            </a:extLst>
          </p:cNvPr>
          <p:cNvGraphicFramePr>
            <a:graphicFrameLocks noGrp="1"/>
          </p:cNvGraphicFramePr>
          <p:nvPr>
            <p:extLst>
              <p:ext uri="{D42A27DB-BD31-4B8C-83A1-F6EECF244321}">
                <p14:modId xmlns:p14="http://schemas.microsoft.com/office/powerpoint/2010/main" val="2498852926"/>
              </p:ext>
            </p:extLst>
          </p:nvPr>
        </p:nvGraphicFramePr>
        <p:xfrm>
          <a:off x="375477" y="1450975"/>
          <a:ext cx="11392454" cy="3645914"/>
        </p:xfrm>
        <a:graphic>
          <a:graphicData uri="http://schemas.openxmlformats.org/drawingml/2006/table">
            <a:tbl>
              <a:tblPr firstRow="1" bandRow="1">
                <a:tableStyleId>{5940675A-B579-460E-94D1-54222C63F5DA}</a:tableStyleId>
              </a:tblPr>
              <a:tblGrid>
                <a:gridCol w="5641010">
                  <a:extLst>
                    <a:ext uri="{9D8B030D-6E8A-4147-A177-3AD203B41FA5}">
                      <a16:colId xmlns:a16="http://schemas.microsoft.com/office/drawing/2014/main" val="2059326002"/>
                    </a:ext>
                  </a:extLst>
                </a:gridCol>
                <a:gridCol w="5751444">
                  <a:extLst>
                    <a:ext uri="{9D8B030D-6E8A-4147-A177-3AD203B41FA5}">
                      <a16:colId xmlns:a16="http://schemas.microsoft.com/office/drawing/2014/main" val="1665196864"/>
                    </a:ext>
                  </a:extLst>
                </a:gridCol>
              </a:tblGrid>
              <a:tr h="5369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70C0"/>
                          </a:solidFill>
                        </a:rPr>
                        <a:t>At the School Level </a:t>
                      </a:r>
                    </a:p>
                  </a:txBody>
                  <a:tcPr anchor="ctr">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70C0"/>
                          </a:solidFill>
                        </a:rPr>
                        <a:t>At the University Level  </a:t>
                      </a:r>
                    </a:p>
                  </a:txBody>
                  <a:tcPr anchor="ctr">
                    <a:solidFill>
                      <a:srgbClr val="FFFFCC"/>
                    </a:solidFill>
                  </a:tcPr>
                </a:tc>
                <a:extLst>
                  <a:ext uri="{0D108BD9-81ED-4DB2-BD59-A6C34878D82A}">
                    <a16:rowId xmlns:a16="http://schemas.microsoft.com/office/drawing/2014/main" val="932896845"/>
                  </a:ext>
                </a:extLst>
              </a:tr>
              <a:tr h="303464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latin typeface="+mn-lt"/>
                          <a:ea typeface="+mn-ea"/>
                          <a:cs typeface="+mn-cs"/>
                        </a:rPr>
                        <a:t>E-books making using </a:t>
                      </a:r>
                      <a:r>
                        <a:rPr lang="en-US" sz="1800" kern="1200" dirty="0">
                          <a:solidFill>
                            <a:srgbClr val="00B0F0"/>
                          </a:solidFill>
                          <a:effectLst/>
                          <a:latin typeface="+mn-lt"/>
                          <a:ea typeface="+mn-ea"/>
                          <a:cs typeface="+mn-cs"/>
                        </a:rPr>
                        <a:t>Flip-book maker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latin typeface="+mn-lt"/>
                          <a:ea typeface="+mn-ea"/>
                          <a:cs typeface="+mn-cs"/>
                        </a:rPr>
                        <a:t>Preparing </a:t>
                      </a:r>
                      <a:r>
                        <a:rPr lang="en-US" sz="1800" kern="1200" dirty="0">
                          <a:solidFill>
                            <a:srgbClr val="00B0F0"/>
                          </a:solidFill>
                          <a:effectLst/>
                          <a:latin typeface="+mn-lt"/>
                          <a:ea typeface="+mn-ea"/>
                          <a:cs typeface="+mn-cs"/>
                        </a:rPr>
                        <a:t>educational movies </a:t>
                      </a:r>
                      <a:r>
                        <a:rPr lang="en-US" sz="1800" kern="1200" dirty="0">
                          <a:solidFill>
                            <a:schemeClr val="tx1"/>
                          </a:solidFill>
                          <a:effectLst/>
                          <a:latin typeface="+mn-lt"/>
                          <a:ea typeface="+mn-ea"/>
                          <a:cs typeface="+mn-cs"/>
                        </a:rPr>
                        <a:t>using Movie maker-6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latin typeface="+mn-lt"/>
                          <a:ea typeface="+mn-ea"/>
                          <a:cs typeface="+mn-cs"/>
                        </a:rPr>
                        <a:t>Electronic platforms using </a:t>
                      </a:r>
                      <a:r>
                        <a:rPr lang="en-US" sz="1800" kern="1200" dirty="0">
                          <a:solidFill>
                            <a:srgbClr val="00B0F0"/>
                          </a:solidFill>
                          <a:effectLst/>
                          <a:latin typeface="+mn-lt"/>
                          <a:ea typeface="+mn-ea"/>
                          <a:cs typeface="+mn-cs"/>
                        </a:rPr>
                        <a:t>google classrooms</a:t>
                      </a:r>
                      <a:r>
                        <a:rPr lang="en-US" sz="1800" kern="1200" dirty="0">
                          <a:solidFill>
                            <a:schemeClr val="tx1"/>
                          </a:solidFill>
                          <a:effectLst/>
                          <a:latin typeface="+mn-lt"/>
                          <a:ea typeface="+mn-ea"/>
                          <a:cs typeface="+mn-cs"/>
                        </a:rPr>
                        <a:t> </a:t>
                      </a:r>
                    </a:p>
                    <a:p>
                      <a:pPr marL="285750" indent="-285750">
                        <a:buFont typeface="Arial" panose="020B0604020202020204" pitchFamily="34" charset="0"/>
                        <a:buChar char="•"/>
                      </a:pPr>
                      <a:r>
                        <a:rPr lang="en-US" sz="1800" kern="1200" dirty="0">
                          <a:solidFill>
                            <a:schemeClr val="tx1"/>
                          </a:solidFill>
                          <a:effectLst/>
                          <a:latin typeface="+mn-lt"/>
                          <a:ea typeface="+mn-ea"/>
                          <a:cs typeface="+mn-cs"/>
                        </a:rPr>
                        <a:t>Using of </a:t>
                      </a:r>
                      <a:r>
                        <a:rPr lang="en-US" sz="1800" kern="1200" dirty="0">
                          <a:solidFill>
                            <a:srgbClr val="00B0F0"/>
                          </a:solidFill>
                          <a:effectLst/>
                          <a:latin typeface="+mn-lt"/>
                          <a:ea typeface="+mn-ea"/>
                          <a:cs typeface="+mn-cs"/>
                        </a:rPr>
                        <a:t>EKB resources </a:t>
                      </a:r>
                      <a:r>
                        <a:rPr lang="en-US" sz="1800" kern="1200" dirty="0">
                          <a:solidFill>
                            <a:schemeClr val="tx1"/>
                          </a:solidFill>
                          <a:effectLst/>
                          <a:latin typeface="+mn-lt"/>
                          <a:ea typeface="+mn-ea"/>
                          <a:cs typeface="+mn-cs"/>
                        </a:rPr>
                        <a:t>in teaching</a:t>
                      </a:r>
                    </a:p>
                    <a:p>
                      <a:pPr marL="285750" indent="-285750">
                        <a:buFont typeface="Arial" panose="020B0604020202020204" pitchFamily="34" charset="0"/>
                        <a:buChar char="•"/>
                      </a:pPr>
                      <a:r>
                        <a:rPr lang="en-US" dirty="0"/>
                        <a:t>Building </a:t>
                      </a:r>
                      <a:r>
                        <a:rPr lang="en-US" dirty="0">
                          <a:solidFill>
                            <a:srgbClr val="00B0F0"/>
                          </a:solidFill>
                        </a:rPr>
                        <a:t>Infographic</a:t>
                      </a:r>
                      <a:r>
                        <a:rPr lang="en-US" dirty="0"/>
                        <a:t> and using it in teaching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Building </a:t>
                      </a:r>
                      <a:r>
                        <a:rPr lang="en-US" dirty="0">
                          <a:solidFill>
                            <a:srgbClr val="00B0F0"/>
                          </a:solidFill>
                        </a:rPr>
                        <a:t>Google Forms </a:t>
                      </a:r>
                      <a:r>
                        <a:rPr lang="en-US" dirty="0"/>
                        <a:t>as a tool of online quizzes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to be professional in searching for and downloading </a:t>
                      </a:r>
                      <a:r>
                        <a:rPr lang="en-US" dirty="0">
                          <a:solidFill>
                            <a:srgbClr val="00B0F0"/>
                          </a:solidFill>
                        </a:rPr>
                        <a:t>multimedia </a:t>
                      </a:r>
                      <a:r>
                        <a:rPr lang="en-US" dirty="0"/>
                        <a:t>such as (Image-video-3D models - QR codes) and using them teaching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latin typeface="+mn-lt"/>
                          <a:ea typeface="+mn-ea"/>
                          <a:cs typeface="+mn-cs"/>
                        </a:rPr>
                        <a:t>Preparing </a:t>
                      </a:r>
                      <a:r>
                        <a:rPr lang="en-US" sz="1800" kern="1200" dirty="0">
                          <a:solidFill>
                            <a:srgbClr val="00B0F0"/>
                          </a:solidFill>
                          <a:effectLst/>
                          <a:latin typeface="+mn-lt"/>
                          <a:ea typeface="+mn-ea"/>
                          <a:cs typeface="+mn-cs"/>
                        </a:rPr>
                        <a:t>training packages</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latin typeface="+mn-lt"/>
                          <a:ea typeface="+mn-ea"/>
                          <a:cs typeface="+mn-cs"/>
                        </a:rPr>
                        <a:t>Electronic platforms using </a:t>
                      </a:r>
                      <a:r>
                        <a:rPr lang="en-US" sz="1800" kern="1200" dirty="0">
                          <a:solidFill>
                            <a:srgbClr val="00B0F0"/>
                          </a:solidFill>
                          <a:effectLst/>
                          <a:latin typeface="+mn-lt"/>
                          <a:ea typeface="+mn-ea"/>
                          <a:cs typeface="+mn-cs"/>
                        </a:rPr>
                        <a:t>google classrooms</a:t>
                      </a:r>
                      <a:r>
                        <a:rPr lang="en-US" sz="1800" kern="1200" dirty="0">
                          <a:solidFill>
                            <a:schemeClr val="tx1"/>
                          </a:solidFill>
                          <a:effectLst/>
                          <a:latin typeface="+mn-l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latin typeface="+mn-lt"/>
                          <a:ea typeface="+mn-ea"/>
                          <a:cs typeface="+mn-cs"/>
                        </a:rPr>
                        <a:t>Using </a:t>
                      </a:r>
                      <a:r>
                        <a:rPr lang="en-US" sz="1800" kern="1200" dirty="0">
                          <a:solidFill>
                            <a:srgbClr val="00B0F0"/>
                          </a:solidFill>
                          <a:effectLst/>
                          <a:latin typeface="+mn-lt"/>
                          <a:ea typeface="+mn-ea"/>
                          <a:cs typeface="+mn-cs"/>
                        </a:rPr>
                        <a:t>Blogs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200" dirty="0">
                        <a:solidFill>
                          <a:schemeClr val="tx1"/>
                        </a:solidFill>
                        <a:effectLst/>
                        <a:latin typeface="+mn-lt"/>
                        <a:ea typeface="+mn-ea"/>
                        <a:cs typeface="+mn-cs"/>
                      </a:endParaRPr>
                    </a:p>
                  </a:txBody>
                  <a:tcPr anchor="ctr"/>
                </a:tc>
                <a:extLst>
                  <a:ext uri="{0D108BD9-81ED-4DB2-BD59-A6C34878D82A}">
                    <a16:rowId xmlns:a16="http://schemas.microsoft.com/office/drawing/2014/main" val="633131459"/>
                  </a:ext>
                </a:extLst>
              </a:tr>
            </a:tbl>
          </a:graphicData>
        </a:graphic>
      </p:graphicFrame>
    </p:spTree>
    <p:extLst>
      <p:ext uri="{BB962C8B-B14F-4D97-AF65-F5344CB8AC3E}">
        <p14:creationId xmlns:p14="http://schemas.microsoft.com/office/powerpoint/2010/main" val="319409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979E77-CB02-47A9-BF2F-9053E26BBEB3}"/>
              </a:ext>
            </a:extLst>
          </p:cNvPr>
          <p:cNvSpPr>
            <a:spLocks noGrp="1"/>
          </p:cNvSpPr>
          <p:nvPr>
            <p:ph type="sldNum" sz="quarter" idx="4294967295"/>
          </p:nvPr>
        </p:nvSpPr>
        <p:spPr>
          <a:xfrm>
            <a:off x="10363200" y="6356350"/>
            <a:ext cx="1828800" cy="365125"/>
          </a:xfrm>
        </p:spPr>
        <p:txBody>
          <a:bodyPr/>
          <a:lstStyle/>
          <a:p>
            <a:fld id="{0FF54DE5-C571-48E8-A5BC-B369434E2F44}" type="slidenum">
              <a:rPr lang="ar-EG" smtClean="0"/>
              <a:pPr/>
              <a:t>42</a:t>
            </a:fld>
            <a:endParaRPr lang="ar-EG"/>
          </a:p>
        </p:txBody>
      </p:sp>
      <p:pic>
        <p:nvPicPr>
          <p:cNvPr id="6" name="Picture 5" descr="A screenshot of a cell phone&#10;&#10;Description automatically generated">
            <a:extLst>
              <a:ext uri="{FF2B5EF4-FFF2-40B4-BE49-F238E27FC236}">
                <a16:creationId xmlns:a16="http://schemas.microsoft.com/office/drawing/2014/main" id="{52662FE0-C0A1-4F98-9019-1EB171848A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690" y="1395707"/>
            <a:ext cx="9747036" cy="48542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8">
            <a:extLst>
              <a:ext uri="{FF2B5EF4-FFF2-40B4-BE49-F238E27FC236}">
                <a16:creationId xmlns:a16="http://schemas.microsoft.com/office/drawing/2014/main" id="{96F21C5B-2BCC-4C12-9449-F33D6E4F8FD2}"/>
              </a:ext>
            </a:extLst>
          </p:cNvPr>
          <p:cNvSpPr>
            <a:spLocks/>
          </p:cNvSpPr>
          <p:nvPr/>
        </p:nvSpPr>
        <p:spPr bwMode="auto">
          <a:xfrm>
            <a:off x="859809" y="0"/>
            <a:ext cx="10604310" cy="1289351"/>
          </a:xfrm>
          <a:prstGeom prst="rect">
            <a:avLst/>
          </a:prstGeom>
          <a:noFill/>
          <a:ln w="9525">
            <a:noFill/>
            <a:miter lim="800000"/>
            <a:headEnd/>
            <a:tailEnd/>
          </a:ln>
        </p:spPr>
        <p:txBody>
          <a:bodyPr anchor="ctr"/>
          <a:lstStyle/>
          <a:p>
            <a:pPr algn="ctr" rtl="1">
              <a:lnSpc>
                <a:spcPct val="80000"/>
              </a:lnSpc>
              <a:spcBef>
                <a:spcPct val="0"/>
              </a:spcBef>
            </a:pPr>
            <a:r>
              <a:rPr lang="en-US" sz="2800" spc="100" dirty="0">
                <a:solidFill>
                  <a:srgbClr val="C00000"/>
                </a:solidFill>
                <a:latin typeface="+mj-lt"/>
                <a:ea typeface="+mj-ea"/>
                <a:cs typeface="Times New Roman" pitchFamily="18" charset="0"/>
              </a:rPr>
              <a:t>Ex: </a:t>
            </a:r>
            <a:r>
              <a:rPr lang="en-US" sz="2800" dirty="0">
                <a:solidFill>
                  <a:schemeClr val="bg1"/>
                </a:solidFill>
                <a:cs typeface="Arial" pitchFamily="34" charset="0"/>
              </a:rPr>
              <a:t>Google Classroom</a:t>
            </a:r>
          </a:p>
        </p:txBody>
      </p:sp>
    </p:spTree>
    <p:extLst>
      <p:ext uri="{BB962C8B-B14F-4D97-AF65-F5344CB8AC3E}">
        <p14:creationId xmlns:p14="http://schemas.microsoft.com/office/powerpoint/2010/main" val="2619007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9066213" y="1714500"/>
            <a:ext cx="3125787" cy="2876550"/>
          </a:xfrm>
        </p:spPr>
        <p:txBody>
          <a:bodyPr/>
          <a:lstStyle/>
          <a:p>
            <a:pPr rtl="0" eaLnBrk="1" hangingPunct="1"/>
            <a:r>
              <a:rPr lang="en-US" sz="3600" b="1">
                <a:solidFill>
                  <a:srgbClr val="FF0000"/>
                </a:solidFill>
                <a:cs typeface="Times New Roman" pitchFamily="18" charset="0"/>
              </a:rPr>
              <a:t> </a:t>
            </a:r>
            <a:endParaRPr lang="ar-EG" sz="3600" b="1">
              <a:solidFill>
                <a:srgbClr val="FF0000"/>
              </a:solidFill>
            </a:endParaRPr>
          </a:p>
        </p:txBody>
      </p:sp>
      <p:sp>
        <p:nvSpPr>
          <p:cNvPr id="11272" name="Rectangle 8"/>
          <p:cNvSpPr>
            <a:spLocks/>
          </p:cNvSpPr>
          <p:nvPr/>
        </p:nvSpPr>
        <p:spPr bwMode="auto">
          <a:xfrm>
            <a:off x="8362805" y="1986111"/>
            <a:ext cx="3729313" cy="2671906"/>
          </a:xfrm>
          <a:prstGeom prst="rect">
            <a:avLst/>
          </a:prstGeom>
          <a:noFill/>
          <a:ln w="9525">
            <a:noFill/>
            <a:miter lim="800000"/>
            <a:headEnd/>
            <a:tailEnd/>
          </a:ln>
        </p:spPr>
        <p:txBody>
          <a:bodyPr anchor="ctr"/>
          <a:lstStyle/>
          <a:p>
            <a:pPr algn="ctr" rtl="1">
              <a:lnSpc>
                <a:spcPct val="80000"/>
              </a:lnSpc>
              <a:spcBef>
                <a:spcPct val="0"/>
              </a:spcBef>
            </a:pPr>
            <a:r>
              <a:rPr lang="en-US" sz="2800" spc="100" dirty="0">
                <a:solidFill>
                  <a:srgbClr val="C00000"/>
                </a:solidFill>
                <a:latin typeface="+mj-lt"/>
                <a:ea typeface="+mj-ea"/>
                <a:cs typeface="Times New Roman" pitchFamily="18" charset="0"/>
              </a:rPr>
              <a:t>Ex: </a:t>
            </a:r>
            <a:r>
              <a:rPr lang="en-US" sz="2800" dirty="0">
                <a:solidFill>
                  <a:schemeClr val="bg1"/>
                </a:solidFill>
                <a:cs typeface="Arial" pitchFamily="34" charset="0"/>
              </a:rPr>
              <a:t>Designing a movie linking between 2 subjects (Arabic and Math)</a:t>
            </a:r>
          </a:p>
        </p:txBody>
      </p:sp>
      <p:sp>
        <p:nvSpPr>
          <p:cNvPr id="3" name="Rectangle 2">
            <a:extLst>
              <a:ext uri="{FF2B5EF4-FFF2-40B4-BE49-F238E27FC236}">
                <a16:creationId xmlns:a16="http://schemas.microsoft.com/office/drawing/2014/main" id="{0AAB3BCE-C630-4530-A14F-2ED5F3291272}"/>
              </a:ext>
            </a:extLst>
          </p:cNvPr>
          <p:cNvSpPr/>
          <p:nvPr/>
        </p:nvSpPr>
        <p:spPr>
          <a:xfrm>
            <a:off x="353940" y="3152775"/>
            <a:ext cx="7466426" cy="923330"/>
          </a:xfrm>
          <a:prstGeom prst="rect">
            <a:avLst/>
          </a:prstGeom>
        </p:spPr>
        <p:txBody>
          <a:bodyPr wrap="square">
            <a:spAutoFit/>
          </a:bodyPr>
          <a:lstStyle/>
          <a:p>
            <a:r>
              <a:rPr lang="en-US" dirty="0">
                <a:solidFill>
                  <a:srgbClr val="00B0F0"/>
                </a:solidFill>
                <a:hlinkClick r:id="rId2">
                  <a:extLst>
                    <a:ext uri="{A12FA001-AC4F-418D-AE19-62706E023703}">
                      <ahyp:hlinkClr xmlns:ahyp="http://schemas.microsoft.com/office/drawing/2018/hyperlinkcolor" xmlns="" val="tx"/>
                    </a:ext>
                  </a:extLst>
                </a:hlinkClick>
              </a:rPr>
              <a:t>https://drive.google.com/file/d/1fqhEiGaDYDeo257DYKczXyLHeafbDW5i/view</a:t>
            </a:r>
            <a:endParaRPr lang="ar-EG" dirty="0">
              <a:solidFill>
                <a:srgbClr val="00B0F0"/>
              </a:solidFill>
            </a:endParaRPr>
          </a:p>
          <a:p>
            <a:endParaRPr lang="en-US" dirty="0">
              <a:solidFill>
                <a:srgbClr val="00B0F0"/>
              </a:solidFill>
            </a:endParaRPr>
          </a:p>
        </p:txBody>
      </p:sp>
    </p:spTree>
    <p:extLst>
      <p:ext uri="{BB962C8B-B14F-4D97-AF65-F5344CB8AC3E}">
        <p14:creationId xmlns:p14="http://schemas.microsoft.com/office/powerpoint/2010/main" val="2522459067"/>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44</a:t>
            </a:fld>
            <a:endParaRPr lang="ar-EG"/>
          </a:p>
        </p:txBody>
      </p:sp>
      <p:sp>
        <p:nvSpPr>
          <p:cNvPr id="8" name="Title 1">
            <a:extLst>
              <a:ext uri="{FF2B5EF4-FFF2-40B4-BE49-F238E27FC236}">
                <a16:creationId xmlns:a16="http://schemas.microsoft.com/office/drawing/2014/main" id="{026D76FD-9B65-44BA-B866-6CE4AAB6177A}"/>
              </a:ext>
            </a:extLst>
          </p:cNvPr>
          <p:cNvSpPr>
            <a:spLocks noGrp="1"/>
          </p:cNvSpPr>
          <p:nvPr>
            <p:ph type="ctrTitle"/>
          </p:nvPr>
        </p:nvSpPr>
        <p:spPr>
          <a:xfrm>
            <a:off x="2796208" y="569313"/>
            <a:ext cx="9316279" cy="689643"/>
          </a:xfrm>
          <a:solidFill>
            <a:srgbClr val="514843"/>
          </a:solidFill>
          <a:ln w="19050">
            <a:solidFill>
              <a:srgbClr val="514843"/>
            </a:solidFill>
          </a:ln>
        </p:spPr>
        <p:txBody>
          <a:bodyPr>
            <a:noAutofit/>
          </a:bodyPr>
          <a:lstStyle/>
          <a:p>
            <a:pPr marL="742950" indent="-742950" algn="ctr">
              <a:buFont typeface="+mj-lt"/>
              <a:buAutoNum type="arabicPeriod" startAt="2"/>
            </a:pPr>
            <a:r>
              <a:rPr lang="en-US" sz="3600" b="1" cap="none" dirty="0">
                <a:solidFill>
                  <a:srgbClr val="FF0000"/>
                </a:solidFill>
              </a:rPr>
              <a:t>Research &amp; Academic Skills</a:t>
            </a:r>
          </a:p>
        </p:txBody>
      </p:sp>
      <p:graphicFrame>
        <p:nvGraphicFramePr>
          <p:cNvPr id="9" name="Table 8">
            <a:extLst>
              <a:ext uri="{FF2B5EF4-FFF2-40B4-BE49-F238E27FC236}">
                <a16:creationId xmlns:a16="http://schemas.microsoft.com/office/drawing/2014/main" id="{DA3F9F9B-B52E-4E3B-ADF0-05854B6633DA}"/>
              </a:ext>
            </a:extLst>
          </p:cNvPr>
          <p:cNvGraphicFramePr>
            <a:graphicFrameLocks noGrp="1"/>
          </p:cNvGraphicFramePr>
          <p:nvPr>
            <p:extLst>
              <p:ext uri="{D42A27DB-BD31-4B8C-83A1-F6EECF244321}">
                <p14:modId xmlns:p14="http://schemas.microsoft.com/office/powerpoint/2010/main" val="1575688824"/>
              </p:ext>
            </p:extLst>
          </p:nvPr>
        </p:nvGraphicFramePr>
        <p:xfrm>
          <a:off x="375477" y="1450975"/>
          <a:ext cx="11392454" cy="1859280"/>
        </p:xfrm>
        <a:graphic>
          <a:graphicData uri="http://schemas.openxmlformats.org/drawingml/2006/table">
            <a:tbl>
              <a:tblPr firstRow="1" bandRow="1">
                <a:tableStyleId>{5940675A-B579-460E-94D1-54222C63F5DA}</a:tableStyleId>
              </a:tblPr>
              <a:tblGrid>
                <a:gridCol w="5641010">
                  <a:extLst>
                    <a:ext uri="{9D8B030D-6E8A-4147-A177-3AD203B41FA5}">
                      <a16:colId xmlns:a16="http://schemas.microsoft.com/office/drawing/2014/main" val="2059326002"/>
                    </a:ext>
                  </a:extLst>
                </a:gridCol>
                <a:gridCol w="5751444">
                  <a:extLst>
                    <a:ext uri="{9D8B030D-6E8A-4147-A177-3AD203B41FA5}">
                      <a16:colId xmlns:a16="http://schemas.microsoft.com/office/drawing/2014/main" val="1665196864"/>
                    </a:ext>
                  </a:extLst>
                </a:gridCol>
              </a:tblGrid>
              <a:tr h="28584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70C0"/>
                          </a:solidFill>
                        </a:rPr>
                        <a:t>At the School Level </a:t>
                      </a:r>
                    </a:p>
                  </a:txBody>
                  <a:tcPr anchor="ctr">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70C0"/>
                          </a:solidFill>
                        </a:rPr>
                        <a:t>At the University Level  </a:t>
                      </a:r>
                    </a:p>
                  </a:txBody>
                  <a:tcPr anchor="ctr">
                    <a:solidFill>
                      <a:srgbClr val="FFFFCC"/>
                    </a:solidFill>
                  </a:tcPr>
                </a:tc>
                <a:extLst>
                  <a:ext uri="{0D108BD9-81ED-4DB2-BD59-A6C34878D82A}">
                    <a16:rowId xmlns:a16="http://schemas.microsoft.com/office/drawing/2014/main" val="932896845"/>
                  </a:ext>
                </a:extLst>
              </a:tr>
              <a:tr h="1212408">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latin typeface="+mn-lt"/>
                          <a:ea typeface="+mn-ea"/>
                          <a:cs typeface="+mn-cs"/>
                        </a:rPr>
                        <a:t>How to prepare a </a:t>
                      </a:r>
                      <a:r>
                        <a:rPr lang="en-US" sz="1800" kern="1200" dirty="0">
                          <a:solidFill>
                            <a:srgbClr val="00B0F0"/>
                          </a:solidFill>
                          <a:effectLst/>
                          <a:latin typeface="+mn-lt"/>
                          <a:ea typeface="+mn-ea"/>
                          <a:cs typeface="+mn-cs"/>
                        </a:rPr>
                        <a:t>research paper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rgbClr val="00B0F0"/>
                          </a:solidFill>
                          <a:effectLst/>
                          <a:latin typeface="+mn-lt"/>
                          <a:ea typeface="+mn-ea"/>
                          <a:cs typeface="+mn-cs"/>
                        </a:rPr>
                        <a:t>Action research </a:t>
                      </a:r>
                      <a:r>
                        <a:rPr lang="en-US" sz="1800" kern="1200" dirty="0">
                          <a:solidFill>
                            <a:schemeClr val="tx1"/>
                          </a:solidFill>
                          <a:effectLst/>
                          <a:latin typeface="+mn-lt"/>
                          <a:ea typeface="+mn-ea"/>
                          <a:cs typeface="+mn-cs"/>
                        </a:rPr>
                        <a:t>skills</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rgbClr val="00B0F0"/>
                          </a:solidFill>
                          <a:effectLst/>
                          <a:latin typeface="+mn-lt"/>
                          <a:ea typeface="+mn-ea"/>
                          <a:cs typeface="+mn-cs"/>
                        </a:rPr>
                        <a:t>Quantitative research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rgbClr val="00B0F0"/>
                          </a:solidFill>
                          <a:effectLst/>
                          <a:latin typeface="+mn-lt"/>
                          <a:ea typeface="+mn-ea"/>
                          <a:cs typeface="+mn-cs"/>
                        </a:rPr>
                        <a:t>Qualitative research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rgbClr val="00B0F0"/>
                          </a:solidFill>
                          <a:effectLst/>
                          <a:latin typeface="+mn-lt"/>
                          <a:ea typeface="+mn-ea"/>
                          <a:cs typeface="+mn-cs"/>
                        </a:rPr>
                        <a:t>Data analysis </a:t>
                      </a:r>
                      <a:r>
                        <a:rPr lang="en-US" sz="1800" kern="1200" dirty="0">
                          <a:solidFill>
                            <a:schemeClr val="tx1"/>
                          </a:solidFill>
                          <a:effectLst/>
                          <a:latin typeface="+mn-lt"/>
                          <a:ea typeface="+mn-ea"/>
                          <a:cs typeface="+mn-cs"/>
                        </a:rPr>
                        <a:t>(Decoding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latin typeface="+mn-lt"/>
                          <a:ea typeface="+mn-ea"/>
                          <a:cs typeface="+mn-cs"/>
                        </a:rPr>
                        <a:t>How to write a </a:t>
                      </a:r>
                      <a:r>
                        <a:rPr lang="en-US" sz="1800" kern="1200" dirty="0">
                          <a:solidFill>
                            <a:srgbClr val="00B0F0"/>
                          </a:solidFill>
                          <a:effectLst/>
                          <a:latin typeface="+mn-lt"/>
                          <a:ea typeface="+mn-ea"/>
                          <a:cs typeface="+mn-cs"/>
                        </a:rPr>
                        <a:t>case study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rgbClr val="00B0F0"/>
                          </a:solidFill>
                          <a:effectLst/>
                          <a:latin typeface="+mn-lt"/>
                          <a:ea typeface="+mn-ea"/>
                          <a:cs typeface="+mn-cs"/>
                        </a:rPr>
                        <a:t>Action research </a:t>
                      </a:r>
                      <a:r>
                        <a:rPr lang="en-US" sz="1800" kern="1200" dirty="0">
                          <a:solidFill>
                            <a:schemeClr val="tx1"/>
                          </a:solidFill>
                          <a:effectLst/>
                          <a:latin typeface="+mn-lt"/>
                          <a:ea typeface="+mn-ea"/>
                          <a:cs typeface="+mn-cs"/>
                        </a:rPr>
                        <a:t>skills</a:t>
                      </a:r>
                    </a:p>
                  </a:txBody>
                  <a:tcPr anchor="ctr"/>
                </a:tc>
                <a:extLst>
                  <a:ext uri="{0D108BD9-81ED-4DB2-BD59-A6C34878D82A}">
                    <a16:rowId xmlns:a16="http://schemas.microsoft.com/office/drawing/2014/main" val="633131459"/>
                  </a:ext>
                </a:extLst>
              </a:tr>
            </a:tbl>
          </a:graphicData>
        </a:graphic>
      </p:graphicFrame>
      <p:grpSp>
        <p:nvGrpSpPr>
          <p:cNvPr id="5" name="Group 4">
            <a:extLst>
              <a:ext uri="{FF2B5EF4-FFF2-40B4-BE49-F238E27FC236}">
                <a16:creationId xmlns:a16="http://schemas.microsoft.com/office/drawing/2014/main" id="{61CC947E-F029-4578-8A34-BA529E0AF569}"/>
              </a:ext>
            </a:extLst>
          </p:cNvPr>
          <p:cNvGrpSpPr/>
          <p:nvPr/>
        </p:nvGrpSpPr>
        <p:grpSpPr>
          <a:xfrm>
            <a:off x="531265" y="3547746"/>
            <a:ext cx="1671654" cy="2563998"/>
            <a:chOff x="4322619" y="1482435"/>
            <a:chExt cx="3255818" cy="4802788"/>
          </a:xfrm>
        </p:grpSpPr>
        <p:pic>
          <p:nvPicPr>
            <p:cNvPr id="6" name="Picture 4">
              <a:hlinkClick r:id="rId2" action="ppaction://hlinkfile"/>
              <a:extLst>
                <a:ext uri="{FF2B5EF4-FFF2-40B4-BE49-F238E27FC236}">
                  <a16:creationId xmlns:a16="http://schemas.microsoft.com/office/drawing/2014/main" id="{CA8B2ABB-86C2-4314-95A5-5CDCB2DCB9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91639" y="1482435"/>
              <a:ext cx="3145233" cy="43671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id="{ED860406-43E4-4ADB-B4F4-E6D89315F897}"/>
                </a:ext>
              </a:extLst>
            </p:cNvPr>
            <p:cNvSpPr txBox="1"/>
            <p:nvPr/>
          </p:nvSpPr>
          <p:spPr>
            <a:xfrm>
              <a:off x="4322619" y="5915891"/>
              <a:ext cx="3255818" cy="369332"/>
            </a:xfrm>
            <a:prstGeom prst="rect">
              <a:avLst/>
            </a:prstGeom>
            <a:noFill/>
          </p:spPr>
          <p:txBody>
            <a:bodyPr wrap="square" rtlCol="1">
              <a:spAutoFit/>
            </a:bodyPr>
            <a:lstStyle/>
            <a:p>
              <a:pPr algn="ctr"/>
              <a:r>
                <a:rPr lang="en-US" b="1" dirty="0">
                  <a:solidFill>
                    <a:srgbClr val="FF0000"/>
                  </a:solidFill>
                </a:rPr>
                <a:t>Article-1</a:t>
              </a:r>
              <a:endParaRPr lang="ar-EG" b="1" dirty="0">
                <a:solidFill>
                  <a:srgbClr val="FF0000"/>
                </a:solidFill>
              </a:endParaRPr>
            </a:p>
          </p:txBody>
        </p:sp>
      </p:grpSp>
      <p:pic>
        <p:nvPicPr>
          <p:cNvPr id="10" name="Picture 2" descr="D:\Tempus-Rasha\Moodle\New folder\team meating 26 July 2018\material\school reports\حلمية الزيتون\نسعى معًا لبناء مجتمعات المعرفة.jpg">
            <a:extLst>
              <a:ext uri="{FF2B5EF4-FFF2-40B4-BE49-F238E27FC236}">
                <a16:creationId xmlns:a16="http://schemas.microsoft.com/office/drawing/2014/main" id="{3F17566E-2624-4B09-81AF-8C5A06BC244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52632" y="3407482"/>
            <a:ext cx="1724167" cy="2298889"/>
          </a:xfrm>
          <a:prstGeom prst="rect">
            <a:avLst/>
          </a:prstGeom>
          <a:noFill/>
        </p:spPr>
      </p:pic>
      <p:sp>
        <p:nvSpPr>
          <p:cNvPr id="11" name="Rectangle 2">
            <a:extLst>
              <a:ext uri="{FF2B5EF4-FFF2-40B4-BE49-F238E27FC236}">
                <a16:creationId xmlns:a16="http://schemas.microsoft.com/office/drawing/2014/main" id="{E5449538-E5B0-42E7-83BE-D414124FA2C2}"/>
              </a:ext>
            </a:extLst>
          </p:cNvPr>
          <p:cNvSpPr txBox="1">
            <a:spLocks/>
          </p:cNvSpPr>
          <p:nvPr/>
        </p:nvSpPr>
        <p:spPr>
          <a:xfrm>
            <a:off x="2265948" y="5477178"/>
            <a:ext cx="3443685" cy="765817"/>
          </a:xfrm>
          <a:prstGeom prst="rect">
            <a:avLst/>
          </a:prstGeom>
        </p:spPr>
        <p:txBody>
          <a:bodyPr vert="horz" lIns="0" tIns="45720" rIns="0" bIns="45720" rtlCol="0" anchor="b">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algn="ctr"/>
            <a:r>
              <a:rPr lang="en-US" sz="1600" b="1" dirty="0">
                <a:cs typeface="Times New Roman" pitchFamily="18" charset="0"/>
              </a:rPr>
              <a:t>Scientific magazine for </a:t>
            </a:r>
            <a:r>
              <a:rPr lang="en-US" sz="1600" b="1" dirty="0" err="1">
                <a:cs typeface="Times New Roman" pitchFamily="18" charset="0"/>
              </a:rPr>
              <a:t>Helmyet</a:t>
            </a:r>
            <a:r>
              <a:rPr lang="en-US" sz="1600" b="1" dirty="0">
                <a:cs typeface="Times New Roman" pitchFamily="18" charset="0"/>
              </a:rPr>
              <a:t> El </a:t>
            </a:r>
            <a:r>
              <a:rPr lang="en-US" sz="1600" b="1" dirty="0" err="1">
                <a:cs typeface="Times New Roman" pitchFamily="18" charset="0"/>
              </a:rPr>
              <a:t>Zaytoun</a:t>
            </a:r>
            <a:r>
              <a:rPr lang="en-US" sz="1600" b="1" dirty="0">
                <a:cs typeface="Times New Roman" pitchFamily="18" charset="0"/>
              </a:rPr>
              <a:t> secondary school for girls .</a:t>
            </a:r>
          </a:p>
        </p:txBody>
      </p:sp>
    </p:spTree>
    <p:extLst>
      <p:ext uri="{BB962C8B-B14F-4D97-AF65-F5344CB8AC3E}">
        <p14:creationId xmlns:p14="http://schemas.microsoft.com/office/powerpoint/2010/main" val="4491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45</a:t>
            </a:fld>
            <a:endParaRPr lang="ar-EG"/>
          </a:p>
        </p:txBody>
      </p:sp>
      <p:sp>
        <p:nvSpPr>
          <p:cNvPr id="8" name="Title 1">
            <a:extLst>
              <a:ext uri="{FF2B5EF4-FFF2-40B4-BE49-F238E27FC236}">
                <a16:creationId xmlns:a16="http://schemas.microsoft.com/office/drawing/2014/main" id="{026D76FD-9B65-44BA-B866-6CE4AAB6177A}"/>
              </a:ext>
            </a:extLst>
          </p:cNvPr>
          <p:cNvSpPr>
            <a:spLocks noGrp="1"/>
          </p:cNvSpPr>
          <p:nvPr>
            <p:ph type="ctrTitle"/>
          </p:nvPr>
        </p:nvSpPr>
        <p:spPr>
          <a:xfrm>
            <a:off x="2796208" y="569313"/>
            <a:ext cx="9316279" cy="689643"/>
          </a:xfrm>
          <a:solidFill>
            <a:srgbClr val="514843"/>
          </a:solidFill>
          <a:ln w="19050">
            <a:solidFill>
              <a:srgbClr val="514843"/>
            </a:solidFill>
          </a:ln>
        </p:spPr>
        <p:txBody>
          <a:bodyPr>
            <a:noAutofit/>
          </a:bodyPr>
          <a:lstStyle/>
          <a:p>
            <a:pPr marL="742950" indent="-742950" algn="ctr">
              <a:buFont typeface="+mj-lt"/>
              <a:buAutoNum type="arabicPeriod" startAt="3"/>
            </a:pPr>
            <a:r>
              <a:rPr lang="en-US" sz="3600" b="1" cap="none" dirty="0">
                <a:solidFill>
                  <a:srgbClr val="FF0000"/>
                </a:solidFill>
              </a:rPr>
              <a:t>Behavioral Skills</a:t>
            </a:r>
          </a:p>
        </p:txBody>
      </p:sp>
      <p:graphicFrame>
        <p:nvGraphicFramePr>
          <p:cNvPr id="9" name="Table 8">
            <a:extLst>
              <a:ext uri="{FF2B5EF4-FFF2-40B4-BE49-F238E27FC236}">
                <a16:creationId xmlns:a16="http://schemas.microsoft.com/office/drawing/2014/main" id="{DA3F9F9B-B52E-4E3B-ADF0-05854B6633DA}"/>
              </a:ext>
            </a:extLst>
          </p:cNvPr>
          <p:cNvGraphicFramePr>
            <a:graphicFrameLocks noGrp="1"/>
          </p:cNvGraphicFramePr>
          <p:nvPr>
            <p:extLst>
              <p:ext uri="{D42A27DB-BD31-4B8C-83A1-F6EECF244321}">
                <p14:modId xmlns:p14="http://schemas.microsoft.com/office/powerpoint/2010/main" val="553567114"/>
              </p:ext>
            </p:extLst>
          </p:nvPr>
        </p:nvGraphicFramePr>
        <p:xfrm>
          <a:off x="375477" y="1450976"/>
          <a:ext cx="11392454" cy="3107772"/>
        </p:xfrm>
        <a:graphic>
          <a:graphicData uri="http://schemas.openxmlformats.org/drawingml/2006/table">
            <a:tbl>
              <a:tblPr firstRow="1" bandRow="1">
                <a:tableStyleId>{5940675A-B579-460E-94D1-54222C63F5DA}</a:tableStyleId>
              </a:tblPr>
              <a:tblGrid>
                <a:gridCol w="5641010">
                  <a:extLst>
                    <a:ext uri="{9D8B030D-6E8A-4147-A177-3AD203B41FA5}">
                      <a16:colId xmlns:a16="http://schemas.microsoft.com/office/drawing/2014/main" val="2059326002"/>
                    </a:ext>
                  </a:extLst>
                </a:gridCol>
                <a:gridCol w="5751444">
                  <a:extLst>
                    <a:ext uri="{9D8B030D-6E8A-4147-A177-3AD203B41FA5}">
                      <a16:colId xmlns:a16="http://schemas.microsoft.com/office/drawing/2014/main" val="1665196864"/>
                    </a:ext>
                  </a:extLst>
                </a:gridCol>
              </a:tblGrid>
              <a:tr h="4672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70C0"/>
                          </a:solidFill>
                        </a:rPr>
                        <a:t>At the School Level </a:t>
                      </a:r>
                    </a:p>
                  </a:txBody>
                  <a:tcPr anchor="ctr">
                    <a:solidFill>
                      <a:srgbClr val="FFFFC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70C0"/>
                          </a:solidFill>
                        </a:rPr>
                        <a:t>At the University Level  </a:t>
                      </a:r>
                    </a:p>
                  </a:txBody>
                  <a:tcPr anchor="ctr">
                    <a:solidFill>
                      <a:srgbClr val="FFFFCC"/>
                    </a:solidFill>
                  </a:tcPr>
                </a:tc>
                <a:extLst>
                  <a:ext uri="{0D108BD9-81ED-4DB2-BD59-A6C34878D82A}">
                    <a16:rowId xmlns:a16="http://schemas.microsoft.com/office/drawing/2014/main" val="932896845"/>
                  </a:ext>
                </a:extLst>
              </a:tr>
              <a:tr h="2640549">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latin typeface="+mn-lt"/>
                          <a:ea typeface="+mn-ea"/>
                          <a:cs typeface="+mn-cs"/>
                        </a:rPr>
                        <a:t>Culture of </a:t>
                      </a:r>
                      <a:r>
                        <a:rPr lang="en-US" sz="1800" kern="1200" dirty="0">
                          <a:solidFill>
                            <a:srgbClr val="00B0F0"/>
                          </a:solidFill>
                          <a:effectLst/>
                          <a:latin typeface="+mn-lt"/>
                          <a:ea typeface="+mn-ea"/>
                          <a:cs typeface="+mn-cs"/>
                        </a:rPr>
                        <a:t>documentation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rgbClr val="00B0F0"/>
                          </a:solidFill>
                          <a:effectLst/>
                          <a:latin typeface="+mn-lt"/>
                          <a:ea typeface="+mn-ea"/>
                          <a:cs typeface="+mn-cs"/>
                        </a:rPr>
                        <a:t>Collaborative research </a:t>
                      </a:r>
                      <a:r>
                        <a:rPr lang="en-US" sz="1800" kern="1200" dirty="0">
                          <a:solidFill>
                            <a:schemeClr val="tx1"/>
                          </a:solidFill>
                          <a:effectLst/>
                          <a:latin typeface="+mn-lt"/>
                          <a:ea typeface="+mn-ea"/>
                          <a:cs typeface="+mn-cs"/>
                        </a:rPr>
                        <a:t>skills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rgbClr val="00B0F0"/>
                          </a:solidFill>
                          <a:effectLst/>
                          <a:latin typeface="+mn-lt"/>
                          <a:ea typeface="+mn-ea"/>
                          <a:cs typeface="+mn-cs"/>
                        </a:rPr>
                        <a:t>Lesson study </a:t>
                      </a:r>
                      <a:r>
                        <a:rPr lang="en-US" sz="1800" kern="1200" dirty="0">
                          <a:solidFill>
                            <a:schemeClr val="tx1"/>
                          </a:solidFill>
                          <a:effectLst/>
                          <a:latin typeface="+mn-lt"/>
                          <a:ea typeface="+mn-ea"/>
                          <a:cs typeface="+mn-cs"/>
                        </a:rPr>
                        <a:t>approach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rgbClr val="00B0F0"/>
                          </a:solidFill>
                          <a:effectLst/>
                          <a:latin typeface="+mn-lt"/>
                          <a:ea typeface="+mn-ea"/>
                          <a:cs typeface="+mn-cs"/>
                        </a:rPr>
                        <a:t>Exchange information </a:t>
                      </a:r>
                      <a:r>
                        <a:rPr lang="en-US" sz="1800" kern="1200" dirty="0">
                          <a:solidFill>
                            <a:schemeClr val="tx1"/>
                          </a:solidFill>
                          <a:effectLst/>
                          <a:latin typeface="+mn-lt"/>
                          <a:ea typeface="+mn-ea"/>
                          <a:cs typeface="+mn-cs"/>
                        </a:rPr>
                        <a:t>and best practices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latin typeface="+mn-lt"/>
                          <a:ea typeface="+mn-ea"/>
                          <a:cs typeface="+mn-cs"/>
                        </a:rPr>
                        <a:t>Using </a:t>
                      </a:r>
                      <a:r>
                        <a:rPr lang="en-US" sz="1800" kern="1200" dirty="0">
                          <a:solidFill>
                            <a:srgbClr val="00B0F0"/>
                          </a:solidFill>
                          <a:effectLst/>
                          <a:latin typeface="+mn-lt"/>
                          <a:ea typeface="+mn-ea"/>
                          <a:cs typeface="+mn-cs"/>
                        </a:rPr>
                        <a:t>E-mails </a:t>
                      </a:r>
                      <a:r>
                        <a:rPr lang="en-US" sz="1800" kern="1200" dirty="0">
                          <a:solidFill>
                            <a:schemeClr val="tx1"/>
                          </a:solidFill>
                          <a:effectLst/>
                          <a:latin typeface="+mn-lt"/>
                          <a:ea typeface="+mn-ea"/>
                          <a:cs typeface="+mn-cs"/>
                        </a:rPr>
                        <a:t>for communication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latin typeface="+mn-lt"/>
                          <a:ea typeface="+mn-ea"/>
                          <a:cs typeface="+mn-cs"/>
                        </a:rPr>
                        <a:t>Leadership style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latin typeface="+mn-lt"/>
                          <a:ea typeface="+mn-ea"/>
                          <a:cs typeface="+mn-cs"/>
                        </a:rPr>
                        <a:t>Using </a:t>
                      </a:r>
                      <a:r>
                        <a:rPr lang="en-US" sz="1800" kern="1200" dirty="0">
                          <a:solidFill>
                            <a:srgbClr val="00B0F0"/>
                          </a:solidFill>
                          <a:effectLst/>
                          <a:latin typeface="+mn-lt"/>
                          <a:ea typeface="+mn-ea"/>
                          <a:cs typeface="+mn-cs"/>
                        </a:rPr>
                        <a:t>research ethics tools</a:t>
                      </a:r>
                      <a:endParaRPr lang="en-US"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200" dirty="0">
                        <a:solidFill>
                          <a:srgbClr val="00B0F0"/>
                        </a:solidFill>
                        <a:effectLst/>
                        <a:latin typeface="+mn-lt"/>
                        <a:ea typeface="+mn-ea"/>
                        <a:cs typeface="+mn-cs"/>
                      </a:endParaRP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latin typeface="+mn-lt"/>
                          <a:ea typeface="+mn-ea"/>
                          <a:cs typeface="+mn-cs"/>
                        </a:rPr>
                        <a:t>Culture of </a:t>
                      </a:r>
                      <a:r>
                        <a:rPr lang="en-US" sz="1800" kern="1200" dirty="0">
                          <a:solidFill>
                            <a:srgbClr val="00B0F0"/>
                          </a:solidFill>
                          <a:effectLst/>
                          <a:latin typeface="+mn-lt"/>
                          <a:ea typeface="+mn-ea"/>
                          <a:cs typeface="+mn-cs"/>
                        </a:rPr>
                        <a:t>documentation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rgbClr val="00B0F0"/>
                          </a:solidFill>
                          <a:effectLst/>
                          <a:latin typeface="+mn-lt"/>
                          <a:ea typeface="+mn-ea"/>
                          <a:cs typeface="+mn-cs"/>
                        </a:rPr>
                        <a:t>Collaborative research </a:t>
                      </a:r>
                      <a:r>
                        <a:rPr lang="en-US" sz="1800" kern="1200" dirty="0">
                          <a:solidFill>
                            <a:schemeClr val="tx1"/>
                          </a:solidFill>
                          <a:effectLst/>
                          <a:latin typeface="+mn-lt"/>
                          <a:ea typeface="+mn-ea"/>
                          <a:cs typeface="+mn-cs"/>
                        </a:rPr>
                        <a:t>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rgbClr val="00B0F0"/>
                          </a:solidFill>
                          <a:effectLst/>
                          <a:latin typeface="+mn-lt"/>
                          <a:ea typeface="+mn-ea"/>
                          <a:cs typeface="+mn-cs"/>
                        </a:rPr>
                        <a:t>Lesson study </a:t>
                      </a:r>
                      <a:r>
                        <a:rPr lang="en-US" sz="1800" kern="1200" dirty="0">
                          <a:solidFill>
                            <a:schemeClr val="tx1"/>
                          </a:solidFill>
                          <a:effectLst/>
                          <a:latin typeface="+mn-lt"/>
                          <a:ea typeface="+mn-ea"/>
                          <a:cs typeface="+mn-cs"/>
                        </a:rPr>
                        <a:t>approach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rgbClr val="00B0F0"/>
                          </a:solidFill>
                          <a:effectLst/>
                          <a:latin typeface="+mn-lt"/>
                          <a:ea typeface="+mn-ea"/>
                          <a:cs typeface="+mn-cs"/>
                        </a:rPr>
                        <a:t>Exchange information </a:t>
                      </a:r>
                      <a:r>
                        <a:rPr lang="en-US" sz="1800" kern="1200" dirty="0">
                          <a:solidFill>
                            <a:schemeClr val="tx1"/>
                          </a:solidFill>
                          <a:effectLst/>
                          <a:latin typeface="+mn-lt"/>
                          <a:ea typeface="+mn-ea"/>
                          <a:cs typeface="+mn-cs"/>
                        </a:rPr>
                        <a:t>and best practices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latin typeface="+mn-lt"/>
                          <a:ea typeface="+mn-ea"/>
                          <a:cs typeface="+mn-cs"/>
                        </a:rPr>
                        <a:t>Using </a:t>
                      </a:r>
                      <a:r>
                        <a:rPr lang="en-US" sz="1800" kern="1200" dirty="0">
                          <a:solidFill>
                            <a:srgbClr val="00B0F0"/>
                          </a:solidFill>
                          <a:effectLst/>
                          <a:latin typeface="+mn-lt"/>
                          <a:ea typeface="+mn-ea"/>
                          <a:cs typeface="+mn-cs"/>
                        </a:rPr>
                        <a:t>E-mails </a:t>
                      </a:r>
                      <a:r>
                        <a:rPr lang="en-US" sz="1800" kern="1200" dirty="0">
                          <a:solidFill>
                            <a:schemeClr val="tx1"/>
                          </a:solidFill>
                          <a:effectLst/>
                          <a:latin typeface="+mn-lt"/>
                          <a:ea typeface="+mn-ea"/>
                          <a:cs typeface="+mn-cs"/>
                        </a:rPr>
                        <a:t>for communication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latin typeface="+mn-lt"/>
                          <a:ea typeface="+mn-ea"/>
                          <a:cs typeface="+mn-cs"/>
                        </a:rPr>
                        <a:t>Leadership style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latin typeface="+mn-lt"/>
                          <a:ea typeface="+mn-ea"/>
                          <a:cs typeface="+mn-cs"/>
                        </a:rPr>
                        <a:t>Using </a:t>
                      </a:r>
                      <a:r>
                        <a:rPr lang="en-US" sz="1800" kern="1200" dirty="0">
                          <a:solidFill>
                            <a:srgbClr val="00B0F0"/>
                          </a:solidFill>
                          <a:effectLst/>
                          <a:latin typeface="+mn-lt"/>
                          <a:ea typeface="+mn-ea"/>
                          <a:cs typeface="+mn-cs"/>
                        </a:rPr>
                        <a:t>research ethics tools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rgbClr val="00B0F0"/>
                          </a:solidFill>
                          <a:effectLst/>
                          <a:latin typeface="+mn-lt"/>
                          <a:ea typeface="+mn-ea"/>
                          <a:cs typeface="+mn-cs"/>
                        </a:rPr>
                        <a:t>Clarity of instructions </a:t>
                      </a:r>
                      <a:r>
                        <a:rPr lang="en-US" sz="1800" kern="1200" dirty="0">
                          <a:solidFill>
                            <a:schemeClr val="tx1"/>
                          </a:solidFill>
                          <a:effectLst/>
                          <a:latin typeface="+mn-lt"/>
                          <a:ea typeface="+mn-ea"/>
                          <a:cs typeface="+mn-cs"/>
                        </a:rPr>
                        <a:t>on applying research tools</a:t>
                      </a:r>
                    </a:p>
                  </a:txBody>
                  <a:tcPr anchor="ctr"/>
                </a:tc>
                <a:extLst>
                  <a:ext uri="{0D108BD9-81ED-4DB2-BD59-A6C34878D82A}">
                    <a16:rowId xmlns:a16="http://schemas.microsoft.com/office/drawing/2014/main" val="633131459"/>
                  </a:ext>
                </a:extLst>
              </a:tr>
            </a:tbl>
          </a:graphicData>
        </a:graphic>
      </p:graphicFrame>
    </p:spTree>
    <p:extLst>
      <p:ext uri="{BB962C8B-B14F-4D97-AF65-F5344CB8AC3E}">
        <p14:creationId xmlns:p14="http://schemas.microsoft.com/office/powerpoint/2010/main" val="424728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775ABD69-09E3-4F13-B8E0-1D448BEDD08A}"/>
              </a:ext>
            </a:extLst>
          </p:cNvPr>
          <p:cNvSpPr>
            <a:spLocks/>
          </p:cNvSpPr>
          <p:nvPr/>
        </p:nvSpPr>
        <p:spPr bwMode="auto">
          <a:xfrm>
            <a:off x="8362805" y="1986111"/>
            <a:ext cx="3729313" cy="2671906"/>
          </a:xfrm>
          <a:prstGeom prst="rect">
            <a:avLst/>
          </a:prstGeom>
          <a:noFill/>
          <a:ln w="9525">
            <a:noFill/>
            <a:miter lim="800000"/>
            <a:headEnd/>
            <a:tailEnd/>
          </a:ln>
        </p:spPr>
        <p:txBody>
          <a:bodyPr anchor="ctr"/>
          <a:lstStyle/>
          <a:p>
            <a:pPr algn="ctr" rtl="1">
              <a:lnSpc>
                <a:spcPct val="80000"/>
              </a:lnSpc>
              <a:spcBef>
                <a:spcPct val="0"/>
              </a:spcBef>
            </a:pPr>
            <a:r>
              <a:rPr lang="en-US" sz="2800" spc="100" dirty="0">
                <a:solidFill>
                  <a:srgbClr val="C00000"/>
                </a:solidFill>
                <a:latin typeface="+mj-lt"/>
                <a:ea typeface="+mj-ea"/>
                <a:cs typeface="Times New Roman" pitchFamily="18" charset="0"/>
              </a:rPr>
              <a:t>Ex: </a:t>
            </a:r>
            <a:r>
              <a:rPr lang="en-US" sz="2800" dirty="0">
                <a:solidFill>
                  <a:schemeClr val="bg1"/>
                </a:solidFill>
                <a:cs typeface="Arial" pitchFamily="34" charset="0"/>
              </a:rPr>
              <a:t>Documentation using Drives</a:t>
            </a:r>
          </a:p>
        </p:txBody>
      </p:sp>
      <p:graphicFrame>
        <p:nvGraphicFramePr>
          <p:cNvPr id="3" name="Table 2">
            <a:extLst>
              <a:ext uri="{FF2B5EF4-FFF2-40B4-BE49-F238E27FC236}">
                <a16:creationId xmlns:a16="http://schemas.microsoft.com/office/drawing/2014/main" id="{C3AE8CD9-BE53-47E1-83FF-792AA1175082}"/>
              </a:ext>
            </a:extLst>
          </p:cNvPr>
          <p:cNvGraphicFramePr>
            <a:graphicFrameLocks noGrp="1"/>
          </p:cNvGraphicFramePr>
          <p:nvPr>
            <p:extLst>
              <p:ext uri="{D42A27DB-BD31-4B8C-83A1-F6EECF244321}">
                <p14:modId xmlns:p14="http://schemas.microsoft.com/office/powerpoint/2010/main" val="3415167223"/>
              </p:ext>
            </p:extLst>
          </p:nvPr>
        </p:nvGraphicFramePr>
        <p:xfrm>
          <a:off x="99882" y="183723"/>
          <a:ext cx="7897706" cy="3461901"/>
        </p:xfrm>
        <a:graphic>
          <a:graphicData uri="http://schemas.openxmlformats.org/drawingml/2006/table">
            <a:tbl>
              <a:tblPr firstRow="1" firstCol="1" bandRow="1">
                <a:tableStyleId>{5940675A-B579-460E-94D1-54222C63F5DA}</a:tableStyleId>
              </a:tblPr>
              <a:tblGrid>
                <a:gridCol w="1914910">
                  <a:extLst>
                    <a:ext uri="{9D8B030D-6E8A-4147-A177-3AD203B41FA5}">
                      <a16:colId xmlns:a16="http://schemas.microsoft.com/office/drawing/2014/main" val="734473546"/>
                    </a:ext>
                  </a:extLst>
                </a:gridCol>
                <a:gridCol w="5982796">
                  <a:extLst>
                    <a:ext uri="{9D8B030D-6E8A-4147-A177-3AD203B41FA5}">
                      <a16:colId xmlns:a16="http://schemas.microsoft.com/office/drawing/2014/main" val="337055748"/>
                    </a:ext>
                  </a:extLst>
                </a:gridCol>
              </a:tblGrid>
              <a:tr h="719919">
                <a:tc>
                  <a:txBody>
                    <a:bodyPr/>
                    <a:lstStyle/>
                    <a:p>
                      <a:pPr marL="0" marR="0" lvl="0" indent="0" algn="ctr" rtl="0">
                        <a:lnSpc>
                          <a:spcPct val="107000"/>
                        </a:lnSpc>
                        <a:spcBef>
                          <a:spcPts val="0"/>
                        </a:spcBef>
                        <a:spcAft>
                          <a:spcPts val="0"/>
                        </a:spcAft>
                        <a:buFont typeface="+mj-lt"/>
                        <a:buNone/>
                      </a:pPr>
                      <a:r>
                        <a:rPr lang="en-US" sz="1600" b="1" dirty="0" err="1">
                          <a:effectLst/>
                        </a:rPr>
                        <a:t>Yossif</a:t>
                      </a:r>
                      <a:r>
                        <a:rPr lang="en-US" sz="1600" b="1" dirty="0">
                          <a:effectLst/>
                        </a:rPr>
                        <a:t> El </a:t>
                      </a:r>
                      <a:r>
                        <a:rPr lang="en-US" sz="1600" b="1" dirty="0" err="1">
                          <a:effectLst/>
                        </a:rPr>
                        <a:t>Sebeai</a:t>
                      </a:r>
                      <a:r>
                        <a:rPr lang="en-US" sz="1600" b="1" dirty="0">
                          <a:effectLst/>
                        </a:rPr>
                        <a:t>  School</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txBody>
                  <a:tcPr marL="51644" marR="51644" marT="0" marB="0" anchor="ctr"/>
                </a:tc>
                <a:tc>
                  <a:txBody>
                    <a:bodyPr/>
                    <a:lstStyle/>
                    <a:p>
                      <a:pPr marL="0" marR="0" algn="l" rtl="0">
                        <a:lnSpc>
                          <a:spcPct val="107000"/>
                        </a:lnSpc>
                        <a:spcBef>
                          <a:spcPts val="0"/>
                        </a:spcBef>
                        <a:spcAft>
                          <a:spcPts val="0"/>
                        </a:spcAft>
                      </a:pPr>
                      <a:r>
                        <a:rPr lang="en-US" sz="1200" b="1" u="sng" dirty="0">
                          <a:solidFill>
                            <a:srgbClr val="00B0F0"/>
                          </a:solidFill>
                          <a:effectLst/>
                          <a:hlinkClick r:id="rId2">
                            <a:extLst>
                              <a:ext uri="{A12FA001-AC4F-418D-AE19-62706E023703}">
                                <ahyp:hlinkClr xmlns:ahyp="http://schemas.microsoft.com/office/drawing/2018/hyperlinkcolor" xmlns="" val="tx"/>
                              </a:ext>
                            </a:extLst>
                          </a:hlinkClick>
                        </a:rPr>
                        <a:t>https://eduasuedu-my.sharepoint.com/:f:/g/personal/sup4pcl_edu_asu_edu_eg/El_qYBJhWkRCrVUC3GSWt34BeTtGxDJSLPVrldgZDI1bXQ?e=Z6rsMm</a:t>
                      </a:r>
                      <a:r>
                        <a:rPr lang="en-US" sz="1200" b="1" dirty="0">
                          <a:solidFill>
                            <a:srgbClr val="00B0F0"/>
                          </a:solidFill>
                          <a:effectLst/>
                        </a:rPr>
                        <a:t> </a:t>
                      </a:r>
                      <a:endParaRPr lang="en-US" sz="1100" b="1" dirty="0">
                        <a:solidFill>
                          <a:srgbClr val="00B0F0"/>
                        </a:solidFill>
                        <a:effectLst/>
                        <a:latin typeface="Calibri" panose="020F0502020204030204" pitchFamily="34" charset="0"/>
                        <a:ea typeface="Calibri" panose="020F0502020204030204" pitchFamily="34" charset="0"/>
                        <a:cs typeface="Arial" panose="020B0604020202020204" pitchFamily="34" charset="0"/>
                      </a:endParaRPr>
                    </a:p>
                  </a:txBody>
                  <a:tcPr marL="51644" marR="51644" marT="0" marB="0" anchor="ctr"/>
                </a:tc>
                <a:extLst>
                  <a:ext uri="{0D108BD9-81ED-4DB2-BD59-A6C34878D82A}">
                    <a16:rowId xmlns:a16="http://schemas.microsoft.com/office/drawing/2014/main" val="327437420"/>
                  </a:ext>
                </a:extLst>
              </a:tr>
              <a:tr h="761385">
                <a:tc>
                  <a:txBody>
                    <a:bodyPr/>
                    <a:lstStyle/>
                    <a:p>
                      <a:pPr marL="0" marR="0" lvl="0" indent="0" algn="ctr" rtl="0">
                        <a:lnSpc>
                          <a:spcPct val="107000"/>
                        </a:lnSpc>
                        <a:spcBef>
                          <a:spcPts val="0"/>
                        </a:spcBef>
                        <a:spcAft>
                          <a:spcPts val="0"/>
                        </a:spcAft>
                        <a:buFont typeface="+mj-lt"/>
                        <a:buNone/>
                      </a:pPr>
                      <a:r>
                        <a:rPr lang="en-US" sz="1600" b="1" dirty="0" err="1">
                          <a:effectLst/>
                        </a:rPr>
                        <a:t>Helmit</a:t>
                      </a:r>
                      <a:r>
                        <a:rPr lang="en-US" sz="1600" b="1" dirty="0">
                          <a:effectLst/>
                        </a:rPr>
                        <a:t>  </a:t>
                      </a:r>
                      <a:r>
                        <a:rPr lang="en-US" sz="1600" b="1" dirty="0" err="1">
                          <a:effectLst/>
                        </a:rPr>
                        <a:t>Elzaiton</a:t>
                      </a:r>
                      <a:r>
                        <a:rPr lang="en-US" sz="1600" b="1" dirty="0">
                          <a:effectLst/>
                        </a:rPr>
                        <a:t> School</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txBody>
                  <a:tcPr marL="51644" marR="51644" marT="0" marB="0" anchor="ctr"/>
                </a:tc>
                <a:tc>
                  <a:txBody>
                    <a:bodyPr/>
                    <a:lstStyle/>
                    <a:p>
                      <a:pPr marL="0" marR="0" algn="l" rtl="0">
                        <a:lnSpc>
                          <a:spcPct val="107000"/>
                        </a:lnSpc>
                        <a:spcBef>
                          <a:spcPts val="0"/>
                        </a:spcBef>
                        <a:spcAft>
                          <a:spcPts val="0"/>
                        </a:spcAft>
                      </a:pPr>
                      <a:r>
                        <a:rPr lang="en-US" sz="1200" b="1" u="sng" dirty="0">
                          <a:solidFill>
                            <a:srgbClr val="00B0F0"/>
                          </a:solidFill>
                          <a:effectLst/>
                          <a:hlinkClick r:id="rId3">
                            <a:extLst>
                              <a:ext uri="{A12FA001-AC4F-418D-AE19-62706E023703}">
                                <ahyp:hlinkClr xmlns:ahyp="http://schemas.microsoft.com/office/drawing/2018/hyperlinkcolor" xmlns="" val="tx"/>
                              </a:ext>
                            </a:extLst>
                          </a:hlinkClick>
                        </a:rPr>
                        <a:t>https://eduasuedu-my.sharepoint.com/:f:/g/personal/sup4pcl_edu_asu_edu_eg/ErntfIkUHv1Iv9XQXL4EzqQBtq1Z3OyUvrBqt7K6shHTLg?e=mcm0v2</a:t>
                      </a:r>
                      <a:endParaRPr lang="en-US" sz="1100" b="1" dirty="0">
                        <a:solidFill>
                          <a:srgbClr val="00B0F0"/>
                        </a:solidFill>
                        <a:effectLst/>
                      </a:endParaRPr>
                    </a:p>
                  </a:txBody>
                  <a:tcPr marL="51644" marR="51644" marT="0" marB="0" anchor="ctr"/>
                </a:tc>
                <a:extLst>
                  <a:ext uri="{0D108BD9-81ED-4DB2-BD59-A6C34878D82A}">
                    <a16:rowId xmlns:a16="http://schemas.microsoft.com/office/drawing/2014/main" val="573774746"/>
                  </a:ext>
                </a:extLst>
              </a:tr>
              <a:tr h="709683">
                <a:tc>
                  <a:txBody>
                    <a:bodyPr/>
                    <a:lstStyle/>
                    <a:p>
                      <a:pPr marL="0" marR="0" lvl="0" indent="0" algn="ctr" rtl="0">
                        <a:lnSpc>
                          <a:spcPct val="107000"/>
                        </a:lnSpc>
                        <a:spcBef>
                          <a:spcPts val="0"/>
                        </a:spcBef>
                        <a:spcAft>
                          <a:spcPts val="0"/>
                        </a:spcAft>
                        <a:buFont typeface="+mj-lt"/>
                        <a:buNone/>
                      </a:pPr>
                      <a:r>
                        <a:rPr lang="en-US" sz="1600" b="1" dirty="0" err="1">
                          <a:effectLst/>
                        </a:rPr>
                        <a:t>Ansaf</a:t>
                      </a:r>
                      <a:r>
                        <a:rPr lang="en-US" sz="1600" b="1" dirty="0">
                          <a:effectLst/>
                        </a:rPr>
                        <a:t> Seri School</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txBody>
                  <a:tcPr marL="51644" marR="51644" marT="0" marB="0" anchor="ctr"/>
                </a:tc>
                <a:tc>
                  <a:txBody>
                    <a:bodyPr/>
                    <a:lstStyle/>
                    <a:p>
                      <a:pPr marL="0" marR="0" algn="l" rtl="0">
                        <a:lnSpc>
                          <a:spcPct val="107000"/>
                        </a:lnSpc>
                        <a:spcBef>
                          <a:spcPts val="0"/>
                        </a:spcBef>
                        <a:spcAft>
                          <a:spcPts val="0"/>
                        </a:spcAft>
                      </a:pPr>
                      <a:r>
                        <a:rPr lang="en-US" sz="1200" b="1" u="sng" dirty="0">
                          <a:solidFill>
                            <a:srgbClr val="00B0F0"/>
                          </a:solidFill>
                          <a:effectLst/>
                          <a:hlinkClick r:id="rId4">
                            <a:extLst>
                              <a:ext uri="{A12FA001-AC4F-418D-AE19-62706E023703}">
                                <ahyp:hlinkClr xmlns:ahyp="http://schemas.microsoft.com/office/drawing/2018/hyperlinkcolor" xmlns="" val="tx"/>
                              </a:ext>
                            </a:extLst>
                          </a:hlinkClick>
                        </a:rPr>
                        <a:t>https://eduasuedu-my.sharepoint.com/:f:/g/personal/sup4pcl_edu_asu_edu_eg/EmgD8C0brN5Pmx2exS1EF2MBrK8mGckygpIhi0KBoa0mbA?e=XxKdDG</a:t>
                      </a:r>
                      <a:endParaRPr lang="en-US" sz="1100" b="1" dirty="0">
                        <a:solidFill>
                          <a:srgbClr val="00B0F0"/>
                        </a:solidFill>
                        <a:effectLst/>
                        <a:latin typeface="Calibri" panose="020F0502020204030204" pitchFamily="34" charset="0"/>
                        <a:ea typeface="Calibri" panose="020F0502020204030204" pitchFamily="34" charset="0"/>
                        <a:cs typeface="Arial" panose="020B0604020202020204" pitchFamily="34" charset="0"/>
                      </a:endParaRPr>
                    </a:p>
                  </a:txBody>
                  <a:tcPr marL="51644" marR="51644" marT="0" marB="0" anchor="ctr"/>
                </a:tc>
                <a:extLst>
                  <a:ext uri="{0D108BD9-81ED-4DB2-BD59-A6C34878D82A}">
                    <a16:rowId xmlns:a16="http://schemas.microsoft.com/office/drawing/2014/main" val="4203179614"/>
                  </a:ext>
                </a:extLst>
              </a:tr>
              <a:tr h="683801">
                <a:tc>
                  <a:txBody>
                    <a:bodyPr/>
                    <a:lstStyle/>
                    <a:p>
                      <a:pPr marL="0" marR="0" lvl="0" indent="0" algn="ctr" rtl="0">
                        <a:lnSpc>
                          <a:spcPct val="107000"/>
                        </a:lnSpc>
                        <a:spcBef>
                          <a:spcPts val="0"/>
                        </a:spcBef>
                        <a:spcAft>
                          <a:spcPts val="0"/>
                        </a:spcAft>
                        <a:buFont typeface="+mj-lt"/>
                        <a:buNone/>
                      </a:pPr>
                      <a:r>
                        <a:rPr lang="en-US" sz="1600" b="1" dirty="0" err="1">
                          <a:effectLst/>
                        </a:rPr>
                        <a:t>Eltabry</a:t>
                      </a:r>
                      <a:r>
                        <a:rPr lang="en-US" sz="1600" b="1" dirty="0">
                          <a:effectLst/>
                        </a:rPr>
                        <a:t> School</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txBody>
                  <a:tcPr marL="51644" marR="51644" marT="0" marB="0" anchor="ctr"/>
                </a:tc>
                <a:tc>
                  <a:txBody>
                    <a:bodyPr/>
                    <a:lstStyle/>
                    <a:p>
                      <a:pPr marL="0" marR="0" algn="l" rtl="0">
                        <a:lnSpc>
                          <a:spcPct val="107000"/>
                        </a:lnSpc>
                        <a:spcBef>
                          <a:spcPts val="0"/>
                        </a:spcBef>
                        <a:spcAft>
                          <a:spcPts val="0"/>
                        </a:spcAft>
                      </a:pPr>
                      <a:r>
                        <a:rPr lang="en-US" sz="1200" b="1" u="sng" dirty="0">
                          <a:solidFill>
                            <a:srgbClr val="00B0F0"/>
                          </a:solidFill>
                          <a:effectLst/>
                          <a:hlinkClick r:id="rId5">
                            <a:extLst>
                              <a:ext uri="{A12FA001-AC4F-418D-AE19-62706E023703}">
                                <ahyp:hlinkClr xmlns:ahyp="http://schemas.microsoft.com/office/drawing/2018/hyperlinkcolor" xmlns="" val="tx"/>
                              </a:ext>
                            </a:extLst>
                          </a:hlinkClick>
                        </a:rPr>
                        <a:t>https://eduasuedu-my.sharepoint.com/:f:/g/personal/sup4pcl_edu_asu_edu_eg/EsZWThkuuSdHnueC7n4_7q4Bz-elBidwSCdHpwN58HejCg?e=TzOrFN</a:t>
                      </a:r>
                      <a:endParaRPr lang="en-US" sz="1100" b="1" dirty="0">
                        <a:solidFill>
                          <a:srgbClr val="00B0F0"/>
                        </a:solidFill>
                        <a:effectLst/>
                        <a:latin typeface="Calibri" panose="020F0502020204030204" pitchFamily="34" charset="0"/>
                        <a:ea typeface="Calibri" panose="020F0502020204030204" pitchFamily="34" charset="0"/>
                        <a:cs typeface="Arial" panose="020B0604020202020204" pitchFamily="34" charset="0"/>
                      </a:endParaRPr>
                    </a:p>
                  </a:txBody>
                  <a:tcPr marL="51644" marR="51644" marT="0" marB="0" anchor="ctr"/>
                </a:tc>
                <a:extLst>
                  <a:ext uri="{0D108BD9-81ED-4DB2-BD59-A6C34878D82A}">
                    <a16:rowId xmlns:a16="http://schemas.microsoft.com/office/drawing/2014/main" val="606144620"/>
                  </a:ext>
                </a:extLst>
              </a:tr>
              <a:tr h="587113">
                <a:tc>
                  <a:txBody>
                    <a:bodyPr/>
                    <a:lstStyle/>
                    <a:p>
                      <a:pPr marL="0" marR="0" lvl="0" indent="0" algn="ctr" rtl="0">
                        <a:lnSpc>
                          <a:spcPct val="107000"/>
                        </a:lnSpc>
                        <a:spcBef>
                          <a:spcPts val="0"/>
                        </a:spcBef>
                        <a:spcAft>
                          <a:spcPts val="0"/>
                        </a:spcAft>
                        <a:buFont typeface="+mj-lt"/>
                        <a:buNone/>
                      </a:pPr>
                      <a:r>
                        <a:rPr lang="en-US" sz="1600" b="1" dirty="0" err="1">
                          <a:effectLst/>
                        </a:rPr>
                        <a:t>Elsaidia</a:t>
                      </a:r>
                      <a:r>
                        <a:rPr lang="en-US" sz="1600" b="1" dirty="0">
                          <a:effectLst/>
                        </a:rPr>
                        <a:t> Pre. School</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txBody>
                  <a:tcPr marL="51644" marR="51644" marT="0" marB="0" anchor="ctr"/>
                </a:tc>
                <a:tc>
                  <a:txBody>
                    <a:bodyPr/>
                    <a:lstStyle/>
                    <a:p>
                      <a:pPr marL="0" marR="0" algn="l" rtl="0">
                        <a:lnSpc>
                          <a:spcPct val="107000"/>
                        </a:lnSpc>
                        <a:spcBef>
                          <a:spcPts val="0"/>
                        </a:spcBef>
                        <a:spcAft>
                          <a:spcPts val="0"/>
                        </a:spcAft>
                      </a:pPr>
                      <a:r>
                        <a:rPr lang="en-US" sz="1200" b="1" u="sng" dirty="0">
                          <a:solidFill>
                            <a:srgbClr val="00B0F0"/>
                          </a:solidFill>
                          <a:effectLst/>
                          <a:hlinkClick r:id="rId6">
                            <a:extLst>
                              <a:ext uri="{A12FA001-AC4F-418D-AE19-62706E023703}">
                                <ahyp:hlinkClr xmlns:ahyp="http://schemas.microsoft.com/office/drawing/2018/hyperlinkcolor" xmlns="" val="tx"/>
                              </a:ext>
                            </a:extLst>
                          </a:hlinkClick>
                        </a:rPr>
                        <a:t>https://eduasuedu-my.sharepoint.com/:f:/g/personal/sup4pcl_edu_asu_edu_eg/EiWjQ2rp_yBAlgZsp-YNcSMBimPz4VnsW4b0ZFJ7gdkR8w?e=P0C3Ap</a:t>
                      </a:r>
                      <a:endParaRPr lang="en-US" sz="1100" b="1" dirty="0">
                        <a:solidFill>
                          <a:srgbClr val="00B0F0"/>
                        </a:solidFill>
                        <a:effectLst/>
                        <a:latin typeface="Calibri" panose="020F0502020204030204" pitchFamily="34" charset="0"/>
                        <a:ea typeface="Calibri" panose="020F0502020204030204" pitchFamily="34" charset="0"/>
                        <a:cs typeface="Arial" panose="020B0604020202020204" pitchFamily="34" charset="0"/>
                      </a:endParaRPr>
                    </a:p>
                  </a:txBody>
                  <a:tcPr marL="51644" marR="51644" marT="0" marB="0" anchor="ctr"/>
                </a:tc>
                <a:extLst>
                  <a:ext uri="{0D108BD9-81ED-4DB2-BD59-A6C34878D82A}">
                    <a16:rowId xmlns:a16="http://schemas.microsoft.com/office/drawing/2014/main" val="2728992478"/>
                  </a:ext>
                </a:extLst>
              </a:tr>
            </a:tbl>
          </a:graphicData>
        </a:graphic>
      </p:graphicFrame>
      <p:pic>
        <p:nvPicPr>
          <p:cNvPr id="5" name="Picture 4" descr="A screenshot of a cell phone&#10;&#10;Description automatically generated">
            <a:extLst>
              <a:ext uri="{FF2B5EF4-FFF2-40B4-BE49-F238E27FC236}">
                <a16:creationId xmlns:a16="http://schemas.microsoft.com/office/drawing/2014/main" id="{31BE8487-0F4F-48A1-BB62-4C8ECB1178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0031" y="3783856"/>
            <a:ext cx="5868608" cy="28904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41726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F8277C3-F721-49A9-B3CB-41A961572358}"/>
              </a:ext>
            </a:extLst>
          </p:cNvPr>
          <p:cNvSpPr>
            <a:spLocks noGrp="1"/>
          </p:cNvSpPr>
          <p:nvPr>
            <p:ph type="title"/>
          </p:nvPr>
        </p:nvSpPr>
        <p:spPr>
          <a:xfrm>
            <a:off x="265043" y="3243470"/>
            <a:ext cx="11794435" cy="2097156"/>
          </a:xfrm>
        </p:spPr>
        <p:txBody>
          <a:bodyPr>
            <a:normAutofit/>
          </a:bodyPr>
          <a:lstStyle/>
          <a:p>
            <a:pPr algn="ctr"/>
            <a:r>
              <a:rPr lang="en-US" sz="4800" b="1" cap="none" dirty="0">
                <a:solidFill>
                  <a:srgbClr val="FFFF00"/>
                </a:solidFill>
              </a:rPr>
              <a:t>Twinning Between ASU/UL</a:t>
            </a:r>
            <a:br>
              <a:rPr lang="en-US" sz="4800" b="1" cap="none" dirty="0">
                <a:solidFill>
                  <a:srgbClr val="FFFF00"/>
                </a:solidFill>
              </a:rPr>
            </a:br>
            <a:endParaRPr lang="en-US" sz="4800" b="1" cap="none" dirty="0">
              <a:solidFill>
                <a:srgbClr val="FFFF00"/>
              </a:solidFill>
            </a:endParaRPr>
          </a:p>
        </p:txBody>
      </p:sp>
      <p:sp>
        <p:nvSpPr>
          <p:cNvPr id="4" name="Slide Number Placeholder 3">
            <a:extLst>
              <a:ext uri="{FF2B5EF4-FFF2-40B4-BE49-F238E27FC236}">
                <a16:creationId xmlns:a16="http://schemas.microsoft.com/office/drawing/2014/main" id="{0306113D-0BC8-4A85-A684-04C06870E39D}"/>
              </a:ext>
            </a:extLst>
          </p:cNvPr>
          <p:cNvSpPr>
            <a:spLocks noGrp="1"/>
          </p:cNvSpPr>
          <p:nvPr>
            <p:ph type="sldNum" sz="quarter" idx="12"/>
          </p:nvPr>
        </p:nvSpPr>
        <p:spPr/>
        <p:txBody>
          <a:bodyPr vert="horz" lIns="91440" tIns="45720" rIns="91440" bIns="45720" rtlCol="0" anchor="ctr">
            <a:normAutofit/>
          </a:bodyPr>
          <a:lstStyle/>
          <a:p>
            <a:pPr>
              <a:spcAft>
                <a:spcPts val="600"/>
              </a:spcAft>
            </a:pPr>
            <a:fld id="{0FF54DE5-C571-48E8-A5BC-B369434E2F44}" type="slidenum">
              <a:rPr lang="en-US" sz="1000">
                <a:solidFill>
                  <a:srgbClr val="898989"/>
                </a:solidFill>
              </a:rPr>
              <a:pPr>
                <a:spcAft>
                  <a:spcPts val="600"/>
                </a:spcAft>
              </a:pPr>
              <a:t>47</a:t>
            </a:fld>
            <a:endParaRPr lang="en-US" sz="1000">
              <a:solidFill>
                <a:srgbClr val="898989"/>
              </a:solidFill>
            </a:endParaRPr>
          </a:p>
        </p:txBody>
      </p:sp>
    </p:spTree>
    <p:extLst>
      <p:ext uri="{BB962C8B-B14F-4D97-AF65-F5344CB8AC3E}">
        <p14:creationId xmlns:p14="http://schemas.microsoft.com/office/powerpoint/2010/main" val="23879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5A7E5C5-855B-48C0-86BA-57E9F7C9BDE5}"/>
              </a:ext>
            </a:extLst>
          </p:cNvPr>
          <p:cNvSpPr txBox="1">
            <a:spLocks/>
          </p:cNvSpPr>
          <p:nvPr/>
        </p:nvSpPr>
        <p:spPr>
          <a:xfrm>
            <a:off x="278296" y="8500"/>
            <a:ext cx="7661158" cy="667361"/>
          </a:xfrm>
          <a:prstGeom prst="rect">
            <a:avLst/>
          </a:prstGeom>
        </p:spPr>
        <p:txBody>
          <a:bodyPr vert="horz" lIns="91440" tIns="45720" rIns="91440" bIns="45720" rtlCol="0" anchor="ctr">
            <a:normAutofit fontScale="92500" lnSpcReduction="10000"/>
          </a:bodyPr>
          <a:lstStyle>
            <a:lvl1pPr algn="l" defTabSz="914400" rtl="1"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rtl="0">
              <a:lnSpc>
                <a:spcPct val="120000"/>
              </a:lnSpc>
            </a:pPr>
            <a:endParaRPr lang="en-GB" sz="1200" dirty="0">
              <a:solidFill>
                <a:srgbClr val="002060"/>
              </a:solidFill>
            </a:endParaRPr>
          </a:p>
          <a:p>
            <a:pPr algn="ctr"/>
            <a:r>
              <a:rPr lang="en-GB" sz="3600" b="1" cap="none" dirty="0">
                <a:solidFill>
                  <a:srgbClr val="FF0000"/>
                </a:solidFill>
              </a:rPr>
              <a:t>ASU &amp; UL Potential Partnership </a:t>
            </a:r>
          </a:p>
        </p:txBody>
      </p:sp>
      <p:sp>
        <p:nvSpPr>
          <p:cNvPr id="2" name="Rectangle 1">
            <a:extLst>
              <a:ext uri="{FF2B5EF4-FFF2-40B4-BE49-F238E27FC236}">
                <a16:creationId xmlns:a16="http://schemas.microsoft.com/office/drawing/2014/main" id="{0391B0CD-01B1-4624-A5D2-CC705E924B15}"/>
              </a:ext>
            </a:extLst>
          </p:cNvPr>
          <p:cNvSpPr/>
          <p:nvPr/>
        </p:nvSpPr>
        <p:spPr>
          <a:xfrm>
            <a:off x="92764" y="761520"/>
            <a:ext cx="7846689" cy="5568769"/>
          </a:xfrm>
          <a:prstGeom prst="rect">
            <a:avLst/>
          </a:prstGeom>
        </p:spPr>
        <p:txBody>
          <a:bodyPr wrap="square">
            <a:spAutoFit/>
          </a:bodyPr>
          <a:lstStyle/>
          <a:p>
            <a:pPr marL="742950" lvl="1" indent="-285750" algn="justLow">
              <a:lnSpc>
                <a:spcPct val="150000"/>
              </a:lnSpc>
              <a:buFontTx/>
              <a:buChar char="-"/>
            </a:pPr>
            <a:r>
              <a:rPr lang="en-GB" sz="2000" b="1" dirty="0"/>
              <a:t>We are on the same page</a:t>
            </a:r>
          </a:p>
          <a:p>
            <a:pPr marL="742950" lvl="1" indent="-285750" algn="justLow">
              <a:lnSpc>
                <a:spcPct val="150000"/>
              </a:lnSpc>
              <a:buFontTx/>
              <a:buChar char="-"/>
            </a:pPr>
            <a:r>
              <a:rPr lang="en-GB" sz="2000" b="1" dirty="0"/>
              <a:t>The twining universities have the same strategic plan of internationalisation</a:t>
            </a:r>
          </a:p>
          <a:p>
            <a:pPr marL="742950" lvl="1" indent="-285750" algn="justLow">
              <a:lnSpc>
                <a:spcPct val="150000"/>
              </a:lnSpc>
              <a:buFontTx/>
              <a:buChar char="-"/>
            </a:pPr>
            <a:r>
              <a:rPr lang="en-GB" sz="2000" b="1" dirty="0"/>
              <a:t>We agree on a sustainable collaboration not merely signing an MOU</a:t>
            </a:r>
          </a:p>
          <a:p>
            <a:pPr marL="742950" lvl="1" indent="-285750" algn="justLow">
              <a:lnSpc>
                <a:spcPct val="150000"/>
              </a:lnSpc>
              <a:buFontTx/>
              <a:buChar char="-"/>
            </a:pPr>
            <a:r>
              <a:rPr lang="en-GB" sz="2000" b="1" dirty="0"/>
              <a:t>Key Action One ( Mobility of students and staff)</a:t>
            </a:r>
          </a:p>
          <a:p>
            <a:pPr marL="742950" lvl="1" indent="-285750" algn="justLow">
              <a:lnSpc>
                <a:spcPct val="150000"/>
              </a:lnSpc>
              <a:buFontTx/>
              <a:buChar char="-"/>
            </a:pPr>
            <a:r>
              <a:rPr lang="en-GB" sz="2000" b="1" dirty="0"/>
              <a:t>Dual / Joint Degree in Leadership Graduate Program</a:t>
            </a:r>
          </a:p>
          <a:p>
            <a:pPr marL="742950" lvl="1" indent="-285750" algn="justLow">
              <a:lnSpc>
                <a:spcPct val="150000"/>
              </a:lnSpc>
              <a:buFontTx/>
              <a:buChar char="-"/>
            </a:pPr>
            <a:r>
              <a:rPr lang="en-GB" sz="2000" b="1" dirty="0"/>
              <a:t>Three parties MOU between UL, ASU and Ministry of Education for developing the Educational Leadership style at schools   </a:t>
            </a:r>
          </a:p>
          <a:p>
            <a:pPr marL="742950" lvl="1" indent="-285750" algn="justLow">
              <a:lnSpc>
                <a:spcPct val="150000"/>
              </a:lnSpc>
              <a:buFontTx/>
              <a:buChar char="-"/>
            </a:pPr>
            <a:r>
              <a:rPr lang="en-GB" sz="2000" b="1" dirty="0">
                <a:solidFill>
                  <a:srgbClr val="00B0F0"/>
                </a:solidFill>
              </a:rPr>
              <a:t>We are in the process of having MOU signed between ASU and UL</a:t>
            </a:r>
          </a:p>
        </p:txBody>
      </p:sp>
      <p:pic>
        <p:nvPicPr>
          <p:cNvPr id="8" name="Picture 7">
            <a:extLst>
              <a:ext uri="{FF2B5EF4-FFF2-40B4-BE49-F238E27FC236}">
                <a16:creationId xmlns:a16="http://schemas.microsoft.com/office/drawing/2014/main" id="{6E6326FC-C649-4B20-A861-BCBA7551CB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97552" y="835441"/>
            <a:ext cx="2556260" cy="21273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descr="A close up of a logo&#10;&#10;Description generated with high confidence">
            <a:extLst>
              <a:ext uri="{FF2B5EF4-FFF2-40B4-BE49-F238E27FC236}">
                <a16:creationId xmlns:a16="http://schemas.microsoft.com/office/drawing/2014/main" id="{90BC1BF2-B28F-4857-988F-5DDACC3598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6490" y="4202894"/>
            <a:ext cx="2556261" cy="21273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93650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ADF251-DCFC-4B61-93F5-CB152B84B5D7}"/>
              </a:ext>
            </a:extLst>
          </p:cNvPr>
          <p:cNvSpPr/>
          <p:nvPr/>
        </p:nvSpPr>
        <p:spPr>
          <a:xfrm>
            <a:off x="402620" y="68455"/>
            <a:ext cx="11423960" cy="803169"/>
          </a:xfrm>
          <a:prstGeom prst="rect">
            <a:avLst/>
          </a:prstGeom>
        </p:spPr>
        <p:txBody>
          <a:bodyPr wrap="none">
            <a:spAutoFit/>
          </a:bodyPr>
          <a:lstStyle/>
          <a:p>
            <a:pPr algn="ctr">
              <a:lnSpc>
                <a:spcPct val="170000"/>
              </a:lnSpc>
            </a:pPr>
            <a:r>
              <a:rPr lang="en-GB" sz="3200" b="1" dirty="0">
                <a:solidFill>
                  <a:srgbClr val="FF0000"/>
                </a:solidFill>
              </a:rPr>
              <a:t>Opening a Channel of Joint Supervision Between ASU &amp; UL </a:t>
            </a:r>
          </a:p>
        </p:txBody>
      </p:sp>
      <p:grpSp>
        <p:nvGrpSpPr>
          <p:cNvPr id="9" name="Group 8">
            <a:extLst>
              <a:ext uri="{FF2B5EF4-FFF2-40B4-BE49-F238E27FC236}">
                <a16:creationId xmlns:a16="http://schemas.microsoft.com/office/drawing/2014/main" id="{77CF00F8-4E77-4357-A0DD-F06CF1AEF294}"/>
              </a:ext>
            </a:extLst>
          </p:cNvPr>
          <p:cNvGrpSpPr/>
          <p:nvPr/>
        </p:nvGrpSpPr>
        <p:grpSpPr>
          <a:xfrm>
            <a:off x="146941" y="1378430"/>
            <a:ext cx="11898118" cy="1786954"/>
            <a:chOff x="146941" y="1219406"/>
            <a:chExt cx="11898118" cy="1786954"/>
          </a:xfrm>
        </p:grpSpPr>
        <p:pic>
          <p:nvPicPr>
            <p:cNvPr id="4" name="Picture 3" descr="A person posing for the camera&#10;&#10;Description generated with very high confidence">
              <a:extLst>
                <a:ext uri="{FF2B5EF4-FFF2-40B4-BE49-F238E27FC236}">
                  <a16:creationId xmlns:a16="http://schemas.microsoft.com/office/drawing/2014/main" id="{ABE885D4-359E-43D4-AC26-C2265BA7AC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34352" y="1219406"/>
              <a:ext cx="1310707" cy="1775105"/>
            </a:xfrm>
            <a:prstGeom prst="rect">
              <a:avLst/>
            </a:prstGeom>
          </p:spPr>
        </p:pic>
        <p:sp>
          <p:nvSpPr>
            <p:cNvPr id="5" name="Rectangle 4">
              <a:extLst>
                <a:ext uri="{FF2B5EF4-FFF2-40B4-BE49-F238E27FC236}">
                  <a16:creationId xmlns:a16="http://schemas.microsoft.com/office/drawing/2014/main" id="{4DB7DF8C-17ED-48DE-9549-47380128F504}"/>
                </a:ext>
              </a:extLst>
            </p:cNvPr>
            <p:cNvSpPr/>
            <p:nvPr/>
          </p:nvSpPr>
          <p:spPr>
            <a:xfrm>
              <a:off x="146941" y="1233054"/>
              <a:ext cx="10587411" cy="1773306"/>
            </a:xfrm>
            <a:prstGeom prst="rect">
              <a:avLst/>
            </a:prstGeom>
            <a:ln w="28575"/>
          </p:spPr>
          <p:style>
            <a:lnRef idx="2">
              <a:schemeClr val="accent3"/>
            </a:lnRef>
            <a:fillRef idx="1">
              <a:schemeClr val="lt1"/>
            </a:fillRef>
            <a:effectRef idx="0">
              <a:schemeClr val="accent3"/>
            </a:effectRef>
            <a:fontRef idx="minor">
              <a:schemeClr val="dk1"/>
            </a:fontRef>
          </p:style>
          <p:txBody>
            <a:bodyPr wrap="square">
              <a:spAutoFit/>
            </a:bodyPr>
            <a:lstStyle/>
            <a:p>
              <a:pPr algn="just">
                <a:lnSpc>
                  <a:spcPct val="115000"/>
                </a:lnSpc>
                <a:spcAft>
                  <a:spcPts val="1000"/>
                </a:spcAft>
              </a:pPr>
              <a:r>
                <a:rPr lang="en-US" sz="1600" b="1" dirty="0">
                  <a:latin typeface="Times New Roman" panose="02020603050405020304" pitchFamily="18" charset="0"/>
                  <a:ea typeface="Arial" panose="020B0604020202020204" pitchFamily="34" charset="0"/>
                  <a:cs typeface="Arial" panose="020B0604020202020204" pitchFamily="34" charset="0"/>
                </a:rPr>
                <a:t>Alaa </a:t>
              </a:r>
              <a:r>
                <a:rPr lang="en-US" sz="1600" dirty="0">
                  <a:latin typeface="Times New Roman" panose="02020603050405020304" pitchFamily="18" charset="0"/>
                  <a:ea typeface="Arial" panose="020B0604020202020204" pitchFamily="34" charset="0"/>
                  <a:cs typeface="Arial" panose="020B0604020202020204" pitchFamily="34" charset="0"/>
                </a:rPr>
                <a:t>is</a:t>
              </a:r>
              <a:r>
                <a:rPr lang="en-US" sz="1600" b="1" dirty="0">
                  <a:latin typeface="Times New Roman" panose="02020603050405020304" pitchFamily="18" charset="0"/>
                  <a:ea typeface="Arial" panose="020B0604020202020204" pitchFamily="34" charset="0"/>
                  <a:cs typeface="Arial" panose="020B0604020202020204" pitchFamily="34" charset="0"/>
                </a:rPr>
                <a:t> </a:t>
              </a:r>
              <a:r>
                <a:rPr lang="en-US" sz="1600" dirty="0">
                  <a:latin typeface="Times New Roman" panose="02020603050405020304" pitchFamily="18" charset="0"/>
                  <a:ea typeface="Arial" panose="020B0604020202020204" pitchFamily="34" charset="0"/>
                  <a:cs typeface="Arial" panose="020B0604020202020204" pitchFamily="34" charset="0"/>
                </a:rPr>
                <a:t>graduated from faculty of education "English department" at Ain shams University.</a:t>
              </a:r>
              <a:r>
                <a:rPr lang="en-US" sz="1600" dirty="0">
                  <a:solidFill>
                    <a:srgbClr val="000000"/>
                  </a:solidFill>
                  <a:latin typeface="Times New Roman" panose="02020603050405020304" pitchFamily="18" charset="0"/>
                  <a:ea typeface="Arial" panose="020B0604020202020204" pitchFamily="34" charset="0"/>
                  <a:cs typeface="Arial" panose="020B0604020202020204" pitchFamily="34" charset="0"/>
                </a:rPr>
                <a:t> Her general estimate is very good with honor, May 2015. She is working now as a demonstrator at EFL curriculum and instructions department (faculty of Education –Ain shams University).she also worked as an English instructor at Future University in Egypt (FUE), an English instructor at CEDLT at faculty of education, Ain shams University and an English teacher at St. Fatima Language School in Cairo.  She is very interested in Conducting her research about PLC as a new culture of work to improve the communication skills of the English Teachers. </a:t>
              </a:r>
              <a:endParaRPr lang="en-US" sz="1100" dirty="0">
                <a:effectLst/>
                <a:latin typeface="Calibri" panose="020F0502020204030204" pitchFamily="34" charset="0"/>
                <a:ea typeface="Times New Roman" panose="02020603050405020304" pitchFamily="18" charset="0"/>
                <a:cs typeface="Arial" panose="020B0604020202020204" pitchFamily="34" charset="0"/>
              </a:endParaRPr>
            </a:p>
          </p:txBody>
        </p:sp>
      </p:grpSp>
      <p:sp>
        <p:nvSpPr>
          <p:cNvPr id="6" name="Rectangle 5">
            <a:extLst>
              <a:ext uri="{FF2B5EF4-FFF2-40B4-BE49-F238E27FC236}">
                <a16:creationId xmlns:a16="http://schemas.microsoft.com/office/drawing/2014/main" id="{C74B84D2-EA4A-4E12-B2D0-4AC886387823}"/>
              </a:ext>
            </a:extLst>
          </p:cNvPr>
          <p:cNvSpPr/>
          <p:nvPr/>
        </p:nvSpPr>
        <p:spPr>
          <a:xfrm>
            <a:off x="434838" y="3236088"/>
            <a:ext cx="11322323" cy="1231106"/>
          </a:xfrm>
          <a:prstGeom prst="rect">
            <a:avLst/>
          </a:prstGeom>
        </p:spPr>
        <p:txBody>
          <a:bodyPr wrap="square">
            <a:spAutoFit/>
          </a:bodyPr>
          <a:lstStyle/>
          <a:p>
            <a:pPr>
              <a:lnSpc>
                <a:spcPct val="150000"/>
              </a:lnSpc>
            </a:pPr>
            <a:r>
              <a:rPr lang="en-US" sz="2400" b="1" u="sng" dirty="0">
                <a:solidFill>
                  <a:srgbClr val="00B0F0"/>
                </a:solidFill>
              </a:rPr>
              <a:t>Thesis title:</a:t>
            </a:r>
          </a:p>
          <a:p>
            <a:pPr algn="ctr"/>
            <a:r>
              <a:rPr lang="en-US" sz="2000" b="1" dirty="0"/>
              <a:t>" The Effectiveness of PLC Approach to Improve Communication Skills of English Teachers"</a:t>
            </a:r>
          </a:p>
          <a:p>
            <a:endParaRPr lang="en-US" dirty="0"/>
          </a:p>
        </p:txBody>
      </p:sp>
      <p:sp>
        <p:nvSpPr>
          <p:cNvPr id="3" name="Rectangle 2">
            <a:extLst>
              <a:ext uri="{FF2B5EF4-FFF2-40B4-BE49-F238E27FC236}">
                <a16:creationId xmlns:a16="http://schemas.microsoft.com/office/drawing/2014/main" id="{5CBA611C-2F5D-469A-93D3-6F908BBBED4F}"/>
              </a:ext>
            </a:extLst>
          </p:cNvPr>
          <p:cNvSpPr/>
          <p:nvPr/>
        </p:nvSpPr>
        <p:spPr>
          <a:xfrm>
            <a:off x="4999579" y="4338710"/>
            <a:ext cx="1818126" cy="461665"/>
          </a:xfrm>
          <a:prstGeom prst="rect">
            <a:avLst/>
          </a:prstGeom>
        </p:spPr>
        <p:txBody>
          <a:bodyPr wrap="none">
            <a:spAutoFit/>
          </a:bodyPr>
          <a:lstStyle/>
          <a:p>
            <a:r>
              <a:rPr lang="en-US" sz="2400" b="1" u="sng" dirty="0">
                <a:solidFill>
                  <a:srgbClr val="00B0F0"/>
                </a:solidFill>
              </a:rPr>
              <a:t>Supervisors</a:t>
            </a:r>
          </a:p>
        </p:txBody>
      </p:sp>
      <p:sp>
        <p:nvSpPr>
          <p:cNvPr id="7" name="TextBox 6">
            <a:extLst>
              <a:ext uri="{FF2B5EF4-FFF2-40B4-BE49-F238E27FC236}">
                <a16:creationId xmlns:a16="http://schemas.microsoft.com/office/drawing/2014/main" id="{D85A6E97-6AA4-4CAB-90A1-947E01484A37}"/>
              </a:ext>
            </a:extLst>
          </p:cNvPr>
          <p:cNvSpPr txBox="1"/>
          <p:nvPr/>
        </p:nvSpPr>
        <p:spPr>
          <a:xfrm>
            <a:off x="1020417" y="5152032"/>
            <a:ext cx="3207026" cy="1200329"/>
          </a:xfrm>
          <a:prstGeom prst="rect">
            <a:avLst/>
          </a:prstGeom>
          <a:noFill/>
        </p:spPr>
        <p:txBody>
          <a:bodyPr wrap="square" rtlCol="0">
            <a:spAutoFit/>
          </a:bodyPr>
          <a:lstStyle/>
          <a:p>
            <a:pPr algn="ctr"/>
            <a:r>
              <a:rPr lang="en-US" b="1" dirty="0">
                <a:solidFill>
                  <a:srgbClr val="FF0000"/>
                </a:solidFill>
              </a:rPr>
              <a:t>Dr. Orla McCormack </a:t>
            </a:r>
          </a:p>
          <a:p>
            <a:pPr algn="ctr"/>
            <a:r>
              <a:rPr lang="en-US" b="1" dirty="0"/>
              <a:t>Lecturer in Education at the School of Education, University of Limerick.</a:t>
            </a:r>
          </a:p>
        </p:txBody>
      </p:sp>
      <p:sp>
        <p:nvSpPr>
          <p:cNvPr id="8" name="TextBox 7">
            <a:extLst>
              <a:ext uri="{FF2B5EF4-FFF2-40B4-BE49-F238E27FC236}">
                <a16:creationId xmlns:a16="http://schemas.microsoft.com/office/drawing/2014/main" id="{28EAC9D5-FBD8-4F21-AAF2-48A0B227CDFA}"/>
              </a:ext>
            </a:extLst>
          </p:cNvPr>
          <p:cNvSpPr txBox="1"/>
          <p:nvPr/>
        </p:nvSpPr>
        <p:spPr>
          <a:xfrm>
            <a:off x="7222435" y="5013533"/>
            <a:ext cx="4101010" cy="1477328"/>
          </a:xfrm>
          <a:prstGeom prst="rect">
            <a:avLst/>
          </a:prstGeom>
          <a:noFill/>
        </p:spPr>
        <p:txBody>
          <a:bodyPr wrap="square" rtlCol="0">
            <a:spAutoFit/>
          </a:bodyPr>
          <a:lstStyle/>
          <a:p>
            <a:pPr algn="ctr"/>
            <a:r>
              <a:rPr lang="en-US" b="1" dirty="0">
                <a:solidFill>
                  <a:srgbClr val="FF0000"/>
                </a:solidFill>
              </a:rPr>
              <a:t>Prof. </a:t>
            </a:r>
            <a:r>
              <a:rPr lang="en-US" b="1" dirty="0" err="1">
                <a:solidFill>
                  <a:srgbClr val="FF0000"/>
                </a:solidFill>
              </a:rPr>
              <a:t>Asmaa</a:t>
            </a:r>
            <a:r>
              <a:rPr lang="en-US" b="1" dirty="0">
                <a:solidFill>
                  <a:srgbClr val="FF0000"/>
                </a:solidFill>
              </a:rPr>
              <a:t> Ghanim </a:t>
            </a:r>
            <a:r>
              <a:rPr lang="en-US" b="1" dirty="0" err="1">
                <a:solidFill>
                  <a:srgbClr val="FF0000"/>
                </a:solidFill>
              </a:rPr>
              <a:t>Gheith</a:t>
            </a:r>
            <a:r>
              <a:rPr lang="en-US" b="1" dirty="0"/>
              <a:t/>
            </a:r>
            <a:br>
              <a:rPr lang="en-US" b="1" dirty="0"/>
            </a:br>
            <a:r>
              <a:rPr lang="en-US" b="1" dirty="0"/>
              <a:t>Professor of EFL instructions and curriculum </a:t>
            </a:r>
            <a:br>
              <a:rPr lang="en-US" b="1" dirty="0"/>
            </a:br>
            <a:r>
              <a:rPr lang="en-US" b="1" dirty="0"/>
              <a:t>Faculty of Education ,Ain shams University.</a:t>
            </a:r>
          </a:p>
        </p:txBody>
      </p:sp>
    </p:spTree>
    <p:extLst>
      <p:ext uri="{BB962C8B-B14F-4D97-AF65-F5344CB8AC3E}">
        <p14:creationId xmlns:p14="http://schemas.microsoft.com/office/powerpoint/2010/main" val="627056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5</a:t>
            </a:fld>
            <a:endParaRPr lang="ar-EG"/>
          </a:p>
        </p:txBody>
      </p:sp>
      <p:sp>
        <p:nvSpPr>
          <p:cNvPr id="8" name="TextBox 7">
            <a:extLst>
              <a:ext uri="{FF2B5EF4-FFF2-40B4-BE49-F238E27FC236}">
                <a16:creationId xmlns:a16="http://schemas.microsoft.com/office/drawing/2014/main" id="{D83415FA-3C73-4363-A3AB-1ED8F599806D}"/>
              </a:ext>
            </a:extLst>
          </p:cNvPr>
          <p:cNvSpPr txBox="1"/>
          <p:nvPr/>
        </p:nvSpPr>
        <p:spPr>
          <a:xfrm>
            <a:off x="251790" y="1433112"/>
            <a:ext cx="11595654" cy="707886"/>
          </a:xfrm>
          <a:prstGeom prst="rect">
            <a:avLst/>
          </a:prstGeom>
          <a:noFill/>
        </p:spPr>
        <p:txBody>
          <a:bodyPr wrap="square" rtlCol="0">
            <a:spAutoFit/>
          </a:bodyPr>
          <a:lstStyle/>
          <a:p>
            <a:r>
              <a:rPr lang="en-US" sz="2000" b="1" dirty="0">
                <a:solidFill>
                  <a:srgbClr val="FF0000"/>
                </a:solidFill>
              </a:rPr>
              <a:t>Many activities and events have been done for enhancing the visibility and publicity of the project. As examples of these activities:</a:t>
            </a:r>
          </a:p>
        </p:txBody>
      </p:sp>
      <p:sp>
        <p:nvSpPr>
          <p:cNvPr id="11" name="TextBox 10">
            <a:extLst>
              <a:ext uri="{FF2B5EF4-FFF2-40B4-BE49-F238E27FC236}">
                <a16:creationId xmlns:a16="http://schemas.microsoft.com/office/drawing/2014/main" id="{B1AD7A5C-7ECB-4AC1-885D-4B7531FCB743}"/>
              </a:ext>
            </a:extLst>
          </p:cNvPr>
          <p:cNvSpPr txBox="1"/>
          <p:nvPr/>
        </p:nvSpPr>
        <p:spPr>
          <a:xfrm>
            <a:off x="371061" y="2178877"/>
            <a:ext cx="11595654" cy="2798780"/>
          </a:xfrm>
          <a:prstGeom prst="rect">
            <a:avLst/>
          </a:prstGeom>
          <a:noFill/>
        </p:spPr>
        <p:txBody>
          <a:bodyPr wrap="square" rtlCol="0">
            <a:spAutoFit/>
          </a:bodyPr>
          <a:lstStyle/>
          <a:p>
            <a:pPr marL="457200" indent="-457200">
              <a:lnSpc>
                <a:spcPct val="150000"/>
              </a:lnSpc>
              <a:buFont typeface="+mj-lt"/>
              <a:buAutoNum type="arabicPeriod" startAt="5"/>
            </a:pPr>
            <a:r>
              <a:rPr lang="en-US" sz="2000" b="1" dirty="0"/>
              <a:t>Presenting a ppt about the project in the Graduate Studies Council (30 Dec 2018)</a:t>
            </a:r>
          </a:p>
          <a:p>
            <a:pPr marL="457200" indent="-457200">
              <a:lnSpc>
                <a:spcPct val="150000"/>
              </a:lnSpc>
              <a:buFont typeface="+mj-lt"/>
              <a:buAutoNum type="arabicPeriod" startAt="5"/>
            </a:pPr>
            <a:r>
              <a:rPr lang="en-US" sz="2000" b="1" dirty="0"/>
              <a:t>Ceremony of opening the project lab (7 March 2019)</a:t>
            </a:r>
          </a:p>
          <a:p>
            <a:pPr marL="457200" indent="-457200">
              <a:lnSpc>
                <a:spcPct val="150000"/>
              </a:lnSpc>
              <a:buFont typeface="+mj-lt"/>
              <a:buAutoNum type="arabicPeriod" startAt="5"/>
            </a:pPr>
            <a:r>
              <a:rPr lang="en-US" sz="2000" b="1" dirty="0"/>
              <a:t>Designing a website for the project at the level of ASU, contains (the project philosophy, goals, themes, team, participating schools, various activities, project lab, contacts,……..</a:t>
            </a:r>
            <a:r>
              <a:rPr lang="en-US" sz="2000" b="1" dirty="0" err="1"/>
              <a:t>etc</a:t>
            </a:r>
            <a:r>
              <a:rPr lang="en-US" sz="2000" b="1" dirty="0"/>
              <a:t>)</a:t>
            </a:r>
          </a:p>
          <a:p>
            <a:pPr marL="457200" indent="-457200">
              <a:lnSpc>
                <a:spcPct val="150000"/>
              </a:lnSpc>
              <a:buFont typeface="+mj-lt"/>
              <a:buAutoNum type="arabicPeriod" startAt="5"/>
            </a:pPr>
            <a:r>
              <a:rPr lang="en-US" sz="2000" b="1" dirty="0"/>
              <a:t>Facebook pages</a:t>
            </a:r>
          </a:p>
          <a:p>
            <a:pPr marL="457200" indent="-457200">
              <a:lnSpc>
                <a:spcPct val="150000"/>
              </a:lnSpc>
              <a:buFont typeface="+mj-lt"/>
              <a:buAutoNum type="arabicPeriod" startAt="5"/>
            </a:pPr>
            <a:r>
              <a:rPr lang="en-US" sz="2000" b="1" dirty="0"/>
              <a:t>Articles in media</a:t>
            </a:r>
          </a:p>
        </p:txBody>
      </p:sp>
    </p:spTree>
    <p:extLst>
      <p:ext uri="{BB962C8B-B14F-4D97-AF65-F5344CB8AC3E}">
        <p14:creationId xmlns:p14="http://schemas.microsoft.com/office/powerpoint/2010/main" val="306821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F8277C3-F721-49A9-B3CB-41A961572358}"/>
              </a:ext>
            </a:extLst>
          </p:cNvPr>
          <p:cNvSpPr>
            <a:spLocks noGrp="1"/>
          </p:cNvSpPr>
          <p:nvPr>
            <p:ph type="title"/>
          </p:nvPr>
        </p:nvSpPr>
        <p:spPr>
          <a:xfrm>
            <a:off x="636103" y="3230218"/>
            <a:ext cx="11794435" cy="2097156"/>
          </a:xfrm>
        </p:spPr>
        <p:txBody>
          <a:bodyPr>
            <a:normAutofit/>
          </a:bodyPr>
          <a:lstStyle/>
          <a:p>
            <a:pPr algn="ctr"/>
            <a:r>
              <a:rPr lang="en-US" sz="4800" b="1" cap="none" dirty="0">
                <a:solidFill>
                  <a:srgbClr val="FFFF00"/>
                </a:solidFill>
              </a:rPr>
              <a:t>Motivation Towards the Project.</a:t>
            </a:r>
            <a:br>
              <a:rPr lang="en-US" sz="4800" b="1" cap="none" dirty="0">
                <a:solidFill>
                  <a:srgbClr val="FFFF00"/>
                </a:solidFill>
              </a:rPr>
            </a:br>
            <a:endParaRPr lang="en-US" sz="4800" b="1" cap="none" dirty="0">
              <a:solidFill>
                <a:srgbClr val="FFFF00"/>
              </a:solidFill>
            </a:endParaRPr>
          </a:p>
        </p:txBody>
      </p:sp>
      <p:sp>
        <p:nvSpPr>
          <p:cNvPr id="4" name="Slide Number Placeholder 3">
            <a:extLst>
              <a:ext uri="{FF2B5EF4-FFF2-40B4-BE49-F238E27FC236}">
                <a16:creationId xmlns:a16="http://schemas.microsoft.com/office/drawing/2014/main" id="{0306113D-0BC8-4A85-A684-04C06870E39D}"/>
              </a:ext>
            </a:extLst>
          </p:cNvPr>
          <p:cNvSpPr>
            <a:spLocks noGrp="1"/>
          </p:cNvSpPr>
          <p:nvPr>
            <p:ph type="sldNum" sz="quarter" idx="12"/>
          </p:nvPr>
        </p:nvSpPr>
        <p:spPr/>
        <p:txBody>
          <a:bodyPr vert="horz" lIns="91440" tIns="45720" rIns="91440" bIns="45720" rtlCol="0" anchor="ctr">
            <a:normAutofit/>
          </a:bodyPr>
          <a:lstStyle/>
          <a:p>
            <a:pPr>
              <a:spcAft>
                <a:spcPts val="600"/>
              </a:spcAft>
            </a:pPr>
            <a:fld id="{0FF54DE5-C571-48E8-A5BC-B369434E2F44}" type="slidenum">
              <a:rPr lang="en-US" sz="1000">
                <a:solidFill>
                  <a:srgbClr val="898989"/>
                </a:solidFill>
              </a:rPr>
              <a:pPr>
                <a:spcAft>
                  <a:spcPts val="600"/>
                </a:spcAft>
              </a:pPr>
              <a:t>50</a:t>
            </a:fld>
            <a:endParaRPr lang="en-US" sz="1000">
              <a:solidFill>
                <a:srgbClr val="898989"/>
              </a:solidFill>
            </a:endParaRPr>
          </a:p>
        </p:txBody>
      </p:sp>
    </p:spTree>
    <p:extLst>
      <p:ext uri="{BB962C8B-B14F-4D97-AF65-F5344CB8AC3E}">
        <p14:creationId xmlns:p14="http://schemas.microsoft.com/office/powerpoint/2010/main" val="206243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51</a:t>
            </a:fld>
            <a:endParaRPr lang="ar-EG"/>
          </a:p>
        </p:txBody>
      </p:sp>
      <p:sp>
        <p:nvSpPr>
          <p:cNvPr id="8" name="Title 1">
            <a:extLst>
              <a:ext uri="{FF2B5EF4-FFF2-40B4-BE49-F238E27FC236}">
                <a16:creationId xmlns:a16="http://schemas.microsoft.com/office/drawing/2014/main" id="{026D76FD-9B65-44BA-B866-6CE4AAB6177A}"/>
              </a:ext>
            </a:extLst>
          </p:cNvPr>
          <p:cNvSpPr>
            <a:spLocks noGrp="1"/>
          </p:cNvSpPr>
          <p:nvPr>
            <p:ph type="ctrTitle"/>
          </p:nvPr>
        </p:nvSpPr>
        <p:spPr>
          <a:xfrm>
            <a:off x="2796208" y="569313"/>
            <a:ext cx="9316279" cy="689643"/>
          </a:xfrm>
          <a:solidFill>
            <a:srgbClr val="514843"/>
          </a:solidFill>
          <a:ln w="19050">
            <a:solidFill>
              <a:srgbClr val="514843"/>
            </a:solidFill>
          </a:ln>
        </p:spPr>
        <p:txBody>
          <a:bodyPr>
            <a:noAutofit/>
          </a:bodyPr>
          <a:lstStyle/>
          <a:p>
            <a:pPr algn="ctr"/>
            <a:r>
              <a:rPr lang="en-US" sz="3600" b="1" cap="none" dirty="0">
                <a:solidFill>
                  <a:srgbClr val="FF0000"/>
                </a:solidFill>
              </a:rPr>
              <a:t>Examples of Student Participation</a:t>
            </a:r>
            <a:endParaRPr lang="en-US" sz="3600" cap="none" dirty="0">
              <a:solidFill>
                <a:srgbClr val="00B0F0"/>
              </a:solidFill>
            </a:endParaRPr>
          </a:p>
        </p:txBody>
      </p:sp>
      <p:sp>
        <p:nvSpPr>
          <p:cNvPr id="5" name="Rectangle 4">
            <a:extLst>
              <a:ext uri="{FF2B5EF4-FFF2-40B4-BE49-F238E27FC236}">
                <a16:creationId xmlns:a16="http://schemas.microsoft.com/office/drawing/2014/main" id="{3636753F-92B3-471E-9072-A6049E7885C0}"/>
              </a:ext>
            </a:extLst>
          </p:cNvPr>
          <p:cNvSpPr/>
          <p:nvPr/>
        </p:nvSpPr>
        <p:spPr>
          <a:xfrm>
            <a:off x="68749" y="1363363"/>
            <a:ext cx="4039426" cy="1980479"/>
          </a:xfrm>
          <a:prstGeom prst="rect">
            <a:avLst/>
          </a:prstGeom>
          <a:solidFill>
            <a:srgbClr val="FFFFE1"/>
          </a:solidFill>
        </p:spPr>
        <p:txBody>
          <a:bodyPr wrap="square">
            <a:spAutoFit/>
          </a:bodyPr>
          <a:lstStyle/>
          <a:p>
            <a:pPr algn="just">
              <a:lnSpc>
                <a:spcPct val="200000"/>
              </a:lnSpc>
            </a:pPr>
            <a:r>
              <a:rPr lang="en-US" sz="1600" b="1" dirty="0">
                <a:solidFill>
                  <a:srgbClr val="00B0F0"/>
                </a:solidFill>
              </a:rPr>
              <a:t>Example-1: Prof. Said Khalil</a:t>
            </a:r>
          </a:p>
          <a:p>
            <a:pPr marL="285750" indent="-285750" algn="just">
              <a:lnSpc>
                <a:spcPct val="200000"/>
              </a:lnSpc>
              <a:buFont typeface="Arial" panose="020B0604020202020204" pitchFamily="34" charset="0"/>
              <a:buChar char="•"/>
            </a:pPr>
            <a:r>
              <a:rPr lang="en-US" sz="1600" b="1" dirty="0"/>
              <a:t>Students are participating in designing projects using the STEAM approach as an extra curricula activity.</a:t>
            </a:r>
          </a:p>
        </p:txBody>
      </p:sp>
      <p:pic>
        <p:nvPicPr>
          <p:cNvPr id="3" name="Picture 2" descr="A group of people in a room&#10;&#10;Description automatically generated">
            <a:extLst>
              <a:ext uri="{FF2B5EF4-FFF2-40B4-BE49-F238E27FC236}">
                <a16:creationId xmlns:a16="http://schemas.microsoft.com/office/drawing/2014/main" id="{636E1CC1-0064-4A52-94DB-805696F34B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24951" y="3950151"/>
            <a:ext cx="3678533" cy="20656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descr="A group of people sitting at a table&#10;&#10;Description automatically generated">
            <a:extLst>
              <a:ext uri="{FF2B5EF4-FFF2-40B4-BE49-F238E27FC236}">
                <a16:creationId xmlns:a16="http://schemas.microsoft.com/office/drawing/2014/main" id="{665A0441-B3D2-4DD3-8F01-03415030BD0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9631" y="3853131"/>
            <a:ext cx="3851308" cy="21626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descr="A group of people sitting at a table&#10;&#10;Description automatically generated">
            <a:extLst>
              <a:ext uri="{FF2B5EF4-FFF2-40B4-BE49-F238E27FC236}">
                <a16:creationId xmlns:a16="http://schemas.microsoft.com/office/drawing/2014/main" id="{6DD7E284-0EB5-4175-968C-69FC6828F98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56733" y="1474715"/>
            <a:ext cx="3678533" cy="20656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VID-20190501-WA0014">
            <a:hlinkClick r:id="" action="ppaction://media"/>
            <a:extLst>
              <a:ext uri="{FF2B5EF4-FFF2-40B4-BE49-F238E27FC236}">
                <a16:creationId xmlns:a16="http://schemas.microsoft.com/office/drawing/2014/main" id="{36123B13-D9D7-4EC0-9D2A-729DE6F6792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27497" y="1363363"/>
            <a:ext cx="3561394" cy="4187686"/>
          </a:xfrm>
          <a:prstGeom prst="rect">
            <a:avLst/>
          </a:prstGeom>
        </p:spPr>
      </p:pic>
    </p:spTree>
    <p:extLst>
      <p:ext uri="{BB962C8B-B14F-4D97-AF65-F5344CB8AC3E}">
        <p14:creationId xmlns:p14="http://schemas.microsoft.com/office/powerpoint/2010/main" val="307131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1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52</a:t>
            </a:fld>
            <a:endParaRPr lang="ar-EG"/>
          </a:p>
        </p:txBody>
      </p:sp>
      <p:sp>
        <p:nvSpPr>
          <p:cNvPr id="8" name="Title 1">
            <a:extLst>
              <a:ext uri="{FF2B5EF4-FFF2-40B4-BE49-F238E27FC236}">
                <a16:creationId xmlns:a16="http://schemas.microsoft.com/office/drawing/2014/main" id="{026D76FD-9B65-44BA-B866-6CE4AAB6177A}"/>
              </a:ext>
            </a:extLst>
          </p:cNvPr>
          <p:cNvSpPr>
            <a:spLocks noGrp="1"/>
          </p:cNvSpPr>
          <p:nvPr>
            <p:ph type="ctrTitle"/>
          </p:nvPr>
        </p:nvSpPr>
        <p:spPr>
          <a:xfrm>
            <a:off x="2875721" y="595817"/>
            <a:ext cx="9316279" cy="689643"/>
          </a:xfrm>
          <a:solidFill>
            <a:srgbClr val="514843"/>
          </a:solidFill>
          <a:ln w="19050">
            <a:solidFill>
              <a:srgbClr val="514843"/>
            </a:solidFill>
          </a:ln>
        </p:spPr>
        <p:txBody>
          <a:bodyPr>
            <a:noAutofit/>
          </a:bodyPr>
          <a:lstStyle/>
          <a:p>
            <a:pPr algn="ctr"/>
            <a:r>
              <a:rPr lang="en-US" sz="3200" b="1" cap="none" dirty="0">
                <a:solidFill>
                  <a:srgbClr val="FF0000"/>
                </a:solidFill>
              </a:rPr>
              <a:t>Some Feedback Of Teachers Towards The Project</a:t>
            </a:r>
          </a:p>
        </p:txBody>
      </p:sp>
      <p:sp>
        <p:nvSpPr>
          <p:cNvPr id="2" name="Rectangle 1">
            <a:extLst>
              <a:ext uri="{FF2B5EF4-FFF2-40B4-BE49-F238E27FC236}">
                <a16:creationId xmlns:a16="http://schemas.microsoft.com/office/drawing/2014/main" id="{19282CF6-EA3B-412D-8B19-7D7814666D83}"/>
              </a:ext>
            </a:extLst>
          </p:cNvPr>
          <p:cNvSpPr/>
          <p:nvPr/>
        </p:nvSpPr>
        <p:spPr>
          <a:xfrm>
            <a:off x="374876" y="3526545"/>
            <a:ext cx="5001690" cy="646331"/>
          </a:xfrm>
          <a:prstGeom prst="rect">
            <a:avLst/>
          </a:prstGeom>
        </p:spPr>
        <p:txBody>
          <a:bodyPr wrap="none">
            <a:spAutoFit/>
          </a:bodyPr>
          <a:lstStyle/>
          <a:p>
            <a:r>
              <a:rPr lang="en-US" dirty="0">
                <a:solidFill>
                  <a:srgbClr val="00B0F0"/>
                </a:solidFill>
                <a:hlinkClick r:id="rId2">
                  <a:extLst>
                    <a:ext uri="{A12FA001-AC4F-418D-AE19-62706E023703}">
                      <ahyp:hlinkClr xmlns:ahyp="http://schemas.microsoft.com/office/drawing/2018/hyperlinkcolor" xmlns="" val="tx"/>
                    </a:ext>
                  </a:extLst>
                </a:hlinkClick>
              </a:rPr>
              <a:t>https://sup4plc.webnode.com/two-columns/</a:t>
            </a:r>
            <a:endParaRPr lang="en-US" dirty="0">
              <a:solidFill>
                <a:srgbClr val="00B0F0"/>
              </a:solidFill>
            </a:endParaRPr>
          </a:p>
          <a:p>
            <a:endParaRPr lang="en-US" dirty="0">
              <a:solidFill>
                <a:srgbClr val="00B0F0"/>
              </a:solidFill>
            </a:endParaRPr>
          </a:p>
        </p:txBody>
      </p:sp>
      <p:sp>
        <p:nvSpPr>
          <p:cNvPr id="6" name="Rectangle 5">
            <a:extLst>
              <a:ext uri="{FF2B5EF4-FFF2-40B4-BE49-F238E27FC236}">
                <a16:creationId xmlns:a16="http://schemas.microsoft.com/office/drawing/2014/main" id="{55F4F3D1-9835-4B79-B1F6-396A44162BE5}"/>
              </a:ext>
            </a:extLst>
          </p:cNvPr>
          <p:cNvSpPr/>
          <p:nvPr/>
        </p:nvSpPr>
        <p:spPr>
          <a:xfrm>
            <a:off x="195827" y="1265389"/>
            <a:ext cx="11264348" cy="1221425"/>
          </a:xfrm>
          <a:prstGeom prst="rect">
            <a:avLst/>
          </a:prstGeom>
        </p:spPr>
        <p:txBody>
          <a:bodyPr wrap="square">
            <a:spAutoFit/>
          </a:bodyPr>
          <a:lstStyle/>
          <a:p>
            <a:pPr marL="457200" indent="-457200">
              <a:lnSpc>
                <a:spcPct val="200000"/>
              </a:lnSpc>
              <a:buFont typeface="Arial" panose="020B0604020202020204" pitchFamily="34" charset="0"/>
              <a:buChar char="•"/>
            </a:pPr>
            <a:r>
              <a:rPr lang="en-US" sz="2000" b="1" dirty="0"/>
              <a:t>Most of the participating teachers and staff are highly motivated towards the project.</a:t>
            </a:r>
          </a:p>
          <a:p>
            <a:pPr marL="457200" indent="-457200">
              <a:lnSpc>
                <a:spcPct val="200000"/>
              </a:lnSpc>
              <a:buFont typeface="Arial" panose="020B0604020202020204" pitchFamily="34" charset="0"/>
              <a:buChar char="•"/>
            </a:pPr>
            <a:r>
              <a:rPr lang="en-US" sz="2000" b="1" dirty="0"/>
              <a:t>Schools out of the clustering schools send requests for joining the project</a:t>
            </a:r>
          </a:p>
        </p:txBody>
      </p:sp>
      <p:pic>
        <p:nvPicPr>
          <p:cNvPr id="5" name="Picture 4" descr="A screenshot of a cell phone&#10;&#10;Description automatically generated">
            <a:extLst>
              <a:ext uri="{FF2B5EF4-FFF2-40B4-BE49-F238E27FC236}">
                <a16:creationId xmlns:a16="http://schemas.microsoft.com/office/drawing/2014/main" id="{5F99E717-D532-4AD9-ABC5-4A0D58F075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6525" y="2816443"/>
            <a:ext cx="6180599" cy="310716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2894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6F8EBEA2-6A3E-4F4B-B60D-65A507D3B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46" y="2936175"/>
            <a:ext cx="5158935" cy="2523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screenshot of a cell phone&#10;&#10;Description automatically generated">
            <a:extLst>
              <a:ext uri="{FF2B5EF4-FFF2-40B4-BE49-F238E27FC236}">
                <a16:creationId xmlns:a16="http://schemas.microsoft.com/office/drawing/2014/main" id="{47EBDB5F-7E02-4CB4-96FC-1E5315093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542" y="2894233"/>
            <a:ext cx="5466514" cy="32435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screenshot of a cell phone&#10;&#10;Description automatically generated">
            <a:extLst>
              <a:ext uri="{FF2B5EF4-FFF2-40B4-BE49-F238E27FC236}">
                <a16:creationId xmlns:a16="http://schemas.microsoft.com/office/drawing/2014/main" id="{7421A485-1C6A-4BE9-8ECB-351E45A80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4793" y="707136"/>
            <a:ext cx="5473504" cy="20132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screenshot of a cell phone&#10;&#10;Description automatically generated">
            <a:extLst>
              <a:ext uri="{FF2B5EF4-FFF2-40B4-BE49-F238E27FC236}">
                <a16:creationId xmlns:a16="http://schemas.microsoft.com/office/drawing/2014/main" id="{CC09EF3D-790E-4A3D-8CC8-14155586B2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476" y="1602818"/>
            <a:ext cx="5459524" cy="9437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0035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F8277C3-F721-49A9-B3CB-41A961572358}"/>
              </a:ext>
            </a:extLst>
          </p:cNvPr>
          <p:cNvSpPr>
            <a:spLocks noGrp="1"/>
          </p:cNvSpPr>
          <p:nvPr>
            <p:ph type="title"/>
          </p:nvPr>
        </p:nvSpPr>
        <p:spPr>
          <a:xfrm>
            <a:off x="636103" y="3230218"/>
            <a:ext cx="11794435" cy="2097156"/>
          </a:xfrm>
        </p:spPr>
        <p:txBody>
          <a:bodyPr>
            <a:normAutofit/>
          </a:bodyPr>
          <a:lstStyle/>
          <a:p>
            <a:pPr algn="ctr"/>
            <a:r>
              <a:rPr lang="en-US" sz="4800" b="1" cap="none" dirty="0">
                <a:solidFill>
                  <a:srgbClr val="FFFF00"/>
                </a:solidFill>
              </a:rPr>
              <a:t>Developing Material.</a:t>
            </a:r>
            <a:br>
              <a:rPr lang="en-US" sz="4800" b="1" cap="none" dirty="0">
                <a:solidFill>
                  <a:srgbClr val="FFFF00"/>
                </a:solidFill>
              </a:rPr>
            </a:br>
            <a:endParaRPr lang="en-US" sz="4800" b="1" cap="none" dirty="0">
              <a:solidFill>
                <a:srgbClr val="FFFF00"/>
              </a:solidFill>
            </a:endParaRPr>
          </a:p>
        </p:txBody>
      </p:sp>
      <p:sp>
        <p:nvSpPr>
          <p:cNvPr id="4" name="Slide Number Placeholder 3">
            <a:extLst>
              <a:ext uri="{FF2B5EF4-FFF2-40B4-BE49-F238E27FC236}">
                <a16:creationId xmlns:a16="http://schemas.microsoft.com/office/drawing/2014/main" id="{0306113D-0BC8-4A85-A684-04C06870E39D}"/>
              </a:ext>
            </a:extLst>
          </p:cNvPr>
          <p:cNvSpPr>
            <a:spLocks noGrp="1"/>
          </p:cNvSpPr>
          <p:nvPr>
            <p:ph type="sldNum" sz="quarter" idx="12"/>
          </p:nvPr>
        </p:nvSpPr>
        <p:spPr/>
        <p:txBody>
          <a:bodyPr vert="horz" lIns="91440" tIns="45720" rIns="91440" bIns="45720" rtlCol="0" anchor="ctr">
            <a:normAutofit/>
          </a:bodyPr>
          <a:lstStyle/>
          <a:p>
            <a:pPr>
              <a:spcAft>
                <a:spcPts val="600"/>
              </a:spcAft>
            </a:pPr>
            <a:fld id="{0FF54DE5-C571-48E8-A5BC-B369434E2F44}" type="slidenum">
              <a:rPr lang="en-US" sz="1000">
                <a:solidFill>
                  <a:srgbClr val="898989"/>
                </a:solidFill>
              </a:rPr>
              <a:pPr>
                <a:spcAft>
                  <a:spcPts val="600"/>
                </a:spcAft>
              </a:pPr>
              <a:t>54</a:t>
            </a:fld>
            <a:endParaRPr lang="en-US" sz="1000">
              <a:solidFill>
                <a:srgbClr val="898989"/>
              </a:solidFill>
            </a:endParaRPr>
          </a:p>
        </p:txBody>
      </p:sp>
    </p:spTree>
    <p:extLst>
      <p:ext uri="{BB962C8B-B14F-4D97-AF65-F5344CB8AC3E}">
        <p14:creationId xmlns:p14="http://schemas.microsoft.com/office/powerpoint/2010/main" val="189211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1912B1C-EC48-4DDD-9AFE-A9C03ED50F5E}"/>
              </a:ext>
            </a:extLst>
          </p:cNvPr>
          <p:cNvSpPr>
            <a:spLocks noGrp="1"/>
          </p:cNvSpPr>
          <p:nvPr>
            <p:ph type="subTitle" idx="4294967295"/>
          </p:nvPr>
        </p:nvSpPr>
        <p:spPr>
          <a:xfrm>
            <a:off x="8314378" y="2305114"/>
            <a:ext cx="3705344" cy="2663264"/>
          </a:xfrm>
        </p:spPr>
        <p:txBody>
          <a:bodyPr>
            <a:noAutofit/>
          </a:bodyPr>
          <a:lstStyle/>
          <a:p>
            <a:pPr>
              <a:lnSpc>
                <a:spcPct val="150000"/>
              </a:lnSpc>
            </a:pPr>
            <a:r>
              <a:rPr lang="en-US" b="1" dirty="0">
                <a:solidFill>
                  <a:schemeClr val="bg1"/>
                </a:solidFill>
              </a:rPr>
              <a:t>Depending on collaborative work and lesson study based approach, teachers produced developed materials out of the current school curricula.</a:t>
            </a:r>
          </a:p>
        </p:txBody>
      </p:sp>
      <p:sp>
        <p:nvSpPr>
          <p:cNvPr id="4" name="Slide Number Placeholder 3">
            <a:extLst>
              <a:ext uri="{FF2B5EF4-FFF2-40B4-BE49-F238E27FC236}">
                <a16:creationId xmlns:a16="http://schemas.microsoft.com/office/drawing/2014/main" id="{2F99F4F2-69E0-4551-89BD-5DB5CAE85A2E}"/>
              </a:ext>
            </a:extLst>
          </p:cNvPr>
          <p:cNvSpPr>
            <a:spLocks noGrp="1"/>
          </p:cNvSpPr>
          <p:nvPr>
            <p:ph type="sldNum" sz="quarter" idx="4294967295"/>
          </p:nvPr>
        </p:nvSpPr>
        <p:spPr>
          <a:xfrm>
            <a:off x="10363200" y="6356350"/>
            <a:ext cx="1828800" cy="365125"/>
          </a:xfrm>
        </p:spPr>
        <p:txBody>
          <a:bodyPr/>
          <a:lstStyle/>
          <a:p>
            <a:fld id="{0FF54DE5-C571-48E8-A5BC-B369434E2F44}" type="slidenum">
              <a:rPr lang="ar-EG" smtClean="0"/>
              <a:pPr/>
              <a:t>55</a:t>
            </a:fld>
            <a:endParaRPr lang="ar-EG"/>
          </a:p>
        </p:txBody>
      </p:sp>
      <p:pic>
        <p:nvPicPr>
          <p:cNvPr id="5" name="Picture 4" descr="A screenshot of a cell phone&#10;&#10;Description automatically generated">
            <a:extLst>
              <a:ext uri="{FF2B5EF4-FFF2-40B4-BE49-F238E27FC236}">
                <a16:creationId xmlns:a16="http://schemas.microsoft.com/office/drawing/2014/main" id="{65AE0813-76DD-4ABD-90C1-6126F7AEE4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2855" y="271249"/>
            <a:ext cx="3866290" cy="5387454"/>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B26681BD-DC01-4355-AEA6-D65A78C82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78" y="941730"/>
            <a:ext cx="3875346" cy="5414620"/>
          </a:xfrm>
          <a:prstGeom prst="rect">
            <a:avLst/>
          </a:prstGeom>
        </p:spPr>
      </p:pic>
    </p:spTree>
    <p:extLst>
      <p:ext uri="{BB962C8B-B14F-4D97-AF65-F5344CB8AC3E}">
        <p14:creationId xmlns:p14="http://schemas.microsoft.com/office/powerpoint/2010/main" val="3287641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1912B1C-EC48-4DDD-9AFE-A9C03ED50F5E}"/>
              </a:ext>
            </a:extLst>
          </p:cNvPr>
          <p:cNvSpPr>
            <a:spLocks noGrp="1"/>
          </p:cNvSpPr>
          <p:nvPr>
            <p:ph type="subTitle" idx="4294967295"/>
          </p:nvPr>
        </p:nvSpPr>
        <p:spPr>
          <a:xfrm>
            <a:off x="8314378" y="2346058"/>
            <a:ext cx="3705344" cy="1417559"/>
          </a:xfrm>
        </p:spPr>
        <p:txBody>
          <a:bodyPr>
            <a:noAutofit/>
          </a:bodyPr>
          <a:lstStyle/>
          <a:p>
            <a:pPr algn="ctr">
              <a:lnSpc>
                <a:spcPct val="150000"/>
              </a:lnSpc>
            </a:pPr>
            <a:r>
              <a:rPr lang="en-US" b="1" dirty="0">
                <a:solidFill>
                  <a:schemeClr val="bg1"/>
                </a:solidFill>
              </a:rPr>
              <a:t>Example-1: lesson entitled:</a:t>
            </a:r>
          </a:p>
          <a:p>
            <a:pPr marL="0" indent="0" algn="ctr">
              <a:lnSpc>
                <a:spcPct val="150000"/>
              </a:lnSpc>
              <a:buNone/>
            </a:pPr>
            <a:r>
              <a:rPr lang="en-US" b="1" dirty="0">
                <a:solidFill>
                  <a:schemeClr val="bg2">
                    <a:lumMod val="50000"/>
                  </a:schemeClr>
                </a:solidFill>
              </a:rPr>
              <a:t>Agricultural environment</a:t>
            </a:r>
          </a:p>
        </p:txBody>
      </p:sp>
      <p:sp>
        <p:nvSpPr>
          <p:cNvPr id="4" name="Slide Number Placeholder 3">
            <a:extLst>
              <a:ext uri="{FF2B5EF4-FFF2-40B4-BE49-F238E27FC236}">
                <a16:creationId xmlns:a16="http://schemas.microsoft.com/office/drawing/2014/main" id="{2F99F4F2-69E0-4551-89BD-5DB5CAE85A2E}"/>
              </a:ext>
            </a:extLst>
          </p:cNvPr>
          <p:cNvSpPr>
            <a:spLocks noGrp="1"/>
          </p:cNvSpPr>
          <p:nvPr>
            <p:ph type="sldNum" sz="quarter" idx="4294967295"/>
          </p:nvPr>
        </p:nvSpPr>
        <p:spPr>
          <a:xfrm>
            <a:off x="10363200" y="6356350"/>
            <a:ext cx="1828800" cy="365125"/>
          </a:xfrm>
        </p:spPr>
        <p:txBody>
          <a:bodyPr/>
          <a:lstStyle/>
          <a:p>
            <a:fld id="{0FF54DE5-C571-48E8-A5BC-B369434E2F44}" type="slidenum">
              <a:rPr lang="ar-EG" smtClean="0"/>
              <a:pPr/>
              <a:t>56</a:t>
            </a:fld>
            <a:endParaRPr lang="ar-EG"/>
          </a:p>
        </p:txBody>
      </p:sp>
      <p:pic>
        <p:nvPicPr>
          <p:cNvPr id="5" name="Picture 4" descr="A screenshot of a cell phone&#10;&#10;Description automatically generated">
            <a:extLst>
              <a:ext uri="{FF2B5EF4-FFF2-40B4-BE49-F238E27FC236}">
                <a16:creationId xmlns:a16="http://schemas.microsoft.com/office/drawing/2014/main" id="{87A9FC79-39C4-4782-95F2-CFAF9F90E1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1080" y="563839"/>
            <a:ext cx="3929839" cy="5239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A screenshot of a cell phone&#10;&#10;Description automatically generated">
            <a:extLst>
              <a:ext uri="{FF2B5EF4-FFF2-40B4-BE49-F238E27FC236}">
                <a16:creationId xmlns:a16="http://schemas.microsoft.com/office/drawing/2014/main" id="{FBB4C02A-55F7-4206-8C41-0189E33C7D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441" y="1149803"/>
            <a:ext cx="3841922" cy="52222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98562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1912B1C-EC48-4DDD-9AFE-A9C03ED50F5E}"/>
              </a:ext>
            </a:extLst>
          </p:cNvPr>
          <p:cNvSpPr>
            <a:spLocks noGrp="1"/>
          </p:cNvSpPr>
          <p:nvPr>
            <p:ph type="subTitle" idx="4294967295"/>
          </p:nvPr>
        </p:nvSpPr>
        <p:spPr>
          <a:xfrm>
            <a:off x="8314378" y="2346058"/>
            <a:ext cx="3705344" cy="1417559"/>
          </a:xfrm>
        </p:spPr>
        <p:txBody>
          <a:bodyPr>
            <a:noAutofit/>
          </a:bodyPr>
          <a:lstStyle/>
          <a:p>
            <a:pPr algn="ctr">
              <a:lnSpc>
                <a:spcPct val="150000"/>
              </a:lnSpc>
            </a:pPr>
            <a:r>
              <a:rPr lang="en-US" b="1" dirty="0">
                <a:solidFill>
                  <a:schemeClr val="bg1"/>
                </a:solidFill>
              </a:rPr>
              <a:t>Example-2: lesson entitled:</a:t>
            </a:r>
          </a:p>
          <a:p>
            <a:pPr marL="0" indent="0" algn="ctr">
              <a:lnSpc>
                <a:spcPct val="150000"/>
              </a:lnSpc>
              <a:buNone/>
            </a:pPr>
            <a:r>
              <a:rPr lang="en-US" b="1" dirty="0">
                <a:solidFill>
                  <a:schemeClr val="bg2">
                    <a:lumMod val="50000"/>
                  </a:schemeClr>
                </a:solidFill>
              </a:rPr>
              <a:t>Planets and galaxies</a:t>
            </a:r>
          </a:p>
        </p:txBody>
      </p:sp>
      <p:sp>
        <p:nvSpPr>
          <p:cNvPr id="4" name="Slide Number Placeholder 3">
            <a:extLst>
              <a:ext uri="{FF2B5EF4-FFF2-40B4-BE49-F238E27FC236}">
                <a16:creationId xmlns:a16="http://schemas.microsoft.com/office/drawing/2014/main" id="{2F99F4F2-69E0-4551-89BD-5DB5CAE85A2E}"/>
              </a:ext>
            </a:extLst>
          </p:cNvPr>
          <p:cNvSpPr>
            <a:spLocks noGrp="1"/>
          </p:cNvSpPr>
          <p:nvPr>
            <p:ph type="sldNum" sz="quarter" idx="4294967295"/>
          </p:nvPr>
        </p:nvSpPr>
        <p:spPr>
          <a:xfrm>
            <a:off x="10363200" y="6356350"/>
            <a:ext cx="1828800" cy="365125"/>
          </a:xfrm>
        </p:spPr>
        <p:txBody>
          <a:bodyPr/>
          <a:lstStyle/>
          <a:p>
            <a:fld id="{0FF54DE5-C571-48E8-A5BC-B369434E2F44}" type="slidenum">
              <a:rPr lang="ar-EG" smtClean="0"/>
              <a:pPr/>
              <a:t>57</a:t>
            </a:fld>
            <a:endParaRPr lang="ar-EG"/>
          </a:p>
        </p:txBody>
      </p:sp>
      <p:pic>
        <p:nvPicPr>
          <p:cNvPr id="5" name="Picture 4">
            <a:extLst>
              <a:ext uri="{FF2B5EF4-FFF2-40B4-BE49-F238E27FC236}">
                <a16:creationId xmlns:a16="http://schemas.microsoft.com/office/drawing/2014/main" id="{87A9FC79-39C4-4782-95F2-CFAF9F90E1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13221" y="688735"/>
            <a:ext cx="3847698" cy="50988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FBB4C02A-55F7-4206-8C41-0189E33C7D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6150" y="1258957"/>
            <a:ext cx="3724003" cy="511304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01790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F8277C3-F721-49A9-B3CB-41A961572358}"/>
              </a:ext>
            </a:extLst>
          </p:cNvPr>
          <p:cNvSpPr>
            <a:spLocks noGrp="1"/>
          </p:cNvSpPr>
          <p:nvPr>
            <p:ph type="title"/>
          </p:nvPr>
        </p:nvSpPr>
        <p:spPr>
          <a:xfrm>
            <a:off x="636103" y="3230218"/>
            <a:ext cx="11794435" cy="2097156"/>
          </a:xfrm>
        </p:spPr>
        <p:txBody>
          <a:bodyPr>
            <a:normAutofit/>
          </a:bodyPr>
          <a:lstStyle/>
          <a:p>
            <a:pPr algn="ctr"/>
            <a:r>
              <a:rPr lang="en-US" sz="4800" b="1" cap="none" dirty="0">
                <a:solidFill>
                  <a:srgbClr val="FFFF00"/>
                </a:solidFill>
              </a:rPr>
              <a:t>Sustainability Plan</a:t>
            </a:r>
          </a:p>
        </p:txBody>
      </p:sp>
      <p:sp>
        <p:nvSpPr>
          <p:cNvPr id="4" name="Slide Number Placeholder 3">
            <a:extLst>
              <a:ext uri="{FF2B5EF4-FFF2-40B4-BE49-F238E27FC236}">
                <a16:creationId xmlns:a16="http://schemas.microsoft.com/office/drawing/2014/main" id="{0306113D-0BC8-4A85-A684-04C06870E39D}"/>
              </a:ext>
            </a:extLst>
          </p:cNvPr>
          <p:cNvSpPr>
            <a:spLocks noGrp="1"/>
          </p:cNvSpPr>
          <p:nvPr>
            <p:ph type="sldNum" sz="quarter" idx="12"/>
          </p:nvPr>
        </p:nvSpPr>
        <p:spPr/>
        <p:txBody>
          <a:bodyPr vert="horz" lIns="91440" tIns="45720" rIns="91440" bIns="45720" rtlCol="0" anchor="ctr">
            <a:normAutofit/>
          </a:bodyPr>
          <a:lstStyle/>
          <a:p>
            <a:pPr>
              <a:spcAft>
                <a:spcPts val="600"/>
              </a:spcAft>
            </a:pPr>
            <a:fld id="{0FF54DE5-C571-48E8-A5BC-B369434E2F44}" type="slidenum">
              <a:rPr lang="en-US" sz="1000">
                <a:solidFill>
                  <a:srgbClr val="898989"/>
                </a:solidFill>
              </a:rPr>
              <a:pPr>
                <a:spcAft>
                  <a:spcPts val="600"/>
                </a:spcAft>
              </a:pPr>
              <a:t>58</a:t>
            </a:fld>
            <a:endParaRPr lang="en-US" sz="1000">
              <a:solidFill>
                <a:srgbClr val="898989"/>
              </a:solidFill>
            </a:endParaRPr>
          </a:p>
        </p:txBody>
      </p:sp>
    </p:spTree>
    <p:extLst>
      <p:ext uri="{BB962C8B-B14F-4D97-AF65-F5344CB8AC3E}">
        <p14:creationId xmlns:p14="http://schemas.microsoft.com/office/powerpoint/2010/main" val="314352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48167" y="1321178"/>
            <a:ext cx="6359857" cy="423990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805234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A80DE-1787-4E1C-97DF-B79E060AF333}"/>
              </a:ext>
            </a:extLst>
          </p:cNvPr>
          <p:cNvSpPr>
            <a:spLocks noGrp="1"/>
          </p:cNvSpPr>
          <p:nvPr>
            <p:ph type="ctrTitle"/>
          </p:nvPr>
        </p:nvSpPr>
        <p:spPr>
          <a:xfrm>
            <a:off x="2796208" y="569313"/>
            <a:ext cx="9316279" cy="689643"/>
          </a:xfrm>
          <a:solidFill>
            <a:srgbClr val="514843"/>
          </a:solidFill>
          <a:ln w="19050">
            <a:solidFill>
              <a:srgbClr val="514843"/>
            </a:solidFill>
          </a:ln>
        </p:spPr>
        <p:txBody>
          <a:bodyPr>
            <a:normAutofit fontScale="90000"/>
          </a:bodyPr>
          <a:lstStyle/>
          <a:p>
            <a:pPr algn="ctr"/>
            <a:r>
              <a:rPr lang="en-US" cap="none" dirty="0">
                <a:solidFill>
                  <a:srgbClr val="00B0F0"/>
                </a:solidFill>
              </a:rPr>
              <a:t>Ceremony of Launching the Project</a:t>
            </a:r>
            <a:endParaRPr lang="en-US" cap="none" dirty="0">
              <a:solidFill>
                <a:srgbClr val="FFFF00"/>
              </a:solidFill>
            </a:endParaRPr>
          </a:p>
        </p:txBody>
      </p:sp>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6</a:t>
            </a:fld>
            <a:endParaRPr lang="ar-EG"/>
          </a:p>
        </p:txBody>
      </p:sp>
      <p:pic>
        <p:nvPicPr>
          <p:cNvPr id="5" name="Picture 4" descr="A group of people standing on top of a cutting board with a cake&#10;&#10;Description automatically generated">
            <a:extLst>
              <a:ext uri="{FF2B5EF4-FFF2-40B4-BE49-F238E27FC236}">
                <a16:creationId xmlns:a16="http://schemas.microsoft.com/office/drawing/2014/main" id="{91823B32-65B5-4410-8141-1F4448B213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83550" y="1548606"/>
            <a:ext cx="5288411" cy="396630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descr="A group of people in a room&#10;&#10;Description automatically generated">
            <a:extLst>
              <a:ext uri="{FF2B5EF4-FFF2-40B4-BE49-F238E27FC236}">
                <a16:creationId xmlns:a16="http://schemas.microsoft.com/office/drawing/2014/main" id="{2890C38E-9EC6-4596-B423-7BA9AF519D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11711"/>
            <a:ext cx="3683789" cy="20721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descr="A group of people sitting at a table in a room&#10;&#10;Description automatically generated">
            <a:extLst>
              <a:ext uri="{FF2B5EF4-FFF2-40B4-BE49-F238E27FC236}">
                <a16:creationId xmlns:a16="http://schemas.microsoft.com/office/drawing/2014/main" id="{832A4B61-0E31-42F3-ABEF-5124C518D0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0465" y="4216556"/>
            <a:ext cx="3683789" cy="20721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18">
            <a:extLst>
              <a:ext uri="{FF2B5EF4-FFF2-40B4-BE49-F238E27FC236}">
                <a16:creationId xmlns:a16="http://schemas.microsoft.com/office/drawing/2014/main" id="{BA43C45B-DB62-4B33-9BD0-3BC9A38D56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71722" y="1279856"/>
            <a:ext cx="2855527" cy="50764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8228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in a room&#10;&#10;Description automatically generated">
            <a:extLst>
              <a:ext uri="{FF2B5EF4-FFF2-40B4-BE49-F238E27FC236}">
                <a16:creationId xmlns:a16="http://schemas.microsoft.com/office/drawing/2014/main" id="{D4F552AE-5874-433D-896E-11800DBCDA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71391" y="3999796"/>
            <a:ext cx="5078233" cy="25391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BBAA80DE-1787-4E1C-97DF-B79E060AF333}"/>
              </a:ext>
            </a:extLst>
          </p:cNvPr>
          <p:cNvSpPr>
            <a:spLocks noGrp="1"/>
          </p:cNvSpPr>
          <p:nvPr>
            <p:ph type="ctrTitle"/>
          </p:nvPr>
        </p:nvSpPr>
        <p:spPr>
          <a:xfrm>
            <a:off x="2796208" y="569312"/>
            <a:ext cx="9316279" cy="1439961"/>
          </a:xfrm>
          <a:solidFill>
            <a:srgbClr val="514843"/>
          </a:solidFill>
          <a:ln w="19050">
            <a:solidFill>
              <a:srgbClr val="514843"/>
            </a:solidFill>
          </a:ln>
        </p:spPr>
        <p:txBody>
          <a:bodyPr>
            <a:noAutofit/>
          </a:bodyPr>
          <a:lstStyle/>
          <a:p>
            <a:pPr algn="ctr"/>
            <a:r>
              <a:rPr lang="en-US" sz="3000" b="1" cap="none" dirty="0">
                <a:solidFill>
                  <a:srgbClr val="00B0F0"/>
                </a:solidFill>
              </a:rPr>
              <a:t>Seminars at Cairo Educational Directorate &amp; FOE </a:t>
            </a:r>
            <a:br>
              <a:rPr lang="en-US" sz="3000" b="1" cap="none" dirty="0">
                <a:solidFill>
                  <a:srgbClr val="00B0F0"/>
                </a:solidFill>
              </a:rPr>
            </a:br>
            <a:r>
              <a:rPr lang="en-US" sz="1800" b="1" cap="none" dirty="0">
                <a:solidFill>
                  <a:srgbClr val="00B0F0"/>
                </a:solidFill>
              </a:rPr>
              <a:t>“The Partnership Between University and Schools for Enhancing the Learning Difficulties at the School Curriculum”</a:t>
            </a:r>
            <a:br>
              <a:rPr lang="en-US" sz="1800" b="1" cap="none" dirty="0">
                <a:solidFill>
                  <a:srgbClr val="00B0F0"/>
                </a:solidFill>
              </a:rPr>
            </a:br>
            <a:r>
              <a:rPr lang="en-US" sz="1800" b="1" cap="none" dirty="0">
                <a:solidFill>
                  <a:srgbClr val="00B0F0"/>
                </a:solidFill>
              </a:rPr>
              <a:t>“The Development of PLC at Limerick PD Schools”</a:t>
            </a:r>
            <a:endParaRPr lang="en-US" sz="3000" b="1" cap="none" dirty="0">
              <a:solidFill>
                <a:srgbClr val="00B0F0"/>
              </a:solidFill>
            </a:endParaRPr>
          </a:p>
        </p:txBody>
      </p:sp>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7</a:t>
            </a:fld>
            <a:endParaRPr lang="ar-EG"/>
          </a:p>
        </p:txBody>
      </p:sp>
      <p:pic>
        <p:nvPicPr>
          <p:cNvPr id="6" name="Picture 5" descr="A group of people posing for the camera&#10;&#10;Description automatically generated">
            <a:extLst>
              <a:ext uri="{FF2B5EF4-FFF2-40B4-BE49-F238E27FC236}">
                <a16:creationId xmlns:a16="http://schemas.microsoft.com/office/drawing/2014/main" id="{99FEEBB6-EE8E-4F68-970E-A092F89A88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6588" y="2063012"/>
            <a:ext cx="4106518" cy="27319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A group of people in a room&#10;&#10;Description automatically generated">
            <a:extLst>
              <a:ext uri="{FF2B5EF4-FFF2-40B4-BE49-F238E27FC236}">
                <a16:creationId xmlns:a16="http://schemas.microsoft.com/office/drawing/2014/main" id="{3C161A4A-919F-4B76-AE9F-63E8DAB4C6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25021" y="2267725"/>
            <a:ext cx="4106518" cy="25391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9574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erson standing in a living room&#10;&#10;Description automatically generated">
            <a:extLst>
              <a:ext uri="{FF2B5EF4-FFF2-40B4-BE49-F238E27FC236}">
                <a16:creationId xmlns:a16="http://schemas.microsoft.com/office/drawing/2014/main" id="{57A52CF4-E1FE-4A0E-91FD-22F106805A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30934" y="1624345"/>
            <a:ext cx="6827964" cy="38407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a:extLst>
              <a:ext uri="{FF2B5EF4-FFF2-40B4-BE49-F238E27FC236}">
                <a16:creationId xmlns:a16="http://schemas.microsoft.com/office/drawing/2014/main" id="{BBAA80DE-1787-4E1C-97DF-B79E060AF333}"/>
              </a:ext>
            </a:extLst>
          </p:cNvPr>
          <p:cNvSpPr>
            <a:spLocks noGrp="1"/>
          </p:cNvSpPr>
          <p:nvPr>
            <p:ph type="ctrTitle"/>
          </p:nvPr>
        </p:nvSpPr>
        <p:spPr>
          <a:xfrm>
            <a:off x="2796208" y="569313"/>
            <a:ext cx="9316279" cy="1055032"/>
          </a:xfrm>
          <a:solidFill>
            <a:srgbClr val="514843"/>
          </a:solidFill>
          <a:ln w="19050">
            <a:solidFill>
              <a:srgbClr val="514843"/>
            </a:solidFill>
          </a:ln>
        </p:spPr>
        <p:txBody>
          <a:bodyPr>
            <a:normAutofit fontScale="90000"/>
          </a:bodyPr>
          <a:lstStyle/>
          <a:p>
            <a:pPr algn="ctr"/>
            <a:r>
              <a:rPr lang="en-US" cap="none" dirty="0">
                <a:solidFill>
                  <a:srgbClr val="00B0F0"/>
                </a:solidFill>
              </a:rPr>
              <a:t>FOE International Conference</a:t>
            </a:r>
            <a:br>
              <a:rPr lang="en-US" cap="none" dirty="0">
                <a:solidFill>
                  <a:srgbClr val="00B0F0"/>
                </a:solidFill>
              </a:rPr>
            </a:br>
            <a:r>
              <a:rPr lang="en-US" sz="3100" cap="none" dirty="0">
                <a:solidFill>
                  <a:srgbClr val="00B0F0"/>
                </a:solidFill>
              </a:rPr>
              <a:t>ASU PD Schools Teachers Participation</a:t>
            </a:r>
            <a:endParaRPr lang="en-US" cap="none" dirty="0">
              <a:solidFill>
                <a:srgbClr val="FFFF00"/>
              </a:solidFill>
            </a:endParaRPr>
          </a:p>
        </p:txBody>
      </p:sp>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8</a:t>
            </a:fld>
            <a:endParaRPr lang="ar-EG"/>
          </a:p>
        </p:txBody>
      </p:sp>
      <p:pic>
        <p:nvPicPr>
          <p:cNvPr id="14" name="Picture 13" descr="A flat screen tv sitting in a room&#10;&#10;Description automatically generated">
            <a:extLst>
              <a:ext uri="{FF2B5EF4-FFF2-40B4-BE49-F238E27FC236}">
                <a16:creationId xmlns:a16="http://schemas.microsoft.com/office/drawing/2014/main" id="{F724ECF0-2D88-442C-BAA7-ED309CAD05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54383" y="4063346"/>
            <a:ext cx="4004798" cy="22526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descr="A group of people posing for a photo&#10;&#10;Description automatically generated">
            <a:extLst>
              <a:ext uri="{FF2B5EF4-FFF2-40B4-BE49-F238E27FC236}">
                <a16:creationId xmlns:a16="http://schemas.microsoft.com/office/drawing/2014/main" id="{52F4909C-BFAC-4874-A143-0B23259800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0063" y="4210392"/>
            <a:ext cx="4211305" cy="21056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5638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A80DE-1787-4E1C-97DF-B79E060AF333}"/>
              </a:ext>
            </a:extLst>
          </p:cNvPr>
          <p:cNvSpPr>
            <a:spLocks noGrp="1"/>
          </p:cNvSpPr>
          <p:nvPr>
            <p:ph type="ctrTitle"/>
          </p:nvPr>
        </p:nvSpPr>
        <p:spPr>
          <a:xfrm>
            <a:off x="2796208" y="569313"/>
            <a:ext cx="9316279" cy="689643"/>
          </a:xfrm>
          <a:solidFill>
            <a:srgbClr val="514843"/>
          </a:solidFill>
          <a:ln w="19050">
            <a:solidFill>
              <a:srgbClr val="514843"/>
            </a:solidFill>
          </a:ln>
        </p:spPr>
        <p:txBody>
          <a:bodyPr>
            <a:noAutofit/>
          </a:bodyPr>
          <a:lstStyle/>
          <a:p>
            <a:pPr algn="ctr"/>
            <a:r>
              <a:rPr lang="en-US" sz="3200" cap="none" dirty="0">
                <a:solidFill>
                  <a:srgbClr val="00B0F0"/>
                </a:solidFill>
              </a:rPr>
              <a:t>Graduate &amp; Research Regular Council Meeting</a:t>
            </a:r>
            <a:endParaRPr lang="en-US" sz="3200" cap="none" dirty="0">
              <a:solidFill>
                <a:srgbClr val="FFFF00"/>
              </a:solidFill>
            </a:endParaRPr>
          </a:p>
        </p:txBody>
      </p:sp>
      <p:sp>
        <p:nvSpPr>
          <p:cNvPr id="4" name="Slide Number Placeholder 3">
            <a:extLst>
              <a:ext uri="{FF2B5EF4-FFF2-40B4-BE49-F238E27FC236}">
                <a16:creationId xmlns:a16="http://schemas.microsoft.com/office/drawing/2014/main" id="{C68ED946-BE35-4B40-89B6-17DBD168F038}"/>
              </a:ext>
            </a:extLst>
          </p:cNvPr>
          <p:cNvSpPr>
            <a:spLocks noGrp="1"/>
          </p:cNvSpPr>
          <p:nvPr>
            <p:ph type="sldNum" sz="quarter" idx="12"/>
          </p:nvPr>
        </p:nvSpPr>
        <p:spPr>
          <a:xfrm>
            <a:off x="9256782" y="6356351"/>
            <a:ext cx="1828800" cy="365125"/>
          </a:xfrm>
        </p:spPr>
        <p:txBody>
          <a:bodyPr/>
          <a:lstStyle/>
          <a:p>
            <a:fld id="{0FF54DE5-C571-48E8-A5BC-B369434E2F44}" type="slidenum">
              <a:rPr lang="ar-EG" smtClean="0"/>
              <a:pPr/>
              <a:t>9</a:t>
            </a:fld>
            <a:endParaRPr lang="ar-EG"/>
          </a:p>
        </p:txBody>
      </p:sp>
      <p:pic>
        <p:nvPicPr>
          <p:cNvPr id="8" name="Picture 7" descr="A group of people in a room&#10;&#10;Description automatically generated">
            <a:extLst>
              <a:ext uri="{FF2B5EF4-FFF2-40B4-BE49-F238E27FC236}">
                <a16:creationId xmlns:a16="http://schemas.microsoft.com/office/drawing/2014/main" id="{0FE9E582-A35B-47C8-BBF0-4E0E82DD35B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3364" y="2228272"/>
            <a:ext cx="5378548" cy="40339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descr="A person standing in a room&#10;&#10;Description automatically generated">
            <a:extLst>
              <a:ext uri="{FF2B5EF4-FFF2-40B4-BE49-F238E27FC236}">
                <a16:creationId xmlns:a16="http://schemas.microsoft.com/office/drawing/2014/main" id="{F627364E-BAC3-4845-82C7-80FC201DBA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1181" y="1504810"/>
            <a:ext cx="5378547" cy="40339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2810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cademic Literature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Academic presentation, pinstripe and ribbon design (widescreen)</Template>
  <TotalTime>0</TotalTime>
  <Words>2088</Words>
  <Application>Microsoft Office PowerPoint</Application>
  <PresentationFormat>Widescreen</PresentationFormat>
  <Paragraphs>316</Paragraphs>
  <Slides>59</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Arial</vt:lpstr>
      <vt:lpstr>Calibri</vt:lpstr>
      <vt:lpstr>Cambria</vt:lpstr>
      <vt:lpstr>Euphemia</vt:lpstr>
      <vt:lpstr>MS Mincho</vt:lpstr>
      <vt:lpstr>Plantagenet Cherokee</vt:lpstr>
      <vt:lpstr>Times New Roman</vt:lpstr>
      <vt:lpstr>Wingdings</vt:lpstr>
      <vt:lpstr>Academic Literature 16x9</vt:lpstr>
      <vt:lpstr>PowerPoint Presentation</vt:lpstr>
      <vt:lpstr>PowerPoint Presentation</vt:lpstr>
      <vt:lpstr>Visibility and Publicity of the Project </vt:lpstr>
      <vt:lpstr>PowerPoint Presentation</vt:lpstr>
      <vt:lpstr>PowerPoint Presentation</vt:lpstr>
      <vt:lpstr>Ceremony of Launching the Project</vt:lpstr>
      <vt:lpstr>Seminars at Cairo Educational Directorate &amp; FOE  “The Partnership Between University and Schools for Enhancing the Learning Difficulties at the School Curriculum” “The Development of PLC at Limerick PD Schools”</vt:lpstr>
      <vt:lpstr>FOE International Conference ASU PD Schools Teachers Participation</vt:lpstr>
      <vt:lpstr>Graduate &amp; Research Regular Council Meeting</vt:lpstr>
      <vt:lpstr>Ceremony of Opening the PD school lab </vt:lpstr>
      <vt:lpstr>Visibility of the Project Activities Through the FOE Website </vt:lpstr>
      <vt:lpstr>Facebook Groups &amp; pages Created by the Teachers themselves</vt:lpstr>
      <vt:lpstr>Articles &amp; Media </vt:lpstr>
      <vt:lpstr>Articles &amp; Media </vt:lpstr>
      <vt:lpstr> New Learning Environment </vt:lpstr>
      <vt:lpstr>At University Level</vt:lpstr>
      <vt:lpstr>At University Level</vt:lpstr>
      <vt:lpstr>At University Level</vt:lpstr>
      <vt:lpstr>At University Level</vt:lpstr>
      <vt:lpstr>At School level</vt:lpstr>
      <vt:lpstr> </vt:lpstr>
      <vt:lpstr>PowerPoint Presentation</vt:lpstr>
      <vt:lpstr>Ex3: Role play about the role of police</vt:lpstr>
      <vt:lpstr>Ex4: Activities through teaching social studies</vt:lpstr>
      <vt:lpstr>Ex5: KWL (Know, Want to Learn) activity </vt:lpstr>
      <vt:lpstr>Ex6: Knowledge tree and thinking wall</vt:lpstr>
      <vt:lpstr>Training and Mobility Activities  </vt:lpstr>
      <vt:lpstr>EU/AUC/ASU Training/ Workshops/ Mentorship</vt:lpstr>
      <vt:lpstr>ASU/PD Schools Tailored Programs</vt:lpstr>
      <vt:lpstr>ASU/PD Schools Tailored Programs</vt:lpstr>
      <vt:lpstr>ASU/PD Schools Tailored Programs</vt:lpstr>
      <vt:lpstr>An overview of the Themes of the project </vt:lpstr>
      <vt:lpstr>Action Research Training </vt:lpstr>
      <vt:lpstr>STEAM Training</vt:lpstr>
      <vt:lpstr>Training Package Development  </vt:lpstr>
      <vt:lpstr>Developing the Technological Skills of the Teachers of the PCL (First Patch) </vt:lpstr>
      <vt:lpstr>Developing the Technological Skills of the Teachers of the PCL (second patch) </vt:lpstr>
      <vt:lpstr>At the school level</vt:lpstr>
      <vt:lpstr>At the school level</vt:lpstr>
      <vt:lpstr>Developing the Team Member Skills </vt:lpstr>
      <vt:lpstr>IT Skills</vt:lpstr>
      <vt:lpstr>PowerPoint Presentation</vt:lpstr>
      <vt:lpstr> </vt:lpstr>
      <vt:lpstr>Research &amp; Academic Skills</vt:lpstr>
      <vt:lpstr>Behavioral Skills</vt:lpstr>
      <vt:lpstr>PowerPoint Presentation</vt:lpstr>
      <vt:lpstr>Twinning Between ASU/UL </vt:lpstr>
      <vt:lpstr>PowerPoint Presentation</vt:lpstr>
      <vt:lpstr>PowerPoint Presentation</vt:lpstr>
      <vt:lpstr>Motivation Towards the Project. </vt:lpstr>
      <vt:lpstr>Examples of Student Participation</vt:lpstr>
      <vt:lpstr>Some Feedback Of Teachers Towards The Project</vt:lpstr>
      <vt:lpstr>PowerPoint Presentation</vt:lpstr>
      <vt:lpstr>Developing Material. </vt:lpstr>
      <vt:lpstr>PowerPoint Presentation</vt:lpstr>
      <vt:lpstr>PowerPoint Presentation</vt:lpstr>
      <vt:lpstr>PowerPoint Presentation</vt:lpstr>
      <vt:lpstr>Sustainability Plan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2016-05-22T20:56:59Z</dcterms:created>
  <dcterms:modified xsi:type="dcterms:W3CDTF">2019-05-02T05:11:52Z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TC034313809991</vt:lpwstr>
  </property>
</Properties>
</file>