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"/>
  </p:notesMasterIdLst>
  <p:sldIdLst>
    <p:sldId id="322" r:id="rId2"/>
    <p:sldId id="329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095AE91C-817A-4107-84DC-71503BDDBE68}">
          <p14:sldIdLst>
            <p14:sldId id="322"/>
            <p14:sldId id="329"/>
          </p14:sldIdLst>
        </p14:section>
        <p14:section name="Untitled Section" id="{801B09C3-8D55-469E-A217-5168EC433790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DA2"/>
    <a:srgbClr val="003399"/>
    <a:srgbClr val="E7EFEC"/>
    <a:srgbClr val="CCE0D6"/>
    <a:srgbClr val="C3DFD2"/>
    <a:srgbClr val="99CCFF"/>
    <a:srgbClr val="0099CC"/>
    <a:srgbClr val="3366CC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31" autoAdjust="0"/>
    <p:restoredTop sz="93717" autoAdjust="0"/>
  </p:normalViewPr>
  <p:slideViewPr>
    <p:cSldViewPr>
      <p:cViewPr varScale="1">
        <p:scale>
          <a:sx n="85" d="100"/>
          <a:sy n="85" d="100"/>
        </p:scale>
        <p:origin x="161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1DB6E4-AF3F-4783-90B1-ADD75CC30438}" type="datetimeFigureOut">
              <a:rPr lang="en-US" smtClean="0"/>
              <a:t>4/30/2019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CCBBA4-8F2A-4769-AEFE-251EBE3B2C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643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196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525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89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51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240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305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196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48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906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16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838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036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2381" y="1447800"/>
            <a:ext cx="8362950" cy="1219200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 smtClean="0">
                <a:solidFill>
                  <a:srgbClr val="CC0000"/>
                </a:solidFill>
              </a:rPr>
              <a:t/>
            </a:r>
            <a:br>
              <a:rPr lang="en-US" sz="2800" b="1" dirty="0" smtClean="0">
                <a:solidFill>
                  <a:srgbClr val="CC0000"/>
                </a:solidFill>
              </a:rPr>
            </a:br>
            <a:r>
              <a:rPr lang="en-US" sz="2800" b="1" dirty="0" smtClean="0">
                <a:solidFill>
                  <a:srgbClr val="CC0000"/>
                </a:solidFill>
              </a:rPr>
              <a:t/>
            </a:r>
            <a:br>
              <a:rPr lang="en-US" sz="2800" b="1" dirty="0" smtClean="0">
                <a:solidFill>
                  <a:srgbClr val="CC0000"/>
                </a:solidFill>
              </a:rPr>
            </a:br>
            <a:r>
              <a:rPr lang="en-US" sz="2800" b="1" dirty="0" smtClean="0">
                <a:solidFill>
                  <a:srgbClr val="CC0000"/>
                </a:solidFill>
              </a:rPr>
              <a:t>School and University Partnership for Peer Communities of Learners </a:t>
            </a:r>
            <a:br>
              <a:rPr lang="en-US" sz="2800" b="1" dirty="0" smtClean="0">
                <a:solidFill>
                  <a:srgbClr val="CC0000"/>
                </a:solidFill>
              </a:rPr>
            </a:br>
            <a:r>
              <a:rPr lang="en-US" sz="2800" b="1" dirty="0" smtClean="0">
                <a:solidFill>
                  <a:srgbClr val="CC0000"/>
                </a:solidFill>
              </a:rPr>
              <a:t>(SUP4PCL)</a:t>
            </a:r>
            <a:br>
              <a:rPr lang="en-US" sz="2800" b="1" dirty="0" smtClean="0">
                <a:solidFill>
                  <a:srgbClr val="CC0000"/>
                </a:solidFill>
              </a:rPr>
            </a:br>
            <a:r>
              <a:rPr lang="en-US" sz="2800" b="1" dirty="0" smtClean="0">
                <a:solidFill>
                  <a:srgbClr val="CC0000"/>
                </a:solidFill>
              </a:rPr>
              <a:t/>
            </a:r>
            <a:br>
              <a:rPr lang="en-US" sz="2800" b="1" dirty="0" smtClean="0">
                <a:solidFill>
                  <a:srgbClr val="CC0000"/>
                </a:solidFill>
              </a:rPr>
            </a:br>
            <a:r>
              <a:rPr lang="en-US" sz="2800" b="1" dirty="0" smtClean="0">
                <a:solidFill>
                  <a:srgbClr val="003399"/>
                </a:solidFill>
              </a:rPr>
              <a:t/>
            </a:r>
            <a:br>
              <a:rPr lang="en-US" sz="2800" b="1" dirty="0" smtClean="0">
                <a:solidFill>
                  <a:srgbClr val="003399"/>
                </a:solidFill>
              </a:rPr>
            </a:br>
            <a:endParaRPr lang="en-US" sz="28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81" y="2362200"/>
            <a:ext cx="8134350" cy="38862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en-US" sz="2400" b="1" dirty="0" smtClean="0">
              <a:solidFill>
                <a:srgbClr val="003399"/>
              </a:solidFill>
            </a:endParaRPr>
          </a:p>
          <a:p>
            <a:pPr marL="0" indent="0" algn="ctr">
              <a:buNone/>
            </a:pPr>
            <a:r>
              <a:rPr lang="en-US" sz="2000" dirty="0">
                <a:solidFill>
                  <a:srgbClr val="003399"/>
                </a:solidFill>
              </a:rPr>
              <a:t>Project number: </a:t>
            </a:r>
            <a:endParaRPr lang="en-US" sz="2000" dirty="0" smtClean="0">
              <a:solidFill>
                <a:srgbClr val="003399"/>
              </a:solidFill>
            </a:endParaRPr>
          </a:p>
          <a:p>
            <a:pPr marL="0" indent="0" algn="ctr">
              <a:buNone/>
            </a:pPr>
            <a:r>
              <a:rPr lang="en-US" sz="2000" b="1" dirty="0" smtClean="0">
                <a:solidFill>
                  <a:srgbClr val="003399"/>
                </a:solidFill>
              </a:rPr>
              <a:t> 573660-EPP-1-2016-1-EG-EPPKA2-CBHE-JP (2016-2516/001-001)</a:t>
            </a:r>
            <a:endParaRPr lang="en-US" sz="2000" b="1" dirty="0">
              <a:solidFill>
                <a:srgbClr val="003399"/>
              </a:solidFill>
            </a:endParaRPr>
          </a:p>
          <a:p>
            <a:pPr marL="0" indent="0" algn="ctr">
              <a:buNone/>
            </a:pPr>
            <a:r>
              <a:rPr lang="en-US" sz="2000" b="1" dirty="0" smtClean="0">
                <a:solidFill>
                  <a:srgbClr val="003399"/>
                </a:solidFill>
              </a:rPr>
              <a:t>Progress Reporting 1</a:t>
            </a:r>
          </a:p>
          <a:p>
            <a:pPr marL="0" indent="0" algn="ctr">
              <a:buNone/>
            </a:pPr>
            <a:endParaRPr lang="en-US" sz="2000" b="1" dirty="0" smtClean="0">
              <a:solidFill>
                <a:srgbClr val="003399"/>
              </a:solidFill>
            </a:endParaRPr>
          </a:p>
          <a:p>
            <a:pPr marL="0" indent="0" algn="ctr">
              <a:buNone/>
            </a:pPr>
            <a:r>
              <a:rPr lang="en-US" sz="2000" b="1" dirty="0">
                <a:solidFill>
                  <a:srgbClr val="003399"/>
                </a:solidFill>
              </a:rPr>
              <a:t/>
            </a:r>
            <a:br>
              <a:rPr lang="en-US" sz="2000" b="1" dirty="0">
                <a:solidFill>
                  <a:srgbClr val="003399"/>
                </a:solidFill>
              </a:rPr>
            </a:br>
            <a:endParaRPr lang="en-US" sz="2000" b="1" dirty="0" smtClean="0">
              <a:solidFill>
                <a:srgbClr val="003399"/>
              </a:solidFill>
            </a:endParaRPr>
          </a:p>
          <a:p>
            <a:pPr marL="0" indent="0" algn="ctr">
              <a:buNone/>
            </a:pPr>
            <a:r>
              <a:rPr lang="en-US" sz="2000" b="1" dirty="0">
                <a:solidFill>
                  <a:srgbClr val="003399"/>
                </a:solidFill>
              </a:rPr>
              <a:t>NEO Advisory Monitoring Visit May 2</a:t>
            </a:r>
            <a:r>
              <a:rPr lang="en-US" sz="2000" b="1" baseline="30000" dirty="0">
                <a:solidFill>
                  <a:srgbClr val="003399"/>
                </a:solidFill>
              </a:rPr>
              <a:t>nd</a:t>
            </a:r>
            <a:r>
              <a:rPr lang="en-US" sz="2000" b="1" dirty="0">
                <a:solidFill>
                  <a:srgbClr val="003399"/>
                </a:solidFill>
              </a:rPr>
              <a:t>, 2019 </a:t>
            </a:r>
            <a:br>
              <a:rPr lang="en-US" sz="2000" b="1" dirty="0">
                <a:solidFill>
                  <a:srgbClr val="003399"/>
                </a:solidFill>
              </a:rPr>
            </a:br>
            <a:r>
              <a:rPr lang="en-US" sz="2000" b="1" dirty="0">
                <a:solidFill>
                  <a:srgbClr val="003399"/>
                </a:solidFill>
              </a:rPr>
              <a:t>The American University in </a:t>
            </a:r>
            <a:r>
              <a:rPr lang="en-US" sz="2000" b="1" dirty="0" smtClean="0">
                <a:solidFill>
                  <a:srgbClr val="003399"/>
                </a:solidFill>
              </a:rPr>
              <a:t>Cairo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1"/>
            <a:ext cx="9144000" cy="757456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700" dirty="0">
              <a:solidFill>
                <a:srgbClr val="92D050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152400" y="381000"/>
            <a:ext cx="2895600" cy="6858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5910" y="6119336"/>
            <a:ext cx="90678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i="1" dirty="0">
                <a:solidFill>
                  <a:srgbClr val="003399"/>
                </a:solidFill>
              </a:rPr>
              <a:t>"This project has been funded with support from the European Commission. This presentation </a:t>
            </a:r>
            <a:r>
              <a:rPr lang="en-US" sz="1200" i="1" dirty="0" smtClean="0">
                <a:solidFill>
                  <a:srgbClr val="003399"/>
                </a:solidFill>
              </a:rPr>
              <a:t>reflects the views only of the </a:t>
            </a:r>
            <a:r>
              <a:rPr lang="en-US" sz="1200" i="1" dirty="0">
                <a:solidFill>
                  <a:srgbClr val="003399"/>
                </a:solidFill>
              </a:rPr>
              <a:t>author, and the Commission cannot be held responsible for any use which may be made of the information contained therein</a:t>
            </a:r>
            <a:r>
              <a:rPr lang="en-US" sz="3600" dirty="0"/>
              <a:t/>
            </a:r>
            <a:br>
              <a:rPr lang="en-US" sz="3600" dirty="0"/>
            </a:br>
            <a:endParaRPr lang="en-US" dirty="0"/>
          </a:p>
        </p:txBody>
      </p:sp>
      <p:pic>
        <p:nvPicPr>
          <p:cNvPr id="7" name="Picture 6" descr="C:\Users\Lujain Ramadan\Downloads\SUP4PCL V3 Blue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4038600"/>
            <a:ext cx="1295400" cy="990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9450" y="225739"/>
            <a:ext cx="923550" cy="917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8378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0" y="1"/>
            <a:ext cx="9144000" cy="757456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700" dirty="0">
              <a:solidFill>
                <a:srgbClr val="92D05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24000" y="1371600"/>
            <a:ext cx="62484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dirty="0"/>
              <a:t>Total Budget of The </a:t>
            </a:r>
            <a:r>
              <a:rPr lang="en-US" sz="1500" dirty="0" smtClean="0"/>
              <a:t>project: EURO 748 457</a:t>
            </a:r>
            <a:endParaRPr lang="en-US" sz="1500" dirty="0"/>
          </a:p>
        </p:txBody>
      </p:sp>
      <p:cxnSp>
        <p:nvCxnSpPr>
          <p:cNvPr id="8" name="Straight Connector 7"/>
          <p:cNvCxnSpPr>
            <a:stCxn id="7" idx="2"/>
          </p:cNvCxnSpPr>
          <p:nvPr/>
        </p:nvCxnSpPr>
        <p:spPr>
          <a:xfrm>
            <a:off x="4648200" y="1694765"/>
            <a:ext cx="0" cy="4388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1219200" y="2133600"/>
            <a:ext cx="6553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7772400" y="2133600"/>
            <a:ext cx="0" cy="685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4648200" y="2133600"/>
            <a:ext cx="0" cy="685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1219200" y="2133600"/>
            <a:ext cx="0" cy="685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228600" y="2819400"/>
            <a:ext cx="2362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200" dirty="0" smtClean="0"/>
              <a:t>Budget for the period from 15/10/2016 until 30/4/2019: EURO 539 065 (72%)</a:t>
            </a:r>
            <a:endParaRPr lang="en-US" sz="1200" dirty="0"/>
          </a:p>
        </p:txBody>
      </p:sp>
      <p:sp>
        <p:nvSpPr>
          <p:cNvPr id="17" name="TextBox 16"/>
          <p:cNvSpPr txBox="1"/>
          <p:nvPr/>
        </p:nvSpPr>
        <p:spPr>
          <a:xfrm>
            <a:off x="3505200" y="2819400"/>
            <a:ext cx="2362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200" dirty="0" smtClean="0"/>
              <a:t>Budget for the period from 30/4/2019 until the end of the project: EURO 132 148  (18%)</a:t>
            </a:r>
            <a:endParaRPr lang="en-US" sz="1200" dirty="0"/>
          </a:p>
        </p:txBody>
      </p:sp>
      <p:sp>
        <p:nvSpPr>
          <p:cNvPr id="18" name="TextBox 17"/>
          <p:cNvSpPr txBox="1"/>
          <p:nvPr/>
        </p:nvSpPr>
        <p:spPr>
          <a:xfrm>
            <a:off x="6477000" y="2819400"/>
            <a:ext cx="236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200" dirty="0" smtClean="0"/>
              <a:t>Budget for the end of the project: EURO 77 244  (10%)</a:t>
            </a:r>
            <a:endParaRPr lang="en-US" sz="1200" dirty="0"/>
          </a:p>
        </p:txBody>
      </p:sp>
      <p:cxnSp>
        <p:nvCxnSpPr>
          <p:cNvPr id="20" name="Straight Connector 19"/>
          <p:cNvCxnSpPr/>
          <p:nvPr/>
        </p:nvCxnSpPr>
        <p:spPr>
          <a:xfrm>
            <a:off x="1524000" y="3465731"/>
            <a:ext cx="0" cy="8014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914400" y="4267200"/>
            <a:ext cx="7162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4876800" y="4267200"/>
            <a:ext cx="0" cy="685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914400" y="4267200"/>
            <a:ext cx="0" cy="685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381000" y="4953000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200" dirty="0" smtClean="0"/>
              <a:t>Incurred and settled expenses: 396 015 (73%)</a:t>
            </a:r>
            <a:endParaRPr lang="en-US" sz="1200" dirty="0"/>
          </a:p>
        </p:txBody>
      </p:sp>
      <p:sp>
        <p:nvSpPr>
          <p:cNvPr id="27" name="TextBox 26"/>
          <p:cNvSpPr txBox="1"/>
          <p:nvPr/>
        </p:nvSpPr>
        <p:spPr>
          <a:xfrm>
            <a:off x="3352799" y="4953000"/>
            <a:ext cx="28955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200" dirty="0" smtClean="0"/>
              <a:t>Incurred but not settled expenses: 102 476 (19%)</a:t>
            </a:r>
            <a:endParaRPr lang="en-US" sz="1200" dirty="0"/>
          </a:p>
        </p:txBody>
      </p:sp>
      <p:cxnSp>
        <p:nvCxnSpPr>
          <p:cNvPr id="29" name="Straight Arrow Connector 28"/>
          <p:cNvCxnSpPr/>
          <p:nvPr/>
        </p:nvCxnSpPr>
        <p:spPr>
          <a:xfrm>
            <a:off x="8077200" y="4267200"/>
            <a:ext cx="0" cy="685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6400800" y="4953000"/>
            <a:ext cx="2590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200" dirty="0" smtClean="0"/>
              <a:t>Outstanding expenses: 40 574 (8%)</a:t>
            </a:r>
            <a:endParaRPr lang="en-US" sz="1200" dirty="0"/>
          </a:p>
        </p:txBody>
      </p:sp>
      <p:cxnSp>
        <p:nvCxnSpPr>
          <p:cNvPr id="32" name="Straight Connector 31"/>
          <p:cNvCxnSpPr/>
          <p:nvPr/>
        </p:nvCxnSpPr>
        <p:spPr>
          <a:xfrm>
            <a:off x="4876799" y="5414665"/>
            <a:ext cx="1" cy="4527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H="1">
            <a:off x="1295400" y="5867400"/>
            <a:ext cx="3581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1295400" y="5410200"/>
            <a:ext cx="1" cy="4527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3124200" y="5862935"/>
            <a:ext cx="0" cy="3854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Oval 37"/>
          <p:cNvSpPr/>
          <p:nvPr/>
        </p:nvSpPr>
        <p:spPr>
          <a:xfrm>
            <a:off x="2438400" y="6172200"/>
            <a:ext cx="1295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92%</a:t>
            </a:r>
            <a:endParaRPr lang="en-US" sz="2000" dirty="0"/>
          </a:p>
        </p:txBody>
      </p:sp>
      <p:pic>
        <p:nvPicPr>
          <p:cNvPr id="28" name="Picture 27"/>
          <p:cNvPicPr/>
          <p:nvPr/>
        </p:nvPicPr>
        <p:blipFill>
          <a:blip r:embed="rId2"/>
          <a:stretch>
            <a:fillRect/>
          </a:stretch>
        </p:blipFill>
        <p:spPr>
          <a:xfrm>
            <a:off x="152400" y="381000"/>
            <a:ext cx="2895600" cy="685800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9450" y="225739"/>
            <a:ext cx="923550" cy="917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4432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3232</TotalTime>
  <Words>141</Words>
  <Application>Microsoft Office PowerPoint</Application>
  <PresentationFormat>On-screen Show (4:3)</PresentationFormat>
  <Paragraphs>17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  School and University Partnership for Peer Communities of Learners  (SUP4PCL)  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AUC</dc:creator>
  <cp:lastModifiedBy>AUC</cp:lastModifiedBy>
  <cp:revision>317</cp:revision>
  <cp:lastPrinted>2019-04-30T12:54:22Z</cp:lastPrinted>
  <dcterms:created xsi:type="dcterms:W3CDTF">2006-08-16T00:00:00Z</dcterms:created>
  <dcterms:modified xsi:type="dcterms:W3CDTF">2019-04-30T12:54:29Z</dcterms:modified>
</cp:coreProperties>
</file>