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256" r:id="rId2"/>
    <p:sldId id="661" r:id="rId3"/>
    <p:sldId id="662" r:id="rId4"/>
    <p:sldId id="387" r:id="rId5"/>
    <p:sldId id="390" r:id="rId6"/>
    <p:sldId id="388" r:id="rId7"/>
    <p:sldId id="389" r:id="rId8"/>
    <p:sldId id="414" r:id="rId9"/>
    <p:sldId id="415" r:id="rId10"/>
    <p:sldId id="667" r:id="rId11"/>
    <p:sldId id="668" r:id="rId12"/>
    <p:sldId id="391" r:id="rId13"/>
    <p:sldId id="392" r:id="rId14"/>
    <p:sldId id="416" r:id="rId15"/>
    <p:sldId id="417" r:id="rId16"/>
    <p:sldId id="402" r:id="rId17"/>
    <p:sldId id="403" r:id="rId18"/>
    <p:sldId id="407" r:id="rId19"/>
    <p:sldId id="408" r:id="rId20"/>
    <p:sldId id="656" r:id="rId21"/>
    <p:sldId id="659" r:id="rId22"/>
    <p:sldId id="409" r:id="rId23"/>
    <p:sldId id="664" r:id="rId24"/>
    <p:sldId id="657" r:id="rId25"/>
    <p:sldId id="697" r:id="rId26"/>
    <p:sldId id="663" r:id="rId27"/>
    <p:sldId id="393" r:id="rId28"/>
    <p:sldId id="395" r:id="rId29"/>
    <p:sldId id="404" r:id="rId30"/>
    <p:sldId id="396" r:id="rId31"/>
    <p:sldId id="381" r:id="rId32"/>
    <p:sldId id="383" r:id="rId33"/>
    <p:sldId id="405" r:id="rId34"/>
    <p:sldId id="384" r:id="rId35"/>
    <p:sldId id="385" r:id="rId36"/>
    <p:sldId id="386" r:id="rId37"/>
    <p:sldId id="359" r:id="rId38"/>
    <p:sldId id="360" r:id="rId39"/>
    <p:sldId id="357" r:id="rId40"/>
    <p:sldId id="358" r:id="rId41"/>
    <p:sldId id="380" r:id="rId42"/>
    <p:sldId id="665" r:id="rId43"/>
    <p:sldId id="666" r:id="rId44"/>
    <p:sldId id="379" r:id="rId45"/>
    <p:sldId id="377" r:id="rId46"/>
    <p:sldId id="378" r:id="rId47"/>
    <p:sldId id="406" r:id="rId48"/>
    <p:sldId id="394" r:id="rId49"/>
    <p:sldId id="400" r:id="rId50"/>
    <p:sldId id="342" r:id="rId51"/>
    <p:sldId id="257" r:id="rId52"/>
    <p:sldId id="317" r:id="rId53"/>
    <p:sldId id="329" r:id="rId54"/>
    <p:sldId id="327" r:id="rId55"/>
    <p:sldId id="328" r:id="rId56"/>
    <p:sldId id="332" r:id="rId57"/>
    <p:sldId id="343" r:id="rId58"/>
    <p:sldId id="350" r:id="rId59"/>
    <p:sldId id="353" r:id="rId60"/>
    <p:sldId id="354" r:id="rId61"/>
    <p:sldId id="355" r:id="rId62"/>
    <p:sldId id="356" r:id="rId63"/>
    <p:sldId id="361" r:id="rId64"/>
    <p:sldId id="321" r:id="rId65"/>
    <p:sldId id="322" r:id="rId66"/>
    <p:sldId id="323" r:id="rId67"/>
    <p:sldId id="324" r:id="rId68"/>
    <p:sldId id="326" r:id="rId69"/>
    <p:sldId id="318" r:id="rId70"/>
    <p:sldId id="325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669" r:id="rId80"/>
    <p:sldId id="689" r:id="rId81"/>
    <p:sldId id="369" r:id="rId82"/>
    <p:sldId id="363" r:id="rId83"/>
    <p:sldId id="364" r:id="rId84"/>
    <p:sldId id="365" r:id="rId85"/>
    <p:sldId id="690" r:id="rId86"/>
    <p:sldId id="691" r:id="rId87"/>
    <p:sldId id="694" r:id="rId88"/>
    <p:sldId id="692" r:id="rId89"/>
    <p:sldId id="270" r:id="rId90"/>
    <p:sldId id="271" r:id="rId91"/>
    <p:sldId id="268" r:id="rId92"/>
    <p:sldId id="269" r:id="rId93"/>
    <p:sldId id="366" r:id="rId94"/>
    <p:sldId id="367" r:id="rId95"/>
    <p:sldId id="368" r:id="rId96"/>
    <p:sldId id="370" r:id="rId97"/>
    <p:sldId id="371" r:id="rId98"/>
    <p:sldId id="372" r:id="rId99"/>
    <p:sldId id="670" r:id="rId100"/>
    <p:sldId id="671" r:id="rId101"/>
    <p:sldId id="673" r:id="rId102"/>
    <p:sldId id="645" r:id="rId103"/>
    <p:sldId id="674" r:id="rId104"/>
    <p:sldId id="632" r:id="rId105"/>
    <p:sldId id="675" r:id="rId106"/>
    <p:sldId id="676" r:id="rId107"/>
    <p:sldId id="677" r:id="rId108"/>
    <p:sldId id="679" r:id="rId109"/>
    <p:sldId id="678" r:id="rId110"/>
    <p:sldId id="683" r:id="rId111"/>
    <p:sldId id="684" r:id="rId112"/>
    <p:sldId id="682" r:id="rId113"/>
    <p:sldId id="316" r:id="rId114"/>
    <p:sldId id="311" r:id="rId115"/>
    <p:sldId id="341" r:id="rId116"/>
    <p:sldId id="344" r:id="rId117"/>
    <p:sldId id="686" r:id="rId118"/>
    <p:sldId id="681" r:id="rId119"/>
    <p:sldId id="413" r:id="rId120"/>
    <p:sldId id="687" r:id="rId121"/>
    <p:sldId id="399" r:id="rId122"/>
    <p:sldId id="695" r:id="rId123"/>
    <p:sldId id="696" r:id="rId124"/>
    <p:sldId id="411" r:id="rId125"/>
    <p:sldId id="688" r:id="rId126"/>
    <p:sldId id="398" r:id="rId127"/>
    <p:sldId id="362" r:id="rId1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4E245C6-1026-4FA6-A634-732D391F5BAC}" type="datetimeFigureOut">
              <a:rPr lang="ar-EG" smtClean="0"/>
              <a:t>27/08/1440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46F7E7D-8422-4804-ABB0-CC1E6B59E49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1901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D239E90B-4ECD-448F-9F8B-36D80FBBA6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6FEE45B-DE26-478C-9AE4-D6AF49CE46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E6D647A-22A0-4207-9CDC-E01285A4C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9130C4-C994-493A-B9D5-755D5AACB274}" type="slidenum">
              <a:rPr lang="ar-EG" altLang="ar-EG" smtClean="0">
                <a:latin typeface="Calibri" panose="020F0502020204030204" pitchFamily="34" charset="0"/>
              </a:rPr>
              <a:pPr/>
              <a:t>104</a:t>
            </a:fld>
            <a:endParaRPr lang="ar-EG" altLang="ar-EG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DE4B-B7B7-4DB7-BACB-C8A5ABC1B604}" type="datetime1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CD86-200B-4787-9CA9-7A5C0E76C2F8}" type="datetime1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BDBC-0C43-4964-A82E-4D3B97C67C6B}" type="datetime1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C648-7DDE-426D-9F41-10A4054F6653}" type="datetime1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8DAE-796F-4BFC-B4E7-B271F46DDD27}" type="datetime1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E00-E57D-4AD9-A72D-83E2543FC359}" type="datetime1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97EF-5678-4492-82AA-14BDCABA0E9F}" type="datetime1">
              <a:rPr lang="en-US" smtClean="0"/>
              <a:t>5/2/2019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04D5-8AC1-4128-87B4-29A24167E097}" type="datetime1">
              <a:rPr lang="en-US" smtClean="0"/>
              <a:t>5/2/2019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E394D-BA11-4A65-9439-20BC0479A929}" type="datetime1">
              <a:rPr lang="en-US" smtClean="0"/>
              <a:t>5/2/2019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06DD-D46D-4312-A9EC-18EA476A241E}" type="datetime1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6EF2-0C8C-4FB0-9E5E-A90E7DB5C2F7}" type="datetime1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571A5-E6A3-48D9-9973-C1B48855E558}" type="datetime1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helwanpcl.blogspo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7" Type="http://schemas.openxmlformats.org/officeDocument/2006/relationships/image" Target="../media/image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2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7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79138808124247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www.helwan.edu.eg/English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watch?v=FOI-uLvomIc&amp;list=UUg1cIdwjILVAfixfSAHykKQ&amp;index=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zunal.com/webquest.php?w=39310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sites.google.com/site/pclhelwa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sites.google.com/site/helwanpl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5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9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0B021-3A7A-4C7E-8254-E06406771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1" y="914399"/>
            <a:ext cx="4518114" cy="2971801"/>
          </a:xfrm>
        </p:spPr>
        <p:txBody>
          <a:bodyPr anchor="b">
            <a:normAutofit fontScale="90000"/>
          </a:bodyPr>
          <a:lstStyle/>
          <a:p>
            <a:pPr rtl="1"/>
            <a:r>
              <a:rPr lang="en-US" sz="2200" b="1" dirty="0">
                <a:solidFill>
                  <a:schemeClr val="bg1"/>
                </a:solidFill>
              </a:rPr>
              <a:t>School and University Partnership for Peer Communities of learners (SUP4PCL)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Project number: 573660-EPP-1-2016-1-EG-EPPKA2-CBHE-JP (2016-2516/001-001</a:t>
            </a:r>
            <a:br>
              <a:rPr lang="ar-EG" sz="2200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ar-EG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1E3FE-7D80-4CF9-9E52-A138DDC9A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400" y="4419601"/>
            <a:ext cx="3819507" cy="1479156"/>
          </a:xfrm>
        </p:spPr>
        <p:txBody>
          <a:bodyPr anchor="t">
            <a:normAutofit lnSpcReduction="1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n-US" sz="2400" b="1" baseline="30000" dirty="0">
                <a:solidFill>
                  <a:schemeClr val="bg1"/>
                </a:solidFill>
              </a:rPr>
              <a:t> </a:t>
            </a:r>
            <a:r>
              <a:rPr lang="en-US" sz="2400" b="1" baseline="30000" dirty="0" err="1">
                <a:solidFill>
                  <a:schemeClr val="bg1"/>
                </a:solidFill>
              </a:rPr>
              <a:t>nd</a:t>
            </a:r>
            <a:r>
              <a:rPr lang="en-US" sz="2400" b="1" dirty="0">
                <a:solidFill>
                  <a:schemeClr val="bg1"/>
                </a:solidFill>
              </a:rPr>
              <a:t> May 2019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HU Progress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2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 descr="SUP4PCL V3 Blue (4) (1)">
            <a:extLst>
              <a:ext uri="{FF2B5EF4-FFF2-40B4-BE49-F238E27FC236}">
                <a16:creationId xmlns:a16="http://schemas.microsoft.com/office/drawing/2014/main" id="{DBF4361D-2516-49FB-8BE7-7BD4ADDBE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5" y="1431235"/>
            <a:ext cx="3128259" cy="2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22ED8D-690F-4536-B958-116FFA091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811"/>
            <a:ext cx="14986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SUP4PCL V3 Blue (4) (1)">
            <a:extLst>
              <a:ext uri="{FF2B5EF4-FFF2-40B4-BE49-F238E27FC236}">
                <a16:creationId xmlns:a16="http://schemas.microsoft.com/office/drawing/2014/main" id="{90F042FA-DB4B-480A-9D9F-E29FB5D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128259" cy="2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77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42FA-F47E-427E-807A-4DD2B4B3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HU Blog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4188A-0394-42E6-BC2F-1DEBF0336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https://helwanpcl.blogspot.com/</a:t>
            </a:r>
            <a:endParaRPr lang="en-US" dirty="0"/>
          </a:p>
          <a:p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9C5CE-A709-4242-A338-CC8158C56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86000"/>
            <a:ext cx="5969739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3B429-0EC8-4968-A83E-E3A44CA68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5116C5-3EAB-4D01-8B48-FACCD5037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0CD80-2181-4787-A5C9-8451809A7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969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EF45-2996-4B08-B9FC-4E7D4D70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Training Activities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5C609-3A25-4263-9F3B-6484ED7E5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Training workshop by MLU:</a:t>
            </a:r>
          </a:p>
          <a:p>
            <a:pPr marL="0" indent="0" algn="ctr">
              <a:buNone/>
            </a:pPr>
            <a:r>
              <a:rPr lang="en-US" dirty="0"/>
              <a:t>“ Interpretation as a Method”</a:t>
            </a:r>
          </a:p>
          <a:p>
            <a:pPr marL="0" indent="0" algn="ctr">
              <a:buNone/>
            </a:pPr>
            <a:r>
              <a:rPr lang="en-US" dirty="0"/>
              <a:t>13- 14 June 2019 </a:t>
            </a:r>
          </a:p>
          <a:p>
            <a:endParaRPr lang="en-US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C8AB0-3FC8-4DB1-B6DB-4532D1AF8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99"/>
          <a:stretch/>
        </p:blipFill>
        <p:spPr>
          <a:xfrm>
            <a:off x="2209800" y="3771899"/>
            <a:ext cx="4267200" cy="2971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9F68A-6EA3-44E3-B692-66F740664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7A8E1-A663-42A2-893E-F9E10EFFF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E4BF3B-B4E5-4532-96AC-C940EEEC5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717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7FB3-B4DC-4212-BED8-EF33BE3B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Training workshops</a:t>
            </a:r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E90F-5B0F-479E-A015-0D0F601F3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EU workshops at HU by EU partners</a:t>
            </a:r>
          </a:p>
          <a:p>
            <a:pPr>
              <a:buFontTx/>
              <a:buChar char="-"/>
            </a:pPr>
            <a:r>
              <a:rPr lang="en-US" dirty="0"/>
              <a:t>HU workshops by </a:t>
            </a:r>
            <a:r>
              <a:rPr lang="en-US" dirty="0" err="1"/>
              <a:t>FoE</a:t>
            </a:r>
            <a:r>
              <a:rPr lang="en-US" dirty="0"/>
              <a:t> mentors.</a:t>
            </a:r>
          </a:p>
          <a:p>
            <a:pPr>
              <a:buFontTx/>
              <a:buChar char="-"/>
            </a:pPr>
            <a:r>
              <a:rPr lang="en-US" dirty="0"/>
              <a:t>School workshops by </a:t>
            </a:r>
            <a:r>
              <a:rPr lang="en-US" dirty="0" err="1"/>
              <a:t>FoE</a:t>
            </a:r>
            <a:r>
              <a:rPr lang="en-US" dirty="0"/>
              <a:t> mentors at the five main PDSs.</a:t>
            </a:r>
          </a:p>
          <a:p>
            <a:pPr>
              <a:buFontTx/>
              <a:buChar char="-"/>
            </a:pPr>
            <a:r>
              <a:rPr lang="en-US" dirty="0"/>
              <a:t>Clustering school workshops by school mentors.</a:t>
            </a: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4FD28-E69F-406C-A9DE-E6AC5928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AB217-37A9-4E6F-89D8-FF3E6A03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8A290-5840-435E-B55B-699EC0826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627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>
            <a:extLst>
              <a:ext uri="{FF2B5EF4-FFF2-40B4-BE49-F238E27FC236}">
                <a16:creationId xmlns:a16="http://schemas.microsoft.com/office/drawing/2014/main" id="{D06F11C1-DB27-4A5D-8C62-9368AD70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320F539C-F8A0-4EDC-A926-ED89C362614D}" type="slidenum">
              <a:rPr lang="ar-EG" altLang="ar-EG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102</a:t>
            </a:fld>
            <a:endParaRPr lang="ar-EG" altLang="ar-EG" sz="1200">
              <a:solidFill>
                <a:srgbClr val="89898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13971-5DA5-4798-BA69-8CB86A2D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13037"/>
            <a:ext cx="7696200" cy="36433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2D0965-FE39-441A-9183-C0EFC806ED6E}"/>
              </a:ext>
            </a:extLst>
          </p:cNvPr>
          <p:cNvSpPr/>
          <p:nvPr/>
        </p:nvSpPr>
        <p:spPr>
          <a:xfrm>
            <a:off x="673589" y="1113560"/>
            <a:ext cx="760259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/>
              <a:t>EU workshops at HU by EU partners</a:t>
            </a:r>
          </a:p>
          <a:p>
            <a:pPr algn="ctr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Dec. 2017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6C8CA-EDDD-4B4A-AFBB-5D80FE37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6E339-9C86-4213-8253-D15A7C424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E6F82-141E-491B-B4EC-7E6267F9F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16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67068A-DFFE-458F-A22B-9B25471B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Feb 2018</a:t>
            </a:r>
            <a:endParaRPr lang="ar-EG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E86FB5-D2D0-4FF1-BEEC-D003A93DC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231" y="1462551"/>
            <a:ext cx="7782339" cy="2865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512C2-A057-4702-88BD-4B1887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407001"/>
            <a:ext cx="4114799" cy="2314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50059-8886-47C3-B893-41B4347CE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92725"/>
            <a:ext cx="3962400" cy="222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EAE1E5-553B-4A23-A238-C999F4030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390271-EE65-4CA7-B3EF-148581A6C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AB5CF-D4CC-4632-AB74-0C158D663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154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8">
            <a:extLst>
              <a:ext uri="{FF2B5EF4-FFF2-40B4-BE49-F238E27FC236}">
                <a16:creationId xmlns:a16="http://schemas.microsoft.com/office/drawing/2014/main" id="{47F1CC9A-B2DF-4BB2-801B-AC6A1FB3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28BF4285-1B39-421D-BB53-8743A19860AE}" type="slidenum">
              <a:rPr lang="ar-EG" altLang="ar-EG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104</a:t>
            </a:fld>
            <a:endParaRPr lang="ar-EG" altLang="ar-EG" sz="1200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E23232-BBA4-4775-9619-D7FB9FFE4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86" b="47395"/>
          <a:stretch/>
        </p:blipFill>
        <p:spPr>
          <a:xfrm>
            <a:off x="661416" y="4138612"/>
            <a:ext cx="3858768" cy="245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C5FD1-0FC9-41BD-A749-71B2972AF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6" t="59488" r="3086" b="6275"/>
          <a:stretch/>
        </p:blipFill>
        <p:spPr>
          <a:xfrm>
            <a:off x="5181600" y="4191000"/>
            <a:ext cx="3581400" cy="2347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6E42A-17D3-45E9-A9A9-D2C0528377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01" b="41543"/>
          <a:stretch/>
        </p:blipFill>
        <p:spPr>
          <a:xfrm>
            <a:off x="2593848" y="1299851"/>
            <a:ext cx="3852672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BA3AA-53AF-4BD3-8FF8-AEC64E16D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25EBB-2955-4057-8E22-66E928A82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08764-CEE6-4BB1-B2BA-89D9A8D85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8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AF17-6D5A-4A1D-840D-6872CC03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HU workshops by </a:t>
            </a:r>
            <a:r>
              <a:rPr lang="en-US" dirty="0" err="1"/>
              <a:t>FoE</a:t>
            </a:r>
            <a:r>
              <a:rPr lang="en-US" dirty="0"/>
              <a:t> mentors</a:t>
            </a:r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8F763D-C384-45A0-8373-8A9A3FEAA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00201"/>
            <a:ext cx="3357899" cy="47486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792A88-7A9B-412D-8300-2E6B208B5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6" y="1600200"/>
            <a:ext cx="3581400" cy="4775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CC4ED-3B35-4BE0-9415-998D915CC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A9FB3-9650-4B6F-8960-B788D6D9F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8DCB7-09F0-4701-BCB4-E62A33A15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222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6DC20-9F5A-43FD-88F9-358355B8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School workshops by </a:t>
            </a:r>
            <a:r>
              <a:rPr lang="en-US" dirty="0" err="1"/>
              <a:t>FoE</a:t>
            </a:r>
            <a:r>
              <a:rPr lang="en-US" dirty="0"/>
              <a:t> mentors at the five main PDSs.</a:t>
            </a:r>
            <a:br>
              <a:rPr lang="en-US" dirty="0"/>
            </a:br>
            <a:endParaRPr lang="ar-EG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1C8899-46B0-4547-939C-CB7D798B9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38700"/>
            <a:ext cx="2817633" cy="39163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FCE7AA-E409-4012-960A-64A891D7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285999"/>
            <a:ext cx="4724399" cy="40217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25DA4-BCCC-450F-9CA9-7D87D9430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27" y="274638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92A08-4967-4B9D-8742-BCD4F5219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433" y="114301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71C45-A030-40CE-8089-4C02C64BB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502" y="106797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526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91E9-4A49-40E8-8A86-B523C70F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100" b="1" dirty="0"/>
              <a:t>Clustering school workshops by school mentors.</a:t>
            </a:r>
            <a:br>
              <a:rPr lang="ar-EG" sz="3100" b="1" dirty="0"/>
            </a:br>
            <a:endParaRPr lang="ar-EG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B0D99F-E273-4AE3-AD95-28022372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958471"/>
            <a:ext cx="3899140" cy="36942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A52F6-CEF6-409A-94E0-F2A249B80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58472"/>
            <a:ext cx="4267198" cy="38693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B14D1-7839-454A-9F0E-E414C36F9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E9987-4ADD-4D84-B988-F2431F6E0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97C87-5E73-4E75-B0F1-F116FB589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716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0C647-B5EE-43DA-BD77-D33E4F4F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BF20AE-D3E0-4045-BFC1-43911FD50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6F1B7-8924-4543-AFD5-9DD7A152F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69AB9-0876-495F-A449-8167E7467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763FF-795E-4169-A857-96D4EFBB2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43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1A63-A8C8-4F45-B6B0-03FD5A9E4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D8E5C-D0F5-4D2B-9875-BC4516D73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4" y="2209800"/>
            <a:ext cx="3181416" cy="373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EC924-0E8A-489A-B65B-E1890B7CA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87" y="2339181"/>
            <a:ext cx="4501092" cy="3604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4C6F0-CBE9-41F2-A8FC-C7312D906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BD801A-3447-4358-B4D0-67092F86F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BB4EDA-3BF0-4A42-A066-6C8974FAA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02E8-3DF9-4582-AE22-03F9847B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C48CE7-E2BB-4719-9A00-93DC70992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893" y="1417638"/>
            <a:ext cx="5010214" cy="5397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1EDBE-4050-431B-B649-3D8FE8926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4BCC5-D39F-46C6-8685-C605EF717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9814C-93B6-4FC5-BACC-F341684F8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42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5A45-FEC6-4146-BB9F-A13067CB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6" y="1583190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Teachers &amp; Teachers</a:t>
            </a:r>
            <a:endParaRPr lang="ar-EG" sz="27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B23BD-3983-4CE3-84FC-03E92D7FC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66745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Training workshops between teachers</a:t>
            </a:r>
          </a:p>
          <a:p>
            <a:pPr marL="0" indent="0">
              <a:buNone/>
            </a:pPr>
            <a:r>
              <a:rPr lang="en-US" dirty="0"/>
              <a:t>Formal meetings supported by HU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  Arabic Language PCL    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93C7D-764D-41E9-8817-32EAB7146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19482"/>
            <a:ext cx="2743200" cy="2194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06934-8127-411C-AF81-F131A7C1B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4240700"/>
            <a:ext cx="2914650" cy="2137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08B34-3FE6-47C0-95D2-797FC06BC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0" y="480128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868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6CD5-5A78-4914-997A-55B065CF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1" y="1098844"/>
            <a:ext cx="2634916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Math PCL</a:t>
            </a:r>
            <a:endParaRPr lang="ar-EG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CD6F39-B3D3-4753-BF57-DC0EA68FE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093016"/>
            <a:ext cx="2743200" cy="3394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35A4D-206C-43AF-B67B-5334F830A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93016"/>
            <a:ext cx="2743199" cy="3394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EAB425-E053-4861-829C-C37D9089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CDE80-433C-464D-AD02-C894401D0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6C0A3-B4D4-4A03-8D0E-1413E0AAC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462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566AB-33AA-4167-9706-C0E754C01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21435"/>
            <a:ext cx="7886700" cy="3263504"/>
          </a:xfrm>
        </p:spPr>
        <p:txBody>
          <a:bodyPr/>
          <a:lstStyle/>
          <a:p>
            <a:r>
              <a:rPr lang="en-US" dirty="0"/>
              <a:t>Activation of the quality and training unit:</a:t>
            </a:r>
          </a:p>
          <a:p>
            <a:r>
              <a:rPr lang="en-US" dirty="0"/>
              <a:t>Training annual plan 2018/2019 </a:t>
            </a:r>
          </a:p>
          <a:p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9A75C-77D3-4551-8A59-06978F13D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29000"/>
            <a:ext cx="6434468" cy="2616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6F889-BACF-4C28-B64E-315A9615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16B292-8C86-4AED-8E4F-36EFE47EB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65E36-EB58-4A05-8C2C-D416CADC3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53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20E9E3-FF3A-40E7-B51B-0C2D74525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23" y="1595931"/>
            <a:ext cx="4890154" cy="3769493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8E9B3B-CB88-46F8-87A7-456712ECB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45720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44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009B8F-DC6A-4043-ACB7-13E5E4EDF92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27143" y="2004965"/>
          <a:ext cx="6229350" cy="3200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9350">
                  <a:extLst>
                    <a:ext uri="{9D8B030D-6E8A-4147-A177-3AD203B41FA5}">
                      <a16:colId xmlns:a16="http://schemas.microsoft.com/office/drawing/2014/main" val="1905615977"/>
                    </a:ext>
                  </a:extLst>
                </a:gridCol>
              </a:tblGrid>
              <a:tr h="3200399"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u="sng" dirty="0">
                          <a:effectLst/>
                        </a:rPr>
                        <a:t>Examples of training programs received during the academic year 2017-2018:</a:t>
                      </a:r>
                      <a:endParaRPr lang="en-US" sz="2400" dirty="0">
                        <a:effectLst/>
                      </a:endParaRPr>
                    </a:p>
                    <a:p>
                      <a:pPr marL="342900" lvl="0" indent="-342900" algn="just" rtl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effectLst/>
                        </a:rPr>
                        <a:t>Preparing the school schedule electronically.</a:t>
                      </a:r>
                      <a:endParaRPr lang="en-US" sz="1400" dirty="0">
                        <a:effectLst/>
                      </a:endParaRPr>
                    </a:p>
                    <a:p>
                      <a:pPr marL="342900" lvl="0" indent="-342900" algn="just" rtl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effectLst/>
                        </a:rPr>
                        <a:t>Class management and modern teaching methods.</a:t>
                      </a:r>
                      <a:endParaRPr lang="en-US" sz="1400" dirty="0">
                        <a:effectLst/>
                      </a:endParaRPr>
                    </a:p>
                    <a:p>
                      <a:pPr marL="342900" lvl="0" indent="-342900" algn="just" rtl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effectLst/>
                        </a:rPr>
                        <a:t>Training on how to sign up to the Egyptian Knowledge Bank.</a:t>
                      </a:r>
                    </a:p>
                  </a:txBody>
                  <a:tcPr marL="85725" marR="85725" marT="0" marB="0"/>
                </a:tc>
                <a:extLst>
                  <a:ext uri="{0D108BD9-81ED-4DB2-BD59-A6C34878D82A}">
                    <a16:rowId xmlns:a16="http://schemas.microsoft.com/office/drawing/2014/main" val="406220018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92FB9F2-825C-458F-8A03-074DC6A76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665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102C-2707-4AF3-8BF3-7E89AEB9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90" y="1097521"/>
            <a:ext cx="7886700" cy="994172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Project management team &amp; FOE staff.</a:t>
            </a:r>
            <a:endParaRPr lang="ar-EG" sz="27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62D21-3D94-471B-B181-2149355B1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26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Monitoring visits</a:t>
            </a:r>
          </a:p>
          <a:p>
            <a:r>
              <a:rPr lang="en-US" dirty="0"/>
              <a:t>Follow up the impact of our PCL on students during their summer activities in school</a:t>
            </a:r>
          </a:p>
          <a:p>
            <a:pPr marL="0" indent="0">
              <a:buNone/>
            </a:pPr>
            <a:endParaRPr lang="en-US" dirty="0"/>
          </a:p>
          <a:p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4EF7F-0AC5-4120-8668-7967055C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85" y="3863180"/>
            <a:ext cx="3121363" cy="2648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C8D85-80DE-400D-9955-B058C326F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80" y="3863181"/>
            <a:ext cx="2944353" cy="2648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AE5A0-3A36-441B-946D-9C58CCDA6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55" y="292779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25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50027E-7D74-4940-A63B-3DEE183EB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05000"/>
            <a:ext cx="3962399" cy="2971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E5BB4-A7E2-4028-9F9B-30D7D0934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3364928"/>
            <a:ext cx="3641429" cy="27310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D03852-3451-4792-AF27-779F5832F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0" y="26682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608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A731-D542-401F-B1F5-D3EEC6DD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AUC Monitoring Visits</a:t>
            </a:r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C1A922-5A02-44D0-A82A-6BA2328CC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752600"/>
            <a:ext cx="3733799" cy="4648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3AFFB-4DAE-4D72-A9F7-F62B5F753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905000"/>
            <a:ext cx="4187483" cy="4343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CE023D-A282-4F3C-A4AD-E3BA6A5B1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0D354A-2E88-4993-AEF0-1773B4E2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E1A04-3D22-4D38-8AE7-FDDA38D97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06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C1AA-8B9A-46D8-B8E1-5B97408AD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6B80-616F-43DE-8A71-F2B498113409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Impact of the project on enrollment at university and school level as well as career development for participants.</a:t>
            </a:r>
          </a:p>
          <a:p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87526-B943-484E-AF53-337DAE4C2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9445A-50E2-4591-A779-DAC824DA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27A3EA-6C6E-466F-84B1-8FF22982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64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A9C5-BD52-46AA-A1DE-DE370DA0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Career Development for participants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2FE9-63F5-48DC-93CA-FC59BDBF2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teaching styles</a:t>
            </a:r>
          </a:p>
          <a:p>
            <a:r>
              <a:rPr lang="en-US" dirty="0"/>
              <a:t>Projects proposal writing</a:t>
            </a:r>
          </a:p>
          <a:p>
            <a:pPr marL="0" indent="0">
              <a:buNone/>
            </a:pPr>
            <a:r>
              <a:rPr lang="en-US" dirty="0"/>
              <a:t>( for the first time HU community submitted 7 projects for Erasmus KA2)</a:t>
            </a:r>
          </a:p>
          <a:p>
            <a:pPr>
              <a:buFontTx/>
              <a:buChar char="-"/>
            </a:pPr>
            <a:r>
              <a:rPr lang="en-US" dirty="0"/>
              <a:t>Use of ICT.</a:t>
            </a:r>
          </a:p>
          <a:p>
            <a:pPr>
              <a:buFontTx/>
              <a:buChar char="-"/>
            </a:pPr>
            <a:r>
              <a:rPr lang="en-US" dirty="0"/>
              <a:t>Design interactive activities</a:t>
            </a:r>
          </a:p>
          <a:p>
            <a:pPr>
              <a:buFontTx/>
              <a:buChar char="-"/>
            </a:pPr>
            <a:r>
              <a:rPr lang="en-US" dirty="0"/>
              <a:t>Active learning &amp; learning for fun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47A6F-C4EC-41EE-B0FF-E15CA5B46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B7CB1-24E4-40F4-BE79-F5C29DB26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20354-4453-43E5-8BB6-DA48E4882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E5EB8-06EC-45A2-AC24-E0442A4E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Public Meetings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F1969-2325-4B9C-A8AF-D4D34C9F2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International seminar with HU community and strategic stakeholders</a:t>
            </a:r>
          </a:p>
          <a:p>
            <a:pPr marL="0" indent="0">
              <a:buNone/>
            </a:pPr>
            <a:r>
              <a:rPr lang="en-US" u="sng" dirty="0"/>
              <a:t>Target groups:</a:t>
            </a:r>
          </a:p>
          <a:p>
            <a:pPr>
              <a:buFontTx/>
              <a:buChar char="-"/>
            </a:pPr>
            <a:r>
              <a:rPr lang="en-US" dirty="0"/>
              <a:t>HU faculty staff.</a:t>
            </a:r>
          </a:p>
          <a:p>
            <a:pPr>
              <a:buFontTx/>
              <a:buChar char="-"/>
            </a:pPr>
            <a:r>
              <a:rPr lang="en-US" dirty="0"/>
              <a:t>University students</a:t>
            </a:r>
          </a:p>
          <a:p>
            <a:pPr>
              <a:buFontTx/>
              <a:buChar char="-"/>
            </a:pPr>
            <a:r>
              <a:rPr lang="en-US" dirty="0"/>
              <a:t>Researchers</a:t>
            </a:r>
          </a:p>
          <a:p>
            <a:pPr>
              <a:buFontTx/>
              <a:buChar char="-"/>
            </a:pPr>
            <a:r>
              <a:rPr lang="en-US" dirty="0"/>
              <a:t>School teachers and principals.</a:t>
            </a:r>
          </a:p>
          <a:p>
            <a:pPr>
              <a:buFontTx/>
              <a:buChar char="-"/>
            </a:pPr>
            <a:r>
              <a:rPr lang="en-US" dirty="0"/>
              <a:t>Educational administrative leaders.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6894C-808F-40DF-8E82-BDD1896B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DEE1C1-B32E-4F43-BF02-C60A879F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E3381-C0C5-47E3-AC5B-9173E0281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180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5B62-0F2F-4DD6-8208-C0703971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E4DDF-B8AC-4295-ABD6-F316244A9BBE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en-US" dirty="0"/>
              <a:t>What skills were acquired (IT skills, research skills, behavioral and academic  skills.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5C80F-E7C2-4CA6-BDE3-3531A480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64863-7578-4DC9-B3FA-C96D0D10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5BE11-F477-4DC7-B6BD-5461158EF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377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E3A7-C9BA-4A2C-83CF-31318F88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FoE</a:t>
            </a:r>
            <a:r>
              <a:rPr lang="en-US" b="1" dirty="0">
                <a:solidFill>
                  <a:srgbClr val="FF0000"/>
                </a:solidFill>
              </a:rPr>
              <a:t> team</a:t>
            </a:r>
            <a:br>
              <a:rPr lang="en-US" b="1" dirty="0">
                <a:solidFill>
                  <a:srgbClr val="FF0000"/>
                </a:solidFill>
              </a:rPr>
            </a:b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69D9C-6030-4F90-9FC6-4253733C2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Monthly meetings</a:t>
            </a:r>
          </a:p>
          <a:p>
            <a:r>
              <a:rPr lang="en-US" dirty="0"/>
              <a:t>IT skills( Edmodo- Web quest- PPT ……)</a:t>
            </a:r>
          </a:p>
          <a:p>
            <a:r>
              <a:rPr lang="en-US" dirty="0"/>
              <a:t>Team building skills</a:t>
            </a:r>
          </a:p>
          <a:p>
            <a:r>
              <a:rPr lang="en-US" dirty="0"/>
              <a:t>Communication skills</a:t>
            </a:r>
          </a:p>
          <a:p>
            <a:r>
              <a:rPr lang="en-US" dirty="0"/>
              <a:t>Human relationships</a:t>
            </a:r>
          </a:p>
          <a:p>
            <a:r>
              <a:rPr lang="en-US" dirty="0"/>
              <a:t>Time management.</a:t>
            </a: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A9D5A-3B25-4685-8C32-0B8ECB2B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8E2E1-6183-4023-A078-D4DC29275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CA9E0-A878-4191-BB1E-25119C693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271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D0EF4-6782-428D-A69C-5990B66C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33E0A7-2A1D-4014-9FE1-BBD86A33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91" y="1391134"/>
            <a:ext cx="4736679" cy="2752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948D3-9E36-46F7-8406-327DCAC07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6EFF0C-ADE0-4ED2-9F8F-F7668C452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59F83A-7631-42F6-9F13-D94E1FA0E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84C76-C64E-4A62-8FB3-CE8C3E550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7638"/>
            <a:ext cx="3276600" cy="434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8AA155-0CA0-49F9-AEAF-F61FB97628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17" y="4428427"/>
            <a:ext cx="4648200" cy="2076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22511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75C0-F129-4A02-99D7-9619EB62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6318D8-0BDD-46CD-8070-368CBBCC4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20084" r="3812" b="16763"/>
          <a:stretch/>
        </p:blipFill>
        <p:spPr>
          <a:xfrm>
            <a:off x="1168972" y="1295400"/>
            <a:ext cx="6477000" cy="511470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9718C-3B9F-4CD8-B0CD-B2BA17C05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0EF67-E8C2-4BAB-BEA8-7F19F4351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258BB-6B14-400D-AD87-E8B545DB0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015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1F17-3537-4D0C-8909-86D15CCF9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School Team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C88AA-C89D-4601-9411-0283B2A20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 skills.</a:t>
            </a:r>
          </a:p>
          <a:p>
            <a:r>
              <a:rPr lang="en-US" dirty="0"/>
              <a:t>Edmodo</a:t>
            </a:r>
          </a:p>
          <a:p>
            <a:r>
              <a:rPr lang="en-US" dirty="0"/>
              <a:t>Leadership team building.</a:t>
            </a:r>
          </a:p>
          <a:p>
            <a:r>
              <a:rPr lang="en-US" dirty="0"/>
              <a:t>Quality assurance culture</a:t>
            </a:r>
          </a:p>
          <a:p>
            <a:r>
              <a:rPr lang="en-US" dirty="0"/>
              <a:t>Research skills.</a:t>
            </a:r>
          </a:p>
          <a:p>
            <a:r>
              <a:rPr lang="en-US" dirty="0"/>
              <a:t>Design research paper</a:t>
            </a:r>
          </a:p>
          <a:p>
            <a:r>
              <a:rPr lang="en-US" dirty="0"/>
              <a:t>Teamwork</a:t>
            </a:r>
          </a:p>
          <a:p>
            <a:r>
              <a:rPr lang="en-US" dirty="0"/>
              <a:t>Knowledge skills( citizenship, Sustainable development, STEAM education) </a:t>
            </a: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8F339-BD08-46EC-B37C-6BDBCA7C7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3CACB-E07B-4241-8EF0-01129A62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D88DF3-336B-467B-B11F-4C5BA59DB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132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A82C-4245-4DFA-A2BF-B6867D41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36F12-C7D1-40DB-AE90-77C93D0B56AB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Degree of participation, ownership, motivation towards the project.</a:t>
            </a:r>
          </a:p>
          <a:p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89929-E4B4-4ECD-A907-04292136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C378F-EBF2-4B7A-936B-C6F7BB15E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DD9B2-24D3-4248-8300-88845EE4F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137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19875-6DBE-46A5-8E75-2F797708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600" b="1" dirty="0">
                <a:solidFill>
                  <a:srgbClr val="FF0000"/>
                </a:solidFill>
              </a:rPr>
            </a:b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Degree of ownership towards the project</a:t>
            </a:r>
            <a:endParaRPr lang="ar-EG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64C46-F2DB-4EB4-8E50-44EC537A5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School mentors</a:t>
            </a:r>
          </a:p>
          <a:p>
            <a:r>
              <a:rPr lang="en-US" dirty="0"/>
              <a:t>Support of university top management and educational directorate</a:t>
            </a:r>
          </a:p>
          <a:p>
            <a:r>
              <a:rPr lang="en-US" dirty="0"/>
              <a:t>Mentors at the educational administration.</a:t>
            </a:r>
          </a:p>
          <a:p>
            <a:r>
              <a:rPr lang="en-US" dirty="0"/>
              <a:t>Creativity in teaching styles</a:t>
            </a:r>
          </a:p>
          <a:p>
            <a:r>
              <a:rPr lang="en-US" dirty="0"/>
              <a:t>Regular upload of activities from school mentors.</a:t>
            </a:r>
          </a:p>
          <a:p>
            <a:r>
              <a:rPr lang="en-US" dirty="0"/>
              <a:t>Commitment of mentors regarding documentation and feedback on Edmodo.</a:t>
            </a:r>
          </a:p>
          <a:p>
            <a:endParaRPr lang="en-US" dirty="0"/>
          </a:p>
          <a:p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2D2A0-5675-4E6F-8911-910C62EA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EB0B04-1453-4BBD-BC59-00E92AFE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73492-FF5B-4992-B6BF-DB7AE231F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1073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8E0F-6DAD-4D9C-B94B-504CBC70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6A3878-20F7-45B4-A02D-3EF41A82B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0" y="1417638"/>
            <a:ext cx="6781800" cy="5086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3A566-9242-4B2D-981A-CF75772E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4A400B-6D59-4188-B5F9-3862569E9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C02B10-5B21-4CB6-A5B9-7BDDB1E85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6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F621-3975-455F-ADDA-ACD5478C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04CCF6-ACDC-4830-A9A0-5FCD35C7C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26" y="1526078"/>
            <a:ext cx="3923339" cy="4916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7A80E-E954-4254-BFA6-59ED13BC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639F0-9EE7-4C9F-9BCC-210DC272E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4683EE-BDC0-41A9-AAB9-666C34040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88972F-CE7E-48EF-80F0-047B78F11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6078"/>
            <a:ext cx="4343401" cy="4916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989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3DFA3-7F32-4220-8B79-93D49736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54C760-F41A-46B6-8EB1-62F454483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13549"/>
            <a:ext cx="3703108" cy="4686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97FDF-CEDD-483A-8FEB-3C81CEE47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8" y="1533427"/>
            <a:ext cx="3810000" cy="4686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C0249-EF8E-4005-AFD6-37D37089C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C5633E-A388-40B8-8D9B-974BA9CCB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88FB9-5180-48D1-B911-D85528020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0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E7A24-5C90-423E-A09A-FC586E06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9117-1E9E-4DF9-AFE1-6FA4927B1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A24D7-1E16-48C7-BFD8-5E57587A1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789034"/>
            <a:ext cx="3886200" cy="3849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BFE00-BA9E-4ABC-B573-164AD1D0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1" y="1789035"/>
            <a:ext cx="2873494" cy="3849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99C3A-9985-4C42-89B8-A1AEB69B2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5A26B-46B5-4D2B-BBC4-E1B6F7552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DE6543-D5F0-4F64-BAFB-4EC0A54A3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3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35E9E-B3CF-4926-A5C8-5621D2DB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514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Projects PCLs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3100" b="1" dirty="0">
                <a:solidFill>
                  <a:srgbClr val="0070C0"/>
                </a:solidFill>
              </a:rPr>
              <a:t>https://sites.google.com/view/helwanerasmusprojectsfollowup</a:t>
            </a:r>
            <a:endParaRPr lang="ar-EG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60ED8E-D7E4-4B42-9728-616DC7BBA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969273"/>
            <a:ext cx="7162800" cy="3624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E223A-C124-45C5-ACD7-785BEA8E1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81551-5CAB-46CC-A5E3-E0DFB34F5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A3453-6772-4C41-BD42-95C3DDE43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12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68C39-865A-471B-A5E6-0628F911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F9ED70-6AD8-44E1-9714-72B9C2F94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025" y="1600200"/>
            <a:ext cx="6469950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949E1-AD25-4CED-9105-15BABBF8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A5F326-DBF9-461B-A6F8-9510D0DB6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AA898-0E8E-48CD-BD64-1918B3925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92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5461-3614-42F4-9FCC-119241AF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FoE</a:t>
            </a:r>
            <a:r>
              <a:rPr lang="en-US" dirty="0"/>
              <a:t> Facebook Page</a:t>
            </a:r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810631-6281-4F15-BF0C-03C9AA73E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5717"/>
          <a:stretch/>
        </p:blipFill>
        <p:spPr>
          <a:xfrm>
            <a:off x="2133600" y="1549225"/>
            <a:ext cx="4419600" cy="5117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EE18E-87D5-4A72-8B6D-F3DEF539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B0DB2-F057-4613-8569-4464C7DF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784ECA-44A4-4EB8-B127-9D7F6E62E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6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DDC1-0040-4689-A5D4-9A0D4BC10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Department Meetings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715B89-EE19-46C2-B536-11A5B1EF0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998985"/>
            <a:ext cx="4343400" cy="5747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BD6D4E-E6D8-49C2-B303-A1D64BF98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F7FEC-9BDD-485F-B11C-24DBBE758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38CC7-DE17-4FDA-989B-D5C5E4397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7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107A-D843-469D-B438-7E89710C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Content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C48D-3EEE-45EB-993E-945D959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Any activities or initiatives that would have enhanced the visibility and publicity of the project (public meetings, advocacy, media events etc..)</a:t>
            </a:r>
          </a:p>
          <a:p>
            <a:pPr lvl="0"/>
            <a:r>
              <a:rPr lang="en-US" dirty="0"/>
              <a:t>Any changes in curriculum, syllabus, student centered approaches, new modules, new programs, new diplomas, new methodologies , internal and external peer review, feed back and assessment mechanisms.</a:t>
            </a:r>
          </a:p>
          <a:p>
            <a:pPr lvl="0"/>
            <a:r>
              <a:rPr lang="en-US" dirty="0"/>
              <a:t>Description of the various training and mobility activities both international and national (at school and at university).</a:t>
            </a:r>
          </a:p>
          <a:p>
            <a:pPr lvl="0"/>
            <a:r>
              <a:rPr lang="en-US" dirty="0"/>
              <a:t>Impact of the project on enrollment at university and school level as well as career development for participants.</a:t>
            </a:r>
          </a:p>
          <a:p>
            <a:pPr lvl="0"/>
            <a:r>
              <a:rPr lang="en-US" dirty="0"/>
              <a:t>What skills were acquired (IT skills, research skills, behavioral and academic  skills. </a:t>
            </a:r>
          </a:p>
          <a:p>
            <a:pPr lvl="0"/>
            <a:r>
              <a:rPr lang="en-US" dirty="0"/>
              <a:t>What change of behavior was depicted</a:t>
            </a:r>
          </a:p>
          <a:p>
            <a:pPr lvl="0"/>
            <a:r>
              <a:rPr lang="en-US" dirty="0"/>
              <a:t>Impact from twinning</a:t>
            </a:r>
          </a:p>
          <a:p>
            <a:pPr lvl="0"/>
            <a:r>
              <a:rPr lang="en-US" dirty="0"/>
              <a:t>Degree of participation, ownership, motivation towards the project.</a:t>
            </a:r>
          </a:p>
          <a:p>
            <a:r>
              <a:rPr lang="en-US" dirty="0"/>
              <a:t>Level of student participation.</a:t>
            </a: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99EAD-4214-4D20-BDB0-115D5FC72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C2A4F-A552-4B8B-AA31-3D79CDF16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19AFF-8E21-43D6-AC1C-A5627DAE3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9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06BC9EA4-DE75-46A3-9799-91AAB2F6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3A3BDCCA-78AD-4E7C-AAC3-C492DB249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096EE31B-D476-4376-8F7D-59865EA16155}" type="slidenum">
              <a:rPr lang="ar-EG" altLang="ar-EG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20</a:t>
            </a:fld>
            <a:endParaRPr lang="ar-EG" altLang="ar-EG" sz="1200">
              <a:solidFill>
                <a:srgbClr val="898989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256E6A-FDB5-49D2-9B65-AEEC68FA7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16604"/>
            <a:ext cx="6751108" cy="506333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742E8-2CC6-45F6-BD91-C991A0219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84820-1BB8-4ECD-947D-FA8971408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D47905-E061-45AB-B6B5-984F3875A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23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A1FD789F-ABE6-426B-A99E-A9396B46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28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altLang="en-US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Curricula&amp; Teaching Methodology Department</a:t>
            </a:r>
            <a:endParaRPr lang="en-US" altLang="en-US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E419FCEB-6FE0-4677-B21D-A24D47AF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48B62705-1273-421C-8D38-6201CB04C55B}" type="slidenum">
              <a:rPr lang="ar-EG" altLang="ar-EG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21</a:t>
            </a:fld>
            <a:endParaRPr lang="ar-EG" altLang="ar-EG" sz="1200">
              <a:solidFill>
                <a:srgbClr val="898989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018A761-344A-42B2-AC64-9F51CA351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9138"/>
            <a:ext cx="8039100" cy="45259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89240-106F-4096-A676-8C1411CF9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842E4-E491-47E1-AFE5-3096DBB0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6D2D6-2DD7-4AFB-9D30-9EA3CF60E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60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646D-8A6A-4436-AD8B-5256A678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800" b="1" dirty="0"/>
            </a:br>
            <a:r>
              <a:rPr lang="en-US" sz="2800" b="1" dirty="0"/>
              <a:t>Public Workshops in cooperation with Alumni Unit</a:t>
            </a:r>
            <a:endParaRPr lang="ar-EG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2D1620-B3E2-4D4E-A2C9-32E7126A7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" y="175260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9F218-34A6-498A-9356-21D36395B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13" y="175260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DDC33-CD47-4838-B6F3-B5590AC35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D707D-3E14-4F96-BC9C-327EF51C1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1C6F7-6A71-49E5-8D9C-ACD2D6B01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04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A508-FEAD-416C-965A-085779E2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96BCE8-0746-4711-A0EE-631EC9987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D20CD-8231-40C0-903C-468DCBDE0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33147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DCC10-0AF6-46D8-B7A0-F828EBE62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EF81A-CA28-4941-99A1-8DCC8DF38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D21BA-D089-474B-80A7-17663B642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02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BC5CDB20-C67A-4719-A370-966D54D5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FF2D64F1-B953-4016-8C4F-82043FC2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65A1486A-068F-4473-9D46-70ECE3F75409}" type="slidenum">
              <a:rPr lang="ar-EG" altLang="ar-EG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24</a:t>
            </a:fld>
            <a:endParaRPr lang="ar-EG" altLang="ar-EG" sz="1200">
              <a:solidFill>
                <a:srgbClr val="898989"/>
              </a:solidFill>
            </a:endParaRPr>
          </a:p>
        </p:txBody>
      </p:sp>
      <p:sp>
        <p:nvSpPr>
          <p:cNvPr id="39942" name="Content Placeholder 2">
            <a:extLst>
              <a:ext uri="{FF2B5EF4-FFF2-40B4-BE49-F238E27FC236}">
                <a16:creationId xmlns:a16="http://schemas.microsoft.com/office/drawing/2014/main" id="{D2E3ED11-D7F6-4AE4-ABEE-E296B976A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altLang="en-US" b="1" dirty="0">
                <a:cs typeface="Arial" panose="020B0604020202020204" pitchFamily="34" charset="0"/>
              </a:rPr>
              <a:t>General Seminar about the project for all Departments with the attendance of the Dean.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731B3C-0DA1-43AB-89E4-1D41DA3BD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01" b="41543"/>
          <a:stretch/>
        </p:blipFill>
        <p:spPr>
          <a:xfrm>
            <a:off x="3687721" y="3352800"/>
            <a:ext cx="5034056" cy="3186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548AE-068F-4383-9B5A-354D48390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29A33F-3667-44D8-9970-2975F2D90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431EF-8890-4FAB-8CC5-D2F2DC51C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206F-3674-411C-905C-1E6A07A27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11660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https://www.facebook.com/groups/791388081242477/</a:t>
            </a:r>
            <a:endParaRPr lang="en-US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82709-8BDC-47A3-8ED7-34713A861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85B90-192F-4400-AE85-5F94347D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A98F0-15B4-4626-94EE-086D8CED5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25F06-DC3C-4C52-9B1C-4017F0BD0F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03" y="2438400"/>
            <a:ext cx="5207000" cy="385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9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0F7B-56AE-46A4-9C55-4119CB0B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2D1C-12CF-45A5-A01B-4A26E67AF6E3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Any changes in curriculum, syllabus, student centered approaches, new modules, new programs, new diplomas, new methodologies , internal and external peer review, feed back and assessment mechanisms.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07D0E-0584-4FAB-9DB6-E1B9A3B3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FDFF89-99C8-4FF8-9FB8-861ABB0DE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979222-A078-4BDD-9A47-2FDF2D980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5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98E8D3-F93B-478B-9F76-E68448D89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7" y="98702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F5537C-FBAF-4346-8C60-28FB11D0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Changes in curriculum and syllabus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8E18-1DA9-423D-A181-61F0EEECC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Postgraduate course about the development of PCL( PHD).</a:t>
            </a:r>
          </a:p>
          <a:p>
            <a:r>
              <a:rPr lang="en-US" dirty="0"/>
              <a:t>Undergraduate courses</a:t>
            </a:r>
          </a:p>
          <a:p>
            <a:pPr marL="0" indent="0">
              <a:buNone/>
            </a:pPr>
            <a:r>
              <a:rPr lang="en-US" dirty="0"/>
              <a:t>1- Curriculum development( third year)</a:t>
            </a:r>
          </a:p>
          <a:p>
            <a:pPr marL="0" indent="0">
              <a:buNone/>
            </a:pPr>
            <a:r>
              <a:rPr lang="en-US" dirty="0"/>
              <a:t>2- Practicum( Fourth year).</a:t>
            </a:r>
          </a:p>
          <a:p>
            <a:pPr marL="0" indent="0">
              <a:buNone/>
            </a:pPr>
            <a:r>
              <a:rPr lang="en-US" dirty="0"/>
              <a:t>3- Effective Communication Skills( Credit program in faculty of Engineering)  </a:t>
            </a:r>
          </a:p>
          <a:p>
            <a:pPr marL="0" indent="0">
              <a:buNone/>
            </a:pPr>
            <a:r>
              <a:rPr lang="en-US" dirty="0"/>
              <a:t>“ Integration of the three concepts of the project in the development of school curricula and practicum activities”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228902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1D2E4-82E7-4C5D-924B-4A5DE9D1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00DAB6-CA7C-4682-8CFE-F6FCA4199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485210"/>
            <a:ext cx="2819400" cy="375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81F1C-4054-4A49-ACA1-45E44A1D1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22558"/>
            <a:ext cx="2895602" cy="38608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EFEE1B-BEB5-4E05-B0C6-EF8056BED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24" y="1417638"/>
            <a:ext cx="2806976" cy="37426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1FADE8-E502-45FB-9042-33EA439C0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A72B1-F5FA-4017-BD8A-60002EFE1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B3C49-45D2-4426-9E0D-163B9668D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07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5FBA-73EC-4988-85D0-836194BE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1B3112-6A7F-4BB4-A7DC-A6813DB01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473580"/>
            <a:ext cx="7467600" cy="4957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4A381-1671-4BF2-A97B-50711047F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B27CE-51DB-47D6-9EBB-CCB998C0E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7CB66-F793-418B-998C-DE387F5E2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0CA7-14D6-4EE5-BA7C-CDF0E331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00DC1-9C73-483C-BA5B-1943DFE18733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Any activities or initiatives that would have enhanced the visibility and publicity of the project (public meetings, advocacy, media events etc..)</a:t>
            </a:r>
          </a:p>
          <a:p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C64A2-6271-40FE-BDEE-7DA1D2680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8A3D8-1206-4790-9148-BE1E2D00E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6C6BF-B9C7-42BC-8888-5484FFE28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16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BF576-BC13-4A47-855C-C408C790566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Levels of students participation</a:t>
            </a:r>
            <a:endParaRPr lang="ar-E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A575C-4024-4E08-A58E-994F2F6FAA65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Undergraduate students</a:t>
            </a:r>
          </a:p>
          <a:p>
            <a:r>
              <a:rPr lang="en-US" dirty="0"/>
              <a:t>Postgraduate students.</a:t>
            </a:r>
          </a:p>
          <a:p>
            <a:r>
              <a:rPr lang="en-US" dirty="0"/>
              <a:t>School students.</a:t>
            </a: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29F59-B26B-400A-A96D-1A3BAF698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54778-F749-4BA3-8F2C-40ACA8261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5576A-3E20-4C91-9855-C903A8E49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65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903A-5C67-4B20-AD2C-9E9CCAE7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Undergraduate Students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C900F3-FA90-433D-BD41-D26D94F25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744" y="2003798"/>
            <a:ext cx="7467600" cy="4688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6C6D71-1BF9-422A-8ABD-F4868C61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2AA1F-D38A-4688-96D7-ABC83158D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E2F58-F31F-41A0-B33C-093F0712D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6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78A14-7100-49B7-8533-F2FF6645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2F6243-D3DE-4053-BCD6-956E342B0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673" y="1854281"/>
            <a:ext cx="7010400" cy="4735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2F85F-D10A-4174-A687-21FF80C39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99145-92B9-42E3-84AB-6F83609B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40FF0C-CA3D-48A3-9ABD-213DB3AEC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53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2BB76-E1EB-4507-8344-42692BB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D7D6C4-E2F1-45D4-8367-4CF7BA4D2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533" y="1555851"/>
            <a:ext cx="6937526" cy="4786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A42A6-F71B-41B1-AE3D-07577BD9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41393-DC8A-46B1-BAF9-430AA24A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2F2B6-686E-4067-9C2A-AD0938632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49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4B91-9E6E-4D12-A326-3B141C5DF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11BFA6-B3A0-4173-9DA4-C9B8A2C19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693" y="1404261"/>
            <a:ext cx="5280614" cy="5175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31BAC-690C-451C-87EB-AB54B1B86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1F03CE-37CA-4E1F-AF98-5F42ECC8B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6EEA3-4C3D-492E-99E3-4C9CE1A56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99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DEAA4-7177-45AE-A519-C91D4777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School Students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94AF10-79B1-4C5B-A133-53DCAF6AF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865" y="1600200"/>
            <a:ext cx="5386270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E6E0C-74FA-45C4-AF32-A4CF5812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3B9B8-7652-4DB3-B11F-6276E806C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495F1-9224-4830-BC26-09F6E79D8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34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40A4-DE79-4EE1-AD00-98DBC5DD4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41C463-6DC2-478D-823A-898C59A00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2774" y="1600200"/>
            <a:ext cx="5478451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39947-36E8-48CE-AF68-8441F572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ED90F2-28A3-4C0E-90AB-CE54F6D25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5CDAE-8AF3-4298-AAA4-42FD7608C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4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1EBA-7E5D-4B9E-8AF9-763AE287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sz="2700" b="1" dirty="0">
                <a:solidFill>
                  <a:srgbClr val="FF0000"/>
                </a:solidFill>
              </a:rPr>
              <a:t>School videos and activities developed by school mentors.</a:t>
            </a:r>
            <a:br>
              <a:rPr lang="en-US" sz="2700" b="1" dirty="0">
                <a:solidFill>
                  <a:srgbClr val="FF0000"/>
                </a:solidFill>
              </a:rPr>
            </a:br>
            <a:endParaRPr lang="ar-EG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9C236B-2D71-415A-B9CB-686781522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858" y="1905000"/>
            <a:ext cx="6198284" cy="4525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F61319-C357-4E93-95AA-F55A753D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C30CC-7847-49BE-B2A9-BF0C6D140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65EB0-BC08-4306-8733-4DC6AA4E3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79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78AC2-A3AD-4018-ACD7-4808D58B4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679B97-043E-4E31-A21C-14DE36F39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87" y="1752600"/>
            <a:ext cx="3581400" cy="501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FCD54-7807-4B5B-9295-2D0899340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012046"/>
            <a:ext cx="4920048" cy="3845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FF970-D35A-452D-B57A-3ED8863AF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77C0A-D064-4327-B47D-BE2944339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51301A-E340-4391-9E1F-9355672C3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5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1C79-EDBB-4DC2-916D-043754563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3600" b="1" dirty="0">
                <a:solidFill>
                  <a:srgbClr val="FF0000"/>
                </a:solidFill>
              </a:rPr>
              <a:t>Sustainable Development&amp; Impact on Students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55620-9222-4582-ADED-1659F894E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ar-EG" b="1" u="sng" dirty="0"/>
          </a:p>
          <a:p>
            <a:pPr algn="ctr" rtl="1"/>
            <a:r>
              <a:rPr lang="ar-EG" b="1" u="sng" dirty="0"/>
              <a:t>صور توضح نشاط إعادة تدوير المخلفات كأحد السبل للحفاظ على البيئة وتطبيقًا لمفهوم التنمية المستدامة</a:t>
            </a:r>
            <a:endParaRPr lang="en-US" dirty="0"/>
          </a:p>
          <a:p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B8351-FED2-4DAF-95AC-51A40269B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16296"/>
            <a:ext cx="3953371" cy="226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9FCD7-7728-4980-AB39-48B8B442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316297"/>
            <a:ext cx="4114800" cy="2315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99F1F-B7BA-49D4-BD31-38898F634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926D7-92A9-408F-B9DA-2BCD9B53E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81804-918B-4B82-A335-9EB156920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28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F9D0DB-0EEA-41AD-83E3-3A2C8055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9F94A-2BF6-419D-A511-D38C88356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6F78C-7E09-4A69-996C-FF3F36D2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7626"/>
            <a:ext cx="8229600" cy="119597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Visibility of the Project on HU website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dirty="0">
                <a:hlinkClick r:id="rId4"/>
              </a:rPr>
              <a:t>http://www.helwan.edu.eg/English/</a:t>
            </a:r>
            <a:endParaRPr lang="ar-EG" sz="32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A3CF8F-A6A1-4D6A-8A3D-B6E41DE47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600B7-105C-4B16-BBE3-BFE1B77E1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2133600"/>
            <a:ext cx="6019800" cy="405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4394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7949-FDA2-460C-8533-9556066DB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573C5E-A347-464A-A369-EC1D0BE6D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99" y="1590796"/>
            <a:ext cx="8006879" cy="4505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1F5F7D-C8F0-4281-B442-B5BDEE81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1EEBFA-7BD5-41B0-B007-947289A35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763BB-610E-471A-A796-AFFD4AA55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89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B8108-7FE0-4305-82BC-39B560CC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PCL Fair</a:t>
            </a:r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C5B3EF-4B58-48A0-B077-FD12CEE46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476" y="1600200"/>
            <a:ext cx="6369048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897C6-DF3C-4DA9-AB58-512DBE6FE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9A4A-CBE1-41AF-8C1D-382E4B5D1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F6C4B-E963-445F-9363-FE0578298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46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3995-3C32-42B7-8891-1F5B4FE1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B3FA85-95DE-4DE7-873C-2735E3B7A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04A70-D198-4B4C-BE20-482FA4073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5260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71E7E5-9540-4378-B856-B54BA6751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6E70A-5947-4FA7-BF1F-40DFCBAEC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B122C-30E6-413E-8614-F0E643BF6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26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18B57-5100-4301-A010-CF58270B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The German Experience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7C4F74-EF40-4CBB-9C65-0816AC72F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4" y="1788697"/>
            <a:ext cx="3169709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065F7-EBD3-4C4C-A105-38C3CCBE5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61" y="1798636"/>
            <a:ext cx="3284973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19AD4-398E-4444-9135-E993911C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5C8B7-F59A-4203-B6CE-607997EC8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FF15F-D81C-463E-BE37-6A2182933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29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3BD1C-4E69-423F-B367-49058A5B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Post graduate students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854B18-0D26-49E6-A196-642D72B5C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30419"/>
            <a:ext cx="8229600" cy="426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BFDAB-CCAB-44D7-B37F-6426B6CBA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46F96-03A2-422B-9560-D07789075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0285C-3B58-4010-8C89-0003ACCE9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11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3949-B393-4644-A7F3-A5EA0567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100" b="1" dirty="0"/>
              <a:t>MA student at Educational Technology Department</a:t>
            </a:r>
            <a:endParaRPr lang="ar-E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5ABEE-C0AA-4475-B3A2-B607E45E5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https://www.youtube.com/watch?v=FOI-uLvomIc&amp;list=UUg1cIdwjILVAfixfSAHykKQ&amp;index=14</a:t>
            </a:r>
            <a:endParaRPr lang="en-US" sz="2800" dirty="0"/>
          </a:p>
          <a:p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FE5D6-CAEC-42AF-945B-4BEF46AB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3" y="3232358"/>
            <a:ext cx="4049796" cy="3043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F8AD2-7F18-4201-A269-972AAA513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265488"/>
            <a:ext cx="4276859" cy="3043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0BA1-8304-4A33-B373-E4437C260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53" y="85099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89FB1-A696-4162-AAB5-22BC425CC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744" y="-46488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E6033-11C3-4851-8716-3E68DCBAC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916" y="-16715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61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791F-D48D-4A2E-B853-0BDF63B4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44F580-2C44-4391-A72E-F8499B6A7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106" y="1600200"/>
            <a:ext cx="7669788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A2C60-6BDC-4EA2-BEA3-4278A1DD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B12AB-3F73-4C6A-A088-D89C7F1C8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3D0B3-1BF6-400E-AEBF-D429CAE35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87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1D7C-57AA-4E53-86A4-BFFD0BBD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2 PHD researchers</a:t>
            </a:r>
            <a:endParaRPr lang="ar-E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E33E3-C500-4C9D-9A13-52BB1AC14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Mr. Ashraf                             Ahmed Yasser</a:t>
            </a:r>
          </a:p>
          <a:p>
            <a:pPr marL="0" indent="0">
              <a:buNone/>
            </a:pPr>
            <a:r>
              <a:rPr lang="en-US" dirty="0"/>
              <a:t>English Teacher                       Faculty staff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C16BEE-A432-4C02-B051-4961FBF6E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531" y="3044308"/>
            <a:ext cx="3771490" cy="29257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BCDB7-1F97-4889-B5B9-D0237D506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61" y="3044308"/>
            <a:ext cx="4096429" cy="28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EA309-16F1-44D7-BB2D-AA8643B0D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F096E-AA41-4F9B-9D81-ACA13F28E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4B9C6B-4F05-437F-9852-D2E3C25B7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3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01C17-7471-4B4E-82E9-FB964639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1" y="128519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BC96F-E159-4E03-A86A-494F79DD4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000" b="1" dirty="0">
                <a:solidFill>
                  <a:srgbClr val="FF0000"/>
                </a:solidFill>
              </a:rPr>
              <a:t>Feedback and assessment mechanisms.</a:t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21E0E-9FED-41FC-85F4-AC5CF71D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/>
              <a:t>Edmodo</a:t>
            </a:r>
          </a:p>
          <a:p>
            <a:r>
              <a:rPr lang="en-US" dirty="0"/>
              <a:t>Web quest.</a:t>
            </a:r>
          </a:p>
          <a:p>
            <a:r>
              <a:rPr lang="en-US" dirty="0"/>
              <a:t>Web Based virtual text.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758719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7D243-930C-4541-80F4-CE826E00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937099-78EE-4121-93F7-9CF3746B7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369" y="1474980"/>
            <a:ext cx="6425168" cy="5115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AE412-5B13-4092-A536-0EA6D5B32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339297-608E-4FA7-809A-EBC827D2D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75A30-E8FA-4BC0-9838-AF46EC99C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5617-09B7-4920-8A0B-DA36DE71F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http://197.45.213.185/helwan-n-s/?page_id=316</a:t>
            </a:r>
            <a:endParaRPr lang="ar-EG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2056F2-3180-489A-817E-DA37D2E57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6078"/>
            <a:ext cx="8229600" cy="50572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F6289-5FCC-43CE-B1EA-CE53826D0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812D5-3E06-482B-B2F4-44442F283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2EC39C-3F07-4614-BBB4-9E63F19D5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59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5DA17-D72D-4D85-AE28-FE79F799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Material Development</a:t>
            </a:r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DE910-BC3C-42E5-9FB0-28DC16D15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40834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PCL templates.</a:t>
            </a:r>
          </a:p>
          <a:p>
            <a:pPr marL="0" indent="0">
              <a:buNone/>
            </a:pPr>
            <a:r>
              <a:rPr lang="en-US" sz="3600" dirty="0"/>
              <a:t>Activity design</a:t>
            </a:r>
          </a:p>
          <a:p>
            <a:pPr marL="0" indent="0">
              <a:buNone/>
            </a:pPr>
            <a:r>
              <a:rPr lang="en-US" sz="3600" dirty="0"/>
              <a:t>Documentation</a:t>
            </a:r>
          </a:p>
          <a:p>
            <a:r>
              <a:rPr lang="en-US" sz="3600" u="sng" dirty="0">
                <a:solidFill>
                  <a:srgbClr val="FF0000"/>
                </a:solidFill>
              </a:rPr>
              <a:t>Training materials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600" dirty="0"/>
              <a:t>Power point presentations.</a:t>
            </a:r>
          </a:p>
          <a:p>
            <a:pPr marL="0" indent="0">
              <a:buNone/>
            </a:pPr>
            <a:r>
              <a:rPr lang="en-US" sz="3600" dirty="0"/>
              <a:t>Edmodo Library</a:t>
            </a:r>
          </a:p>
          <a:p>
            <a:r>
              <a:rPr lang="en-US" sz="3600" u="sng" dirty="0">
                <a:solidFill>
                  <a:srgbClr val="FF0000"/>
                </a:solidFill>
              </a:rPr>
              <a:t>Online materials.</a:t>
            </a:r>
          </a:p>
          <a:p>
            <a:pPr marL="0" indent="0">
              <a:buNone/>
            </a:pPr>
            <a:r>
              <a:rPr lang="en-US" sz="3600" dirty="0"/>
              <a:t>Web Quest</a:t>
            </a:r>
          </a:p>
          <a:p>
            <a:pPr marL="0" indent="0">
              <a:buNone/>
            </a:pPr>
            <a:r>
              <a:rPr lang="en-US" sz="3600" dirty="0"/>
              <a:t>Text based virtual tour.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2DBCA-8DF9-429E-AAA2-447436AC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D1C69-7585-4A11-BE58-69A26F601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C62E5-1AD3-4755-8FF1-635EC5D6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24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C931E-9490-43C8-9AAC-8EBCB55B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PCL Templates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7BDB9-4766-4EE5-A784-80FE2C13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83" y="1295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1- Templates for PCL activities</a:t>
            </a:r>
          </a:p>
          <a:p>
            <a:pPr marL="0" indent="0" algn="ctr">
              <a:buNone/>
            </a:pPr>
            <a:endParaRPr lang="ar-EG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AA53952-B343-480D-9835-58B04892A52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48" y="2125730"/>
            <a:ext cx="7117270" cy="4525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ED393-DE72-4207-9402-800B57EFD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EFC9E-F215-45B9-9DC2-72AB166AF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47D72-B1C7-45E8-BA00-359078C1F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9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3053-461A-4B23-A50D-BCBE9E76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26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Samples from the PDSs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880BC2-463E-47AC-8804-CA3C858AE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8" y="1375720"/>
            <a:ext cx="7745825" cy="5459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E540BD-87E9-44A9-9645-6C8E0CEB9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62" y="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38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AM3.png">
            <a:extLst>
              <a:ext uri="{FF2B5EF4-FFF2-40B4-BE49-F238E27FC236}">
                <a16:creationId xmlns:a16="http://schemas.microsoft.com/office/drawing/2014/main" id="{D63B57D3-A3C7-4ED8-9E1B-E643846D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440" y="3577357"/>
            <a:ext cx="5347097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0589BD-A7B5-4D85-8FB5-5CFF695BC49D}"/>
              </a:ext>
            </a:extLst>
          </p:cNvPr>
          <p:cNvSpPr/>
          <p:nvPr/>
        </p:nvSpPr>
        <p:spPr>
          <a:xfrm>
            <a:off x="1163447" y="2394283"/>
            <a:ext cx="6949083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Together Every one Achieve More " TEAM"</a:t>
            </a:r>
            <a:endParaRPr lang="ar-EG" sz="3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42E86-26D2-491A-8660-D90477284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30480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91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659B1C-D537-4DB1-A9E6-AE311EAF4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9" r="2684"/>
          <a:stretch/>
        </p:blipFill>
        <p:spPr>
          <a:xfrm>
            <a:off x="569266" y="1384508"/>
            <a:ext cx="8193734" cy="5380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A059-E97B-4B70-8F50-7864550C1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38100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10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458D-F65B-4BDC-87BF-2FBFEB76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2- Documentation</a:t>
            </a:r>
            <a:endParaRPr lang="ar-EG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DF7310-1343-4AC8-B83E-C496702B3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7994"/>
          <a:stretch/>
        </p:blipFill>
        <p:spPr>
          <a:xfrm>
            <a:off x="5056672" y="1524000"/>
            <a:ext cx="4064137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F00BB30-B2A7-482D-9975-C86A49B00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3"/>
          <a:stretch/>
        </p:blipFill>
        <p:spPr>
          <a:xfrm>
            <a:off x="420757" y="1645100"/>
            <a:ext cx="4038600" cy="5107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DE504-96D2-47DD-88D6-62479E0ED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47176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ED7D6F-47A0-43AB-BF8E-5B142B0D8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800" y="1905000"/>
            <a:ext cx="3564322" cy="4452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F85976-CDE4-4E38-B14D-14AF53DDA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3386759" cy="4515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6F695E-E152-4E3D-A7E8-154942D54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25" y="22860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89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4A71-27BE-4A97-95CC-06EB6288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Training materials</a:t>
            </a:r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20CD0-15E7-4749-A6BD-7358176B7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Power point presentations.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3F6CB-D40F-4F73-9D4C-139BE4BA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8305800" cy="4251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B251D-B217-4607-BE62-ABF17095E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25339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222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1A58-5794-42D1-916C-EA1EE983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557F5C-D03A-4272-959A-4D59478BD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969" y="609600"/>
            <a:ext cx="8154062" cy="55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334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A5F30-F65B-42D2-879C-81C6A364D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6903BC-6E02-4023-8520-AE6EDF5EC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313793"/>
            <a:ext cx="8716840" cy="60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3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8B36-848E-476F-8FCE-D343B5859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226136-5326-46EB-9C95-C97D99FDC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397760"/>
            <a:ext cx="4114800" cy="3463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E0AF6-41F7-407D-ACA5-902BC10C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9953F-FE70-4CA4-905C-F645E79C8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95238F-6864-4347-9375-419EF3AA6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BBAF0-18B1-42B5-AB5C-D7A504763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591124"/>
            <a:ext cx="3886199" cy="3908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1796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3F30-81B6-4080-96A3-89FEDEA6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Edmodo Library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05CD9B-58BF-4445-980D-909FFB1D9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325"/>
          <a:stretch/>
        </p:blipFill>
        <p:spPr>
          <a:xfrm>
            <a:off x="1219200" y="1554162"/>
            <a:ext cx="6430214" cy="502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DB0E9D-75BF-4C64-99CB-F35A8F92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9939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97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B826C-2F20-4A53-8E9B-F2014842B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01" y="301142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9033A0-AF08-45FB-812D-073591F3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324A91-7BEF-419F-B346-656B6472F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387821"/>
            <a:ext cx="7341204" cy="4937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7510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279E9-89DB-4A8B-BBE0-D3D6D285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48" y="71213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D848A-1918-4E9C-A0E8-E3698EFB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BD112-A2F7-49F5-816B-1D0639DE1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9850" y="1236110"/>
            <a:ext cx="6764293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7268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BE59-4921-46A3-A02C-37F66C55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Online Materials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BC40-7F79-46EB-8EAC-5816B36F1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Quest.</a:t>
            </a:r>
          </a:p>
          <a:p>
            <a:r>
              <a:rPr lang="en-US" dirty="0"/>
              <a:t>Text based virtual tour.</a:t>
            </a:r>
          </a:p>
          <a:p>
            <a:endParaRPr lang="ar-E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495E0E-DAB5-439E-93EE-8C133182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0" y="92076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842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FFA5-558F-4370-BC8C-E9960FDBF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STEAM Web Quest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5E393-8AA9-4017-B6E1-EEDBB899F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http://zunal.com/webquest.php?w=393105</a:t>
            </a:r>
            <a:endParaRPr lang="en-US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DED62-2955-4878-AA1B-8AB2AF446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4600"/>
            <a:ext cx="8763000" cy="3947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1C4FF-70A1-4633-8C24-5559C57A5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2250-8EC9-451A-9346-0C8F422EA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967E8-DFBC-427E-9246-44E26556F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274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098EF-61D8-4F88-951A-DB74212AB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0" y="152400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D6BE0-955A-45F0-9FC2-EB480014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852762-0F9C-4240-9242-26DB1EB1C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675" y="953829"/>
            <a:ext cx="8229600" cy="5743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932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A4479-8F24-46D7-9E13-743BA0CB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Tasks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28D58E-ACCB-4519-902D-44523A45E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3999"/>
            <a:ext cx="8991600" cy="5091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BFEA84-9A62-409E-BB4B-AB0FC7C1A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9" y="41396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297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7718-43DA-474D-9FCB-85F265E5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Process</a:t>
            </a:r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673218-5C39-4D92-8808-9E1F79B7B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624" y="1600200"/>
            <a:ext cx="8072751" cy="4525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2E563E-B490-44F1-B08A-C209CE03E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2076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341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82B3-ECB3-4E87-A85F-DA836A97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F3E6CC-4346-4450-9CD0-E3911169C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3" y="565575"/>
            <a:ext cx="4442263" cy="2406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5C184-EF60-4216-920E-CEAAF817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8999"/>
            <a:ext cx="4572000" cy="2696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7EB3A-2CB8-4844-8F9A-06F5D6EB5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243"/>
            <a:ext cx="4343400" cy="2512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F652E-3DDA-4D83-9BC7-30C1C62D0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799" y="303823"/>
            <a:ext cx="4193147" cy="26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077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33AD-1AAB-4813-A612-EA393DBA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Evaluation</a:t>
            </a:r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D158A5-DE4E-46B0-8665-B63E2B77F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80" y="1600200"/>
            <a:ext cx="8229600" cy="4525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158020-201E-4B06-9335-7E3B91ED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6C29D-7F24-40B0-BD0B-61821F29F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A22C7-C507-4297-A85D-52C656246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0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E54A8-90DF-402E-B21A-173B4BFA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Media Publicity</a:t>
            </a:r>
            <a:br>
              <a:rPr lang="ar-EG" b="1" dirty="0"/>
            </a:br>
            <a:r>
              <a:rPr lang="en-US" sz="3600" dirty="0"/>
              <a:t>https://www.albawabhnews.com/2968691</a:t>
            </a: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ABC19-3298-43F9-9B30-9E86321E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DE340-C8E9-4C42-8C1D-3F1DB06B9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FF71BF-4E83-4C19-8434-B49B67378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767700-3ED2-45AB-AE77-D27C0F68C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66713" y="2163711"/>
            <a:ext cx="2825285" cy="4216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3E1B3-C3D8-47EC-8A02-2DFB239BD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67392"/>
            <a:ext cx="2883630" cy="421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5493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51FE-5E0B-4DC5-B0DE-EA5BFEB0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Teacher Page</a:t>
            </a:r>
            <a:endParaRPr lang="ar-EG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E44373-F43E-498B-9CC8-ACDC18680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551" y="1600200"/>
            <a:ext cx="7280897" cy="4525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EE661-C4AE-46FE-8152-3817FD40C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6B11-B0C0-48A9-8963-E2B33D872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E5B3F-05AC-4028-96C6-15F84F65F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3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4322-9C07-4063-B5BD-76D9B85B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120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Citizenship Text based virtual tour</a:t>
            </a:r>
            <a:endParaRPr lang="ar-EG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394AA3-D419-42FC-A527-17F98BB39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674201"/>
            <a:ext cx="7239000" cy="438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1C3968-29F0-486B-890C-28147C45C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83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57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B168B-E964-48AA-8C44-4E30B734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05" y="77839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BA88C-2F79-421E-8B13-667DE80A0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CC27B4-DF68-4906-8440-5E68C6989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102" y="1417638"/>
            <a:ext cx="8889796" cy="4656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6003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248E0-B19A-4EE7-B9F6-3EC8B3B3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93" y="274638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A8824-E6FC-4843-934C-A7B150268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A1171E-72C8-4844-8D2E-EE5B85ACD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823" y="1524000"/>
            <a:ext cx="8229600" cy="4465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95637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AE9915-0DCD-45DE-AE2A-B7AC416AC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3910483"/>
            <a:ext cx="8153400" cy="2396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728D5-4513-47D5-AEC4-633B97D75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8458200" cy="2261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4FF51F-802E-45FE-B9F8-CBE1364B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50" y="163797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4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C2D5-BA68-4654-8618-CD382038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460990-997A-4924-BFE0-553E169C6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070" y="625759"/>
            <a:ext cx="8229600" cy="3045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E7B1A-B52C-4EEB-9330-6F894B184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79" y="3566136"/>
            <a:ext cx="8839200" cy="3315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9E4CBA-D71B-4A4D-BC5C-287710AF6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44" y="0"/>
            <a:ext cx="843149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80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3D9F-8518-4D23-87A6-7DF456BE9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B4E604-73EC-4247-840A-E3A3A4A2E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5061"/>
            <a:ext cx="8229600" cy="4076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3AB9E-2535-4C51-A04D-D12F14C8E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A3811-278A-461D-A0CA-9E6D961D8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42A5DA-4F13-4E12-A7FE-F6E0270D9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95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2A0B-2390-4701-B8A2-21DF8B63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87" y="31324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The role of FOE mentors</a:t>
            </a:r>
            <a:endParaRPr lang="ar-EG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089C79-8BB4-46FC-BA85-B40021B3C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1"/>
            <a:ext cx="8229600" cy="4062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B1065-6D4C-4279-957E-5DFB72E42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151E7-E08A-47F2-8284-855C4E8EF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A1DB1-4CA3-4DFD-9010-033155393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392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9FB1-E5D9-4E3C-BCB4-826D9821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Link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683C5-D585-411B-9DED-091BBE977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https://sites.google.com/site/pclhelwan/</a:t>
            </a:r>
            <a:endParaRPr lang="en-US" dirty="0"/>
          </a:p>
          <a:p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1048E-C584-4E54-B255-D56DCAB2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24" y="2506937"/>
            <a:ext cx="7948551" cy="4053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F5141-DA80-46DC-812C-21AA6EC67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6DDA8-F03F-4F36-951B-67E4361AC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A7CA8-812B-4E05-BDC8-1C6F8ED34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015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D0218-3A21-44D5-82C4-B97E69C3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Research proposal writing web quest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406DC-31CF-4729-98AC-BDEA98761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https://sites.google.com/site/helwanplcs/</a:t>
            </a:r>
            <a:endParaRPr lang="en-US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D27BD-3269-4A2F-83FB-B245FBBE3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97896"/>
            <a:ext cx="7467600" cy="3985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3018D-7096-4B81-B1C0-37C8A9589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487DA-8B5A-40BE-B680-9B931C673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1EAEE-9E76-4934-A684-3D53056C6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6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A506-E9FE-4045-9465-602D87A5E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28759"/>
          </a:xfrm>
        </p:spPr>
        <p:txBody>
          <a:bodyPr>
            <a:noAutofit/>
          </a:bodyPr>
          <a:lstStyle/>
          <a:p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https://m.elwatannews.com/news/details/3120506</a:t>
            </a:r>
            <a:endParaRPr lang="ar-EG" sz="28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14F982-ADF7-4A2B-8BAE-D054640B2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2790" y="1828800"/>
            <a:ext cx="3655535" cy="4602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CCE7C3-726B-4C8F-8CCA-5433A67DC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742766"/>
            <a:ext cx="3581611" cy="4840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6241D-9F12-446D-B780-0478D2855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062B2-6570-44DA-991F-FEC9DB6B6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B3E7A-6818-45C8-B516-0493EC96B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82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C6E4-FBDC-4FE0-ADAF-8AF92A6C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47530-830F-4F45-9A69-8EA30FD7750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/>
              <a:t>Impact from twinning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69240-DF77-4202-AE05-F5AFEB70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067843"/>
            <a:ext cx="2390909" cy="1961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8F5C14-F622-48FF-BC2A-F1B7EF7A1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292" y="3067842"/>
            <a:ext cx="2228815" cy="1961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0222B-51F5-4E91-A1A9-4DD796FCB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BF13D-36B6-46B2-9FE2-27814EDF3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9A611-7F86-441F-9900-57F9F425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7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1A52-A158-4D1D-92DC-7D3A7C72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MOU</a:t>
            </a:r>
            <a:r>
              <a:rPr lang="en-US" dirty="0"/>
              <a:t> </a:t>
            </a:r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EBEA83-84F8-4972-91EC-AE79B3A4A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1454"/>
            <a:ext cx="2926854" cy="520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54F99-B813-4567-B1B2-D8D2E81D2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70" y="2011310"/>
            <a:ext cx="4800600" cy="4160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3DC265-C0A5-4676-9CE9-EE9CBB605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30C970-15D6-4983-BD79-A7B3002FD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81D5C-027E-4536-B93E-063998919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82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0D3B9D-0239-49D6-A9A8-A9BD59B49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39" t="3366" r="5518" b="9085"/>
          <a:stretch/>
        </p:blipFill>
        <p:spPr>
          <a:xfrm>
            <a:off x="2209800" y="1371599"/>
            <a:ext cx="4229100" cy="5267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72506-0106-44AB-890D-A514002D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51BE76-B355-4CF5-90F5-71D5B2A08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45B56-1277-410C-8268-5E13BDE32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404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350C-F9F3-41C9-9ABE-96BFBDF7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D4145F-BB8F-4733-9D5F-5D95A9C80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191" y="1417638"/>
            <a:ext cx="4456026" cy="50135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DDAAB-8876-4DF1-820B-ED2BA893A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BE716-C1F3-43E7-9E8F-405AA08DC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7895E5-4138-42CF-9BEF-B62A8EE3C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47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E9810C-643E-42C0-9EC8-D1A34FB79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335" y="1295400"/>
            <a:ext cx="4419600" cy="50538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0D474-5C0E-4837-8BBC-A80CCA648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6F6F4-84FB-4E27-89C6-B789AECDA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42CC-1D28-49FD-ABF5-BCFB5D960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742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ACDC-19DF-43CA-9A5E-FF0D277B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600" b="1" dirty="0">
                <a:solidFill>
                  <a:srgbClr val="FF0000"/>
                </a:solidFill>
              </a:rPr>
            </a:b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Submission of Erasmus projects KA2</a:t>
            </a:r>
            <a:endParaRPr lang="ar-EG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CD5AED-97C4-47E1-AE43-4145E3FF2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064025"/>
            <a:ext cx="358432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EF1CA-0A1A-4D77-A35B-0F93407AA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64025"/>
            <a:ext cx="3923930" cy="4545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25608-FA8B-4A79-A7AB-90B5A5D74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350C1-2F23-4C89-B658-B48B1EC66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88D30F-240C-44ED-A88D-528E1FE79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45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8BE9-16AB-43AC-98B9-84575123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Teaching in diversity by the support of digital</a:t>
            </a:r>
            <a:br>
              <a:rPr lang="en-US" sz="3200" b="1" dirty="0"/>
            </a:br>
            <a:r>
              <a:rPr lang="en-US" sz="3200" b="1" dirty="0"/>
              <a:t>media</a:t>
            </a:r>
            <a:endParaRPr lang="ar-EG" sz="32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F3E522-E739-4D78-AF4F-5DF8CC9A8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600200"/>
            <a:ext cx="3607364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898CD-5E10-43CF-89A5-9B8DBFEE8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54162"/>
            <a:ext cx="3572084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6376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5157-AB78-496E-93CF-583E7B7C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503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Mobility exchange for PHD researcher</a:t>
            </a:r>
            <a:br>
              <a:rPr lang="en-US" sz="2700" b="1" dirty="0">
                <a:solidFill>
                  <a:srgbClr val="FF0000"/>
                </a:solidFill>
              </a:rPr>
            </a:br>
            <a:r>
              <a:rPr lang="en-US" sz="2700" b="1" dirty="0">
                <a:solidFill>
                  <a:srgbClr val="FF0000"/>
                </a:solidFill>
              </a:rPr>
              <a:t> in collaboration with MLU</a:t>
            </a:r>
            <a:endParaRPr lang="ar-EG" sz="27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C0955-7DAA-4389-9C11-502B6E994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62" y="2417321"/>
            <a:ext cx="3125933" cy="41872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7D8C0-E152-4956-A837-0FDBBC22E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02" y="2443824"/>
            <a:ext cx="3125933" cy="1727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3319DF-70E5-4A94-834F-5809736FA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19600"/>
            <a:ext cx="3356913" cy="1925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49607-DE69-407E-9826-628DC8B6B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89BD86-949B-4E3D-9C2B-F718B4ABF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2B5FD-A16E-405D-9796-F3D798164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417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55254-712E-4DCA-A63A-236D8735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Mobility activities</a:t>
            </a:r>
            <a:endParaRPr lang="ar-EG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04EBC4-BC7C-4D33-B7CC-19E77A3A6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2564296" cy="4155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01EDE-C393-4532-8E2C-987508B17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61" y="2057400"/>
            <a:ext cx="2817043" cy="4225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4BFD49-FC09-4A30-A2DC-BDC82561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286000"/>
            <a:ext cx="2590800" cy="320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1BB52-69B1-4C3A-92A2-AF6BDD344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332547-D9F1-40C9-9F94-1A0340B66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A722A-68AA-4F00-BEDD-5485EB0FD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593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C6E4-F5E8-4412-AF7E-2BF2A0F2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Case study Meetings</a:t>
            </a:r>
            <a:endParaRPr lang="ar-EG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3BE12E-B39C-4BBF-A6F9-3FBC7738C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2080590"/>
            <a:ext cx="8046156" cy="4525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195341-F345-444C-BCDA-EC7E467B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BADCF-DF20-47AD-B318-62D5E97DA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F25014-D133-4C14-B957-F60648205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506B-DA52-4C5C-A8BE-A5B97933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http://gate.ahram.org.eg/News/1834394.aspx</a:t>
            </a:r>
            <a:endParaRPr lang="ar-EG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3939E-F7D1-4CE8-812D-92EB8340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33205"/>
            <a:ext cx="3632035" cy="4744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4BAA9A-6A77-4573-90F3-D05FBD29F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676400"/>
            <a:ext cx="3733011" cy="4800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7AD5D-2C5C-4685-8C83-B0DCB750B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FDC14-6CF9-4790-AB2E-53B370033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8A8EC8-899F-4E36-97D2-D25769071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700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2ABB-554F-4049-8EA2-9BC4C10F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7590504" cy="1676603"/>
          </a:xfrm>
        </p:spPr>
        <p:txBody>
          <a:bodyPr>
            <a:normAutofit/>
          </a:bodyPr>
          <a:lstStyle/>
          <a:p>
            <a:endParaRPr lang="ar-EG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F39856-1EA8-4A96-AE9F-57FF22EEC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267200"/>
            <a:ext cx="3048000" cy="2411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5D37CEC-1BB0-4789-A82C-72AD082C6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9" b="-2"/>
          <a:stretch/>
        </p:blipFill>
        <p:spPr>
          <a:xfrm rot="16200000">
            <a:off x="612136" y="3910862"/>
            <a:ext cx="2487725" cy="304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C09FC0-D64A-45C9-B83F-7F86A86C9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28800"/>
            <a:ext cx="5228304" cy="1955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7633C-5448-4891-99B4-32393B2FD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7B722E-64BB-4A29-8CF2-22F64D019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FF75EC-21D3-468B-8DE9-31F5082A7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13DB2D-C35D-D44A-870A-175C5CAB8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9154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337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21403-AF73-411A-A910-CB479B47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155518"/>
            <a:ext cx="8305800" cy="1325562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Knowledge without borders</a:t>
            </a:r>
            <a:endParaRPr lang="ar-EG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9AA3F9-E179-4D14-8FA4-CFBF01315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590800"/>
            <a:ext cx="5715000" cy="39526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F62D9-1357-4CF7-97AD-E329C2E2D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68381"/>
            <a:ext cx="1295400" cy="1056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6091EF-CAD2-4E64-8521-6420D11A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810"/>
            <a:ext cx="1828800" cy="90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9568-18C8-4A5F-A3DB-7D7B09E43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2958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MLU Case Study Visit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BAF8-95D8-451B-B461-8051E277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09366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Focus groups.</a:t>
            </a:r>
          </a:p>
          <a:p>
            <a:pPr>
              <a:buFontTx/>
              <a:buChar char="-"/>
            </a:pPr>
            <a:r>
              <a:rPr lang="en-US" dirty="0"/>
              <a:t>MLU questionnaire</a:t>
            </a:r>
          </a:p>
          <a:p>
            <a:pPr>
              <a:buFontTx/>
              <a:buChar char="-"/>
            </a:pPr>
            <a:r>
              <a:rPr lang="en-US" dirty="0"/>
              <a:t>Data collection.</a:t>
            </a:r>
            <a:endParaRPr lang="ar-E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4AD1B-DD27-4F1E-8F6F-8F923E8D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F6BCB-DA2F-4C48-AB86-715948E9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2D04B-6242-4CCF-9841-A73A381E6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165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0A1557-49D2-4522-BA33-02CA64A9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48" y="152400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551B7C-9554-4B0E-922D-D5593391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EE3B46-293D-4F87-BD10-1025687EA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086006"/>
            <a:ext cx="7227723" cy="5668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1082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5D38-511D-4007-81C1-8175630E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0253F2-EC88-4BBF-BB61-F81D09870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870" y="1600200"/>
            <a:ext cx="675826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6725F-8AF5-4DD4-BF7E-5BF71793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34736-7518-4CC7-AA0E-BD78C4C98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E79C3-B78D-4140-88D3-3F77E4CE1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107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C0225-56D8-409F-B1AB-56C7FB00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Policy Makers Meeting</a:t>
            </a:r>
            <a:endParaRPr lang="ar-EG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177A2E-E8B0-4EA5-981A-E768D9891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44751-CF3B-4386-8BD0-F154E4CA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5557C3-0D89-4EAE-AE99-1927D621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D25D4F-A9D6-4FCA-9A1A-5025B58DC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988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FB489-B5B0-4AFA-9ABE-B32F478F0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0" y="405666"/>
            <a:ext cx="8431499" cy="80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2CF6F-8F07-4760-8003-D8B6154F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B5FE85-20D8-44C8-B7BB-AEAF27BF4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7639756" cy="42973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460440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25C1-ED22-4F45-BDAA-D37FB62C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Focus Group</a:t>
            </a:r>
            <a:endParaRPr lang="ar-EG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758B0-0E81-4349-ADB3-508C8C074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62" y="1752600"/>
            <a:ext cx="5891676" cy="441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0DFCF-68D1-4293-8261-CD78E8036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43CA3-491E-4399-941A-84720B9C4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6FD186-D4EE-44C4-A427-BE45837C6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525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3AFAC-B679-4682-A3E3-4538FD1D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92E5-9B58-4434-8741-FB0EE03EC4CE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Description of the various training and mobility activities both international and national (at school and at university).</a:t>
            </a:r>
          </a:p>
          <a:p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13D33-4423-4B1F-90C0-127CB375E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8012"/>
            <a:ext cx="1499746" cy="560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AF84D-8836-44B0-B3DF-481851B81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391" y="136425"/>
            <a:ext cx="898163" cy="7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874F10-3430-49AA-9141-05E00ECEA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563" y="166198"/>
            <a:ext cx="828571" cy="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8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840</Words>
  <Application>Microsoft Office PowerPoint</Application>
  <PresentationFormat>On-screen Show (4:3)</PresentationFormat>
  <Paragraphs>185</Paragraphs>
  <Slides>127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1" baseType="lpstr">
      <vt:lpstr>Arial</vt:lpstr>
      <vt:lpstr>Calibri</vt:lpstr>
      <vt:lpstr>Symbol</vt:lpstr>
      <vt:lpstr>Office Theme</vt:lpstr>
      <vt:lpstr>School and University Partnership for Peer Communities of learners (SUP4PCL) Project number: 573660-EPP-1-2016-1-EG-EPPKA2-CBHE-JP (2016-2516/001-001  </vt:lpstr>
      <vt:lpstr> Content</vt:lpstr>
      <vt:lpstr>PowerPoint Presentation</vt:lpstr>
      <vt:lpstr>Visibility of the Project on HU website http://www.helwan.edu.eg/English/</vt:lpstr>
      <vt:lpstr> http://197.45.213.185/helwan-n-s/?page_id=316</vt:lpstr>
      <vt:lpstr>PowerPoint Presentation</vt:lpstr>
      <vt:lpstr>  Media Publicity https://www.albawabhnews.com/2968691</vt:lpstr>
      <vt:lpstr>  https://m.elwatannews.com/news/details/3120506</vt:lpstr>
      <vt:lpstr>  http://gate.ahram.org.eg/News/1834394.aspx</vt:lpstr>
      <vt:lpstr> HU Blog</vt:lpstr>
      <vt:lpstr>PowerPoint Presentation</vt:lpstr>
      <vt:lpstr> Public Meetings</vt:lpstr>
      <vt:lpstr>PowerPoint Presentation</vt:lpstr>
      <vt:lpstr>PowerPoint Presentation</vt:lpstr>
      <vt:lpstr>PowerPoint Presentation</vt:lpstr>
      <vt:lpstr>  Projects PCLs https://sites.google.com/view/helwanerasmusprojectsfollowup</vt:lpstr>
      <vt:lpstr>PowerPoint Presentation</vt:lpstr>
      <vt:lpstr> FoE Facebook Page</vt:lpstr>
      <vt:lpstr> Department Meetings</vt:lpstr>
      <vt:lpstr>PowerPoint Presentation</vt:lpstr>
      <vt:lpstr> Curricula&amp; Teaching Methodology Department</vt:lpstr>
      <vt:lpstr> Public Workshops in cooperation with Alumni Unit</vt:lpstr>
      <vt:lpstr>PowerPoint Presentation</vt:lpstr>
      <vt:lpstr>PowerPoint Presentation</vt:lpstr>
      <vt:lpstr>PowerPoint Presentation</vt:lpstr>
      <vt:lpstr>PowerPoint Presentation</vt:lpstr>
      <vt:lpstr> Changes in curriculum and syllabus</vt:lpstr>
      <vt:lpstr>PowerPoint Presentation</vt:lpstr>
      <vt:lpstr>PowerPoint Presentation</vt:lpstr>
      <vt:lpstr> Levels of students participation</vt:lpstr>
      <vt:lpstr> Undergraduate Students</vt:lpstr>
      <vt:lpstr>PowerPoint Presentation</vt:lpstr>
      <vt:lpstr>PowerPoint Presentation</vt:lpstr>
      <vt:lpstr>PowerPoint Presentation</vt:lpstr>
      <vt:lpstr> School Students</vt:lpstr>
      <vt:lpstr>PowerPoint Presentation</vt:lpstr>
      <vt:lpstr> School videos and activities developed by school mentors. </vt:lpstr>
      <vt:lpstr>PowerPoint Presentation</vt:lpstr>
      <vt:lpstr>  Sustainable Development&amp; Impact on Students</vt:lpstr>
      <vt:lpstr>PowerPoint Presentation</vt:lpstr>
      <vt:lpstr> PCL Fair</vt:lpstr>
      <vt:lpstr>PowerPoint Presentation</vt:lpstr>
      <vt:lpstr> The German Experience</vt:lpstr>
      <vt:lpstr> Post graduate students</vt:lpstr>
      <vt:lpstr> MA student at Educational Technology Department</vt:lpstr>
      <vt:lpstr>PowerPoint Presentation</vt:lpstr>
      <vt:lpstr> 2 PHD researchers</vt:lpstr>
      <vt:lpstr>   Feedback and assessment mechanisms. </vt:lpstr>
      <vt:lpstr>PowerPoint Presentation</vt:lpstr>
      <vt:lpstr>Material Development</vt:lpstr>
      <vt:lpstr> PCL Templates</vt:lpstr>
      <vt:lpstr>  Samples from the PDSs</vt:lpstr>
      <vt:lpstr>PowerPoint Presentation</vt:lpstr>
      <vt:lpstr>PowerPoint Presentation</vt:lpstr>
      <vt:lpstr> 2- Documentation</vt:lpstr>
      <vt:lpstr>PowerPoint Presentation</vt:lpstr>
      <vt:lpstr> Training materials</vt:lpstr>
      <vt:lpstr>PowerPoint Presentation</vt:lpstr>
      <vt:lpstr>PowerPoint Presentation</vt:lpstr>
      <vt:lpstr> Edmodo Library</vt:lpstr>
      <vt:lpstr>PowerPoint Presentation</vt:lpstr>
      <vt:lpstr>PowerPoint Presentation</vt:lpstr>
      <vt:lpstr> Online Materials</vt:lpstr>
      <vt:lpstr> STEAM Web Quest</vt:lpstr>
      <vt:lpstr>PowerPoint Presentation</vt:lpstr>
      <vt:lpstr> Tasks</vt:lpstr>
      <vt:lpstr> Process</vt:lpstr>
      <vt:lpstr>PowerPoint Presentation</vt:lpstr>
      <vt:lpstr> Evaluation</vt:lpstr>
      <vt:lpstr> Teacher Page</vt:lpstr>
      <vt:lpstr>Citizenship Text based virtual tour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role of FOE mentors</vt:lpstr>
      <vt:lpstr>  Link</vt:lpstr>
      <vt:lpstr> Research proposal writing web quest</vt:lpstr>
      <vt:lpstr>PowerPoint Presentation</vt:lpstr>
      <vt:lpstr> MOU </vt:lpstr>
      <vt:lpstr>PowerPoint Presentation</vt:lpstr>
      <vt:lpstr>PowerPoint Presentation</vt:lpstr>
      <vt:lpstr>PowerPoint Presentation</vt:lpstr>
      <vt:lpstr>  Submission of Erasmus projects KA2</vt:lpstr>
      <vt:lpstr>Teaching in diversity by the support of digital media</vt:lpstr>
      <vt:lpstr>Mobility exchange for PHD researcher  in collaboration with MLU</vt:lpstr>
      <vt:lpstr> Mobility activities</vt:lpstr>
      <vt:lpstr>  Case study Meetings</vt:lpstr>
      <vt:lpstr>PowerPoint Presentation</vt:lpstr>
      <vt:lpstr>PowerPoint Presentation</vt:lpstr>
      <vt:lpstr>Knowledge without borders</vt:lpstr>
      <vt:lpstr>MLU Case Study Visit</vt:lpstr>
      <vt:lpstr>PowerPoint Presentation</vt:lpstr>
      <vt:lpstr>PowerPoint Presentation</vt:lpstr>
      <vt:lpstr> Policy Makers Meeting</vt:lpstr>
      <vt:lpstr>PowerPoint Presentation</vt:lpstr>
      <vt:lpstr> Focus Group</vt:lpstr>
      <vt:lpstr>PowerPoint Presentation</vt:lpstr>
      <vt:lpstr> Training Activities</vt:lpstr>
      <vt:lpstr> Training workshops</vt:lpstr>
      <vt:lpstr>PowerPoint Presentation</vt:lpstr>
      <vt:lpstr> Feb 2018</vt:lpstr>
      <vt:lpstr>PowerPoint Presentation</vt:lpstr>
      <vt:lpstr> HU workshops by FoE mentors</vt:lpstr>
      <vt:lpstr>   School workshops by FoE mentors at the five main PDSs. </vt:lpstr>
      <vt:lpstr>   Clustering school workshops by school mentors. </vt:lpstr>
      <vt:lpstr>PowerPoint Presentation</vt:lpstr>
      <vt:lpstr>PowerPoint Presentation</vt:lpstr>
      <vt:lpstr>Teachers &amp; Teachers</vt:lpstr>
      <vt:lpstr>Math PCL</vt:lpstr>
      <vt:lpstr>PowerPoint Presentation</vt:lpstr>
      <vt:lpstr>PowerPoint Presentation</vt:lpstr>
      <vt:lpstr>PowerPoint Presentation</vt:lpstr>
      <vt:lpstr>Project management team &amp; FOE staff.</vt:lpstr>
      <vt:lpstr>PowerPoint Presentation</vt:lpstr>
      <vt:lpstr> AUC Monitoring Visits</vt:lpstr>
      <vt:lpstr>PowerPoint Presentation</vt:lpstr>
      <vt:lpstr> Career Development for participants</vt:lpstr>
      <vt:lpstr>PowerPoint Presentation</vt:lpstr>
      <vt:lpstr>  FoE team </vt:lpstr>
      <vt:lpstr>PowerPoint Presentation</vt:lpstr>
      <vt:lpstr>PowerPoint Presentation</vt:lpstr>
      <vt:lpstr> School Team</vt:lpstr>
      <vt:lpstr>PowerPoint Presentation</vt:lpstr>
      <vt:lpstr>  Degree of ownership towards the project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HU-International Relations Office</dc:creator>
  <cp:lastModifiedBy>new</cp:lastModifiedBy>
  <cp:revision>120</cp:revision>
  <dcterms:created xsi:type="dcterms:W3CDTF">2018-10-06T20:26:49Z</dcterms:created>
  <dcterms:modified xsi:type="dcterms:W3CDTF">2019-05-02T08:31:18Z</dcterms:modified>
</cp:coreProperties>
</file>