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6"/>
  </p:notesMasterIdLst>
  <p:sldIdLst>
    <p:sldId id="322" r:id="rId2"/>
    <p:sldId id="484" r:id="rId3"/>
    <p:sldId id="641" r:id="rId4"/>
    <p:sldId id="485" r:id="rId5"/>
    <p:sldId id="498" r:id="rId6"/>
    <p:sldId id="534" r:id="rId7"/>
    <p:sldId id="527" r:id="rId8"/>
    <p:sldId id="528" r:id="rId9"/>
    <p:sldId id="529" r:id="rId10"/>
    <p:sldId id="530" r:id="rId11"/>
    <p:sldId id="531" r:id="rId12"/>
    <p:sldId id="532" r:id="rId13"/>
    <p:sldId id="533" r:id="rId14"/>
    <p:sldId id="535" r:id="rId15"/>
    <p:sldId id="642" r:id="rId16"/>
    <p:sldId id="552" r:id="rId17"/>
    <p:sldId id="553" r:id="rId18"/>
    <p:sldId id="559" r:id="rId19"/>
    <p:sldId id="558" r:id="rId20"/>
    <p:sldId id="564" r:id="rId21"/>
    <p:sldId id="486" r:id="rId22"/>
    <p:sldId id="643" r:id="rId23"/>
    <p:sldId id="579" r:id="rId24"/>
    <p:sldId id="648" r:id="rId25"/>
    <p:sldId id="470" r:id="rId26"/>
    <p:sldId id="378" r:id="rId27"/>
    <p:sldId id="644" r:id="rId28"/>
    <p:sldId id="645" r:id="rId29"/>
    <p:sldId id="646" r:id="rId30"/>
    <p:sldId id="647" r:id="rId31"/>
    <p:sldId id="475" r:id="rId32"/>
    <p:sldId id="476" r:id="rId33"/>
    <p:sldId id="627" r:id="rId34"/>
    <p:sldId id="311" r:id="rId3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5AE91C-817A-4107-84DC-71503BDDBE68}">
          <p14:sldIdLst>
            <p14:sldId id="322"/>
            <p14:sldId id="484"/>
            <p14:sldId id="641"/>
            <p14:sldId id="485"/>
            <p14:sldId id="498"/>
            <p14:sldId id="534"/>
            <p14:sldId id="527"/>
            <p14:sldId id="528"/>
            <p14:sldId id="529"/>
            <p14:sldId id="530"/>
            <p14:sldId id="531"/>
            <p14:sldId id="532"/>
            <p14:sldId id="533"/>
            <p14:sldId id="535"/>
            <p14:sldId id="642"/>
            <p14:sldId id="552"/>
            <p14:sldId id="553"/>
            <p14:sldId id="559"/>
            <p14:sldId id="558"/>
            <p14:sldId id="564"/>
            <p14:sldId id="486"/>
            <p14:sldId id="643"/>
            <p14:sldId id="579"/>
            <p14:sldId id="648"/>
            <p14:sldId id="470"/>
            <p14:sldId id="378"/>
            <p14:sldId id="644"/>
            <p14:sldId id="645"/>
            <p14:sldId id="646"/>
            <p14:sldId id="647"/>
            <p14:sldId id="475"/>
            <p14:sldId id="476"/>
            <p14:sldId id="627"/>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2"/>
    <a:srgbClr val="003399"/>
    <a:srgbClr val="E7EFEC"/>
    <a:srgbClr val="CCE0D6"/>
    <a:srgbClr val="C3DFD2"/>
    <a:srgbClr val="99CCFF"/>
    <a:srgbClr val="0099CC"/>
    <a:srgbClr val="3366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16" autoAdjust="0"/>
    <p:restoredTop sz="95441" autoAdjust="0"/>
  </p:normalViewPr>
  <p:slideViewPr>
    <p:cSldViewPr>
      <p:cViewPr>
        <p:scale>
          <a:sx n="75" d="100"/>
          <a:sy n="75" d="100"/>
        </p:scale>
        <p:origin x="1810" y="2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3177" tIns="46589" rIns="93177" bIns="46589" rtlCol="0"/>
          <a:lstStyle>
            <a:lvl1pPr algn="r">
              <a:defRPr sz="1200"/>
            </a:lvl1pPr>
          </a:lstStyle>
          <a:p>
            <a:fld id="{5F1DB6E4-AF3F-4783-90B1-ADD75CC30438}" type="datetimeFigureOut">
              <a:rPr lang="en-US" smtClean="0"/>
              <a:t>5/2/2019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3177" tIns="46589" rIns="93177" bIns="46589" rtlCol="0" anchor="b"/>
          <a:lstStyle>
            <a:lvl1pPr algn="r">
              <a:defRPr sz="1200"/>
            </a:lvl1pPr>
          </a:lstStyle>
          <a:p>
            <a:fld id="{50CCBBA4-8F2A-4769-AEFE-251EBE3B2C1E}" type="slidenum">
              <a:rPr lang="en-US" smtClean="0"/>
              <a:t>‹#›</a:t>
            </a:fld>
            <a:endParaRPr lang="en-US"/>
          </a:p>
        </p:txBody>
      </p:sp>
    </p:spTree>
    <p:extLst>
      <p:ext uri="{BB962C8B-B14F-4D97-AF65-F5344CB8AC3E}">
        <p14:creationId xmlns:p14="http://schemas.microsoft.com/office/powerpoint/2010/main" val="163764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only issues expressed are related to the culture of hierarchy that some members feel that it affects decision making. The weak culture of collaboration and lack of resources at AU represent another challenge.  Heavy Workloads is a further challenge that at times puts constraints on collaboration.</a:t>
            </a:r>
            <a:endParaRPr lang="ar-EG" dirty="0"/>
          </a:p>
        </p:txBody>
      </p:sp>
      <p:sp>
        <p:nvSpPr>
          <p:cNvPr id="4" name="Date Placeholder 3"/>
          <p:cNvSpPr>
            <a:spLocks noGrp="1"/>
          </p:cNvSpPr>
          <p:nvPr>
            <p:ph type="dt" idx="10"/>
          </p:nvPr>
        </p:nvSpPr>
        <p:spPr/>
        <p:txBody>
          <a:bodyPr/>
          <a:lstStyle/>
          <a:p>
            <a:pPr>
              <a:defRPr/>
            </a:pPr>
            <a:fld id="{24204D7C-316A-4CF8-8883-9F46CBA289C1}" type="datetime1">
              <a:rPr lang="en-GB" smtClean="0"/>
              <a:t>02/05/2019</a:t>
            </a:fld>
            <a:endParaRPr lang="en-GB"/>
          </a:p>
        </p:txBody>
      </p:sp>
      <p:sp>
        <p:nvSpPr>
          <p:cNvPr id="5" name="Footer Placeholder 4"/>
          <p:cNvSpPr>
            <a:spLocks noGrp="1"/>
          </p:cNvSpPr>
          <p:nvPr>
            <p:ph type="ftr" sz="quarter" idx="11"/>
          </p:nvPr>
        </p:nvSpPr>
        <p:spPr/>
        <p:txBody>
          <a:bodyPr/>
          <a:lstStyle/>
          <a:p>
            <a:pPr>
              <a:defRPr/>
            </a:pPr>
            <a:r>
              <a:rPr lang="en-GB"/>
              <a:t>SUP4PCL , Dr Maha , Dr Nevien</a:t>
            </a:r>
          </a:p>
        </p:txBody>
      </p:sp>
      <p:sp>
        <p:nvSpPr>
          <p:cNvPr id="6" name="Slide Number Placeholder 5"/>
          <p:cNvSpPr>
            <a:spLocks noGrp="1"/>
          </p:cNvSpPr>
          <p:nvPr>
            <p:ph type="sldNum" sz="quarter" idx="12"/>
          </p:nvPr>
        </p:nvSpPr>
        <p:spPr/>
        <p:txBody>
          <a:bodyPr/>
          <a:lstStyle/>
          <a:p>
            <a:fld id="{7571B1ED-1533-4A89-8B17-9A36FEEB2FCD}" type="slidenum">
              <a:rPr lang="ar-SA" altLang="en-US" smtClean="0"/>
              <a:pPr/>
              <a:t>33</a:t>
            </a:fld>
            <a:endParaRPr lang="en-GB" altLang="en-US"/>
          </a:p>
        </p:txBody>
      </p:sp>
    </p:spTree>
    <p:extLst>
      <p:ext uri="{BB962C8B-B14F-4D97-AF65-F5344CB8AC3E}">
        <p14:creationId xmlns:p14="http://schemas.microsoft.com/office/powerpoint/2010/main" val="403899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019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52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89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75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24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830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619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848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090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1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838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50369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81" y="1447800"/>
            <a:ext cx="8362950" cy="1219200"/>
          </a:xfrm>
        </p:spPr>
        <p:txBody>
          <a:bodyPr>
            <a:noAutofit/>
          </a:bodyPr>
          <a:lstStyle/>
          <a:p>
            <a:pPr algn="ctr"/>
            <a:br>
              <a:rPr lang="en-US" sz="2800" b="1" dirty="0">
                <a:solidFill>
                  <a:srgbClr val="CC0000"/>
                </a:solidFill>
              </a:rPr>
            </a:br>
            <a:br>
              <a:rPr lang="en-US" sz="2800" b="1" dirty="0">
                <a:solidFill>
                  <a:srgbClr val="CC0000"/>
                </a:solidFill>
              </a:rPr>
            </a:br>
            <a:r>
              <a:rPr lang="en-US" sz="2800" b="1" dirty="0">
                <a:solidFill>
                  <a:srgbClr val="CC0000"/>
                </a:solidFill>
              </a:rPr>
              <a:t>School and University Partnership for Peer Communities of Learners </a:t>
            </a:r>
            <a:br>
              <a:rPr lang="en-US" sz="2800" b="1" dirty="0">
                <a:solidFill>
                  <a:srgbClr val="CC0000"/>
                </a:solidFill>
              </a:rPr>
            </a:br>
            <a:r>
              <a:rPr lang="en-US" sz="2800" b="1" dirty="0">
                <a:solidFill>
                  <a:srgbClr val="CC0000"/>
                </a:solidFill>
              </a:rPr>
              <a:t>(SUP4PCL)</a:t>
            </a:r>
            <a:br>
              <a:rPr lang="en-US" sz="2800" b="1" dirty="0">
                <a:solidFill>
                  <a:srgbClr val="CC0000"/>
                </a:solidFill>
              </a:rPr>
            </a:br>
            <a:br>
              <a:rPr lang="en-US" sz="2800" b="1" dirty="0">
                <a:solidFill>
                  <a:srgbClr val="CC0000"/>
                </a:solidFill>
              </a:rPr>
            </a:br>
            <a:br>
              <a:rPr lang="en-US" sz="2800" b="1" dirty="0">
                <a:solidFill>
                  <a:srgbClr val="003399"/>
                </a:solidFill>
              </a:rPr>
            </a:br>
            <a:endParaRPr lang="en-US" sz="2800" b="1" i="1" dirty="0"/>
          </a:p>
        </p:txBody>
      </p:sp>
      <p:sp>
        <p:nvSpPr>
          <p:cNvPr id="3" name="Content Placeholder 2"/>
          <p:cNvSpPr>
            <a:spLocks noGrp="1"/>
          </p:cNvSpPr>
          <p:nvPr>
            <p:ph idx="1"/>
          </p:nvPr>
        </p:nvSpPr>
        <p:spPr>
          <a:xfrm>
            <a:off x="356681" y="2080735"/>
            <a:ext cx="8134350" cy="4167665"/>
          </a:xfrm>
        </p:spPr>
        <p:txBody>
          <a:bodyPr>
            <a:noAutofit/>
          </a:bodyPr>
          <a:lstStyle/>
          <a:p>
            <a:pPr marL="0" indent="0" algn="ctr">
              <a:buNone/>
            </a:pPr>
            <a:endParaRPr lang="en-US" sz="2400" b="1" dirty="0">
              <a:solidFill>
                <a:srgbClr val="003399"/>
              </a:solidFill>
            </a:endParaRPr>
          </a:p>
          <a:p>
            <a:pPr marL="0" indent="0" algn="ctr">
              <a:buNone/>
            </a:pPr>
            <a:r>
              <a:rPr lang="en-US" sz="2000" dirty="0">
                <a:solidFill>
                  <a:srgbClr val="003399"/>
                </a:solidFill>
              </a:rPr>
              <a:t>Project number: </a:t>
            </a:r>
          </a:p>
          <a:p>
            <a:pPr marL="0" indent="0" algn="ctr">
              <a:buNone/>
            </a:pPr>
            <a:r>
              <a:rPr lang="en-US" sz="2000" b="1" dirty="0">
                <a:solidFill>
                  <a:srgbClr val="003399"/>
                </a:solidFill>
              </a:rPr>
              <a:t> 573660-EPP-1-2016-1-EG-EPPKA2-CBHE-JP (2016-2516/001-001)</a:t>
            </a:r>
          </a:p>
          <a:p>
            <a:pPr marL="0" indent="0" algn="ctr">
              <a:buNone/>
            </a:pPr>
            <a:br>
              <a:rPr lang="en-US" sz="2400" b="1" dirty="0">
                <a:solidFill>
                  <a:srgbClr val="003399"/>
                </a:solidFill>
              </a:rPr>
            </a:br>
            <a:endParaRPr lang="en-US" sz="2400" b="1" dirty="0">
              <a:solidFill>
                <a:srgbClr val="003399"/>
              </a:solidFill>
            </a:endParaRPr>
          </a:p>
          <a:p>
            <a:pPr marL="0" indent="0" algn="ctr">
              <a:buNone/>
            </a:pPr>
            <a:endParaRPr lang="en-US" sz="2400" b="1" dirty="0">
              <a:solidFill>
                <a:srgbClr val="003399"/>
              </a:solidFill>
            </a:endParaRPr>
          </a:p>
          <a:p>
            <a:pPr marL="0" indent="0" algn="ctr">
              <a:buNone/>
            </a:pPr>
            <a:r>
              <a:rPr lang="en-US" sz="2000" b="1" dirty="0">
                <a:solidFill>
                  <a:srgbClr val="003399"/>
                </a:solidFill>
              </a:rPr>
              <a:t>2</a:t>
            </a:r>
            <a:r>
              <a:rPr lang="en-US" sz="2000" b="1" baseline="30000" dirty="0">
                <a:solidFill>
                  <a:srgbClr val="003399"/>
                </a:solidFill>
              </a:rPr>
              <a:t>nd</a:t>
            </a:r>
            <a:r>
              <a:rPr lang="en-US" sz="2000" b="1" dirty="0">
                <a:solidFill>
                  <a:srgbClr val="003399"/>
                </a:solidFill>
              </a:rPr>
              <a:t> May 2019 </a:t>
            </a:r>
          </a:p>
          <a:p>
            <a:pPr marL="0" indent="0" algn="ctr">
              <a:buNone/>
            </a:pPr>
            <a:r>
              <a:rPr lang="en-US" sz="2000" b="1" dirty="0">
                <a:solidFill>
                  <a:srgbClr val="C00000"/>
                </a:solidFill>
              </a:rPr>
              <a:t>AU</a:t>
            </a:r>
          </a:p>
        </p:txBody>
      </p:sp>
      <p:sp>
        <p:nvSpPr>
          <p:cNvPr id="4" name="Title 1"/>
          <p:cNvSpPr txBox="1">
            <a:spLocks/>
          </p:cNvSpPr>
          <p:nvPr/>
        </p:nvSpPr>
        <p:spPr>
          <a:xfrm>
            <a:off x="0" y="-76199"/>
            <a:ext cx="9144000" cy="152398"/>
          </a:xfrm>
          <a:prstGeom prst="rect">
            <a:avLst/>
          </a:prstGeom>
          <a:solidFill>
            <a:srgbClr val="003399"/>
          </a:solidFill>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700" dirty="0">
              <a:solidFill>
                <a:srgbClr val="92D050"/>
              </a:solidFill>
            </a:endParaRPr>
          </a:p>
        </p:txBody>
      </p:sp>
      <p:pic>
        <p:nvPicPr>
          <p:cNvPr id="5" name="Picture 4"/>
          <p:cNvPicPr/>
          <p:nvPr/>
        </p:nvPicPr>
        <p:blipFill>
          <a:blip r:embed="rId2"/>
          <a:stretch>
            <a:fillRect/>
          </a:stretch>
        </p:blipFill>
        <p:spPr>
          <a:xfrm>
            <a:off x="0" y="228600"/>
            <a:ext cx="2895600" cy="685800"/>
          </a:xfrm>
          <a:prstGeom prst="rect">
            <a:avLst/>
          </a:prstGeom>
        </p:spPr>
      </p:pic>
      <p:pic>
        <p:nvPicPr>
          <p:cNvPr id="7" name="image2.png"/>
          <p:cNvPicPr/>
          <p:nvPr/>
        </p:nvPicPr>
        <p:blipFill>
          <a:blip r:embed="rId3"/>
          <a:srcRect/>
          <a:stretch>
            <a:fillRect/>
          </a:stretch>
        </p:blipFill>
        <p:spPr>
          <a:xfrm>
            <a:off x="3810000" y="3505200"/>
            <a:ext cx="1600200" cy="1066800"/>
          </a:xfrm>
          <a:prstGeom prst="rect">
            <a:avLst/>
          </a:prstGeom>
          <a:ln/>
        </p:spPr>
      </p:pic>
      <p:pic>
        <p:nvPicPr>
          <p:cNvPr id="8" name="Picture 6" descr="انطلاق فعاليات اليوبيل الماسي لجامعة الإسكندرية..اليوم"/>
          <p:cNvPicPr>
            <a:picLocks noChangeAspect="1" noChangeArrowheads="1"/>
          </p:cNvPicPr>
          <p:nvPr/>
        </p:nvPicPr>
        <p:blipFill>
          <a:blip r:embed="rId4">
            <a:extLst>
              <a:ext uri="{28A0092B-C50C-407E-A947-70E740481C1C}">
                <a14:useLocalDpi xmlns:a14="http://schemas.microsoft.com/office/drawing/2010/main" val="0"/>
              </a:ext>
            </a:extLst>
          </a:blip>
          <a:srcRect l="27084" t="10226" r="30208" b="67613"/>
          <a:stretch>
            <a:fillRect/>
          </a:stretch>
        </p:blipFill>
        <p:spPr bwMode="auto">
          <a:xfrm>
            <a:off x="6477001" y="190500"/>
            <a:ext cx="2667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378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3" y="1239061"/>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US" sz="3200" dirty="0">
                <a:solidFill>
                  <a:srgbClr val="C00000"/>
                </a:solidFill>
                <a:latin typeface="Calibri" panose="020F0502020204030204" pitchFamily="34" charset="0"/>
                <a:ea typeface="Tahoma" panose="020B0604030504040204" pitchFamily="34" charset="0"/>
                <a:cs typeface="Calibri" panose="020F0502020204030204" pitchFamily="34" charset="0"/>
              </a:rPr>
              <a:t>2. </a:t>
            </a:r>
            <a:r>
              <a:rPr lang="en-GB" sz="3200" b="1" dirty="0">
                <a:solidFill>
                  <a:srgbClr val="C00000"/>
                </a:solidFill>
                <a:latin typeface="Calibri" panose="020F0502020204030204" pitchFamily="34" charset="0"/>
                <a:ea typeface="+mn-ea"/>
                <a:cs typeface="Calibri" panose="020F0502020204030204" pitchFamily="34" charset="0"/>
              </a:rPr>
              <a:t>Sharing Example Materials: GC</a:t>
            </a: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04864"/>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1C1F97B-2A14-4DE5-A246-8F220BD8F30E}"/>
              </a:ext>
            </a:extLst>
          </p:cNvPr>
          <p:cNvPicPr>
            <a:picLocks noChangeAspect="1"/>
          </p:cNvPicPr>
          <p:nvPr/>
        </p:nvPicPr>
        <p:blipFill rotWithShape="1">
          <a:blip r:embed="rId4"/>
          <a:srcRect l="32675" t="8333" r="31667" b="5201"/>
          <a:stretch/>
        </p:blipFill>
        <p:spPr>
          <a:xfrm>
            <a:off x="4473190" y="2232800"/>
            <a:ext cx="2971951" cy="4053700"/>
          </a:xfrm>
          <a:prstGeom prst="rect">
            <a:avLst/>
          </a:prstGeom>
        </p:spPr>
      </p:pic>
      <p:pic>
        <p:nvPicPr>
          <p:cNvPr id="5" name="Picture 4">
            <a:extLst>
              <a:ext uri="{FF2B5EF4-FFF2-40B4-BE49-F238E27FC236}">
                <a16:creationId xmlns:a16="http://schemas.microsoft.com/office/drawing/2014/main" id="{7589E15F-6162-4D3C-AFD4-6FB0A5BB11E2}"/>
              </a:ext>
            </a:extLst>
          </p:cNvPr>
          <p:cNvPicPr>
            <a:picLocks noChangeAspect="1"/>
          </p:cNvPicPr>
          <p:nvPr/>
        </p:nvPicPr>
        <p:blipFill rotWithShape="1">
          <a:blip r:embed="rId5"/>
          <a:srcRect l="31888" t="8333" r="31666" b="5300"/>
          <a:stretch/>
        </p:blipFill>
        <p:spPr>
          <a:xfrm>
            <a:off x="656329" y="2243687"/>
            <a:ext cx="3041029" cy="4053700"/>
          </a:xfrm>
          <a:prstGeom prst="rect">
            <a:avLst/>
          </a:prstGeom>
        </p:spPr>
      </p:pic>
    </p:spTree>
    <p:extLst>
      <p:ext uri="{BB962C8B-B14F-4D97-AF65-F5344CB8AC3E}">
        <p14:creationId xmlns:p14="http://schemas.microsoft.com/office/powerpoint/2010/main" val="3261694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3" y="1239061"/>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US" sz="3200" dirty="0">
                <a:solidFill>
                  <a:srgbClr val="C00000"/>
                </a:solidFill>
                <a:latin typeface="Calibri" panose="020F0502020204030204" pitchFamily="34" charset="0"/>
                <a:ea typeface="Tahoma" panose="020B0604030504040204" pitchFamily="34" charset="0"/>
                <a:cs typeface="Calibri" panose="020F0502020204030204" pitchFamily="34" charset="0"/>
              </a:rPr>
              <a:t>3. </a:t>
            </a:r>
            <a:r>
              <a:rPr lang="en-GB" sz="3200" b="1" dirty="0">
                <a:solidFill>
                  <a:srgbClr val="C00000"/>
                </a:solidFill>
                <a:latin typeface="Calibri" panose="020F0502020204030204" pitchFamily="34" charset="0"/>
                <a:ea typeface="+mn-ea"/>
                <a:cs typeface="Calibri" panose="020F0502020204030204" pitchFamily="34" charset="0"/>
              </a:rPr>
              <a:t>Schools Develop their Materials: STEAM</a:t>
            </a: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AE6C860-C021-4094-96A1-165E4F563980}"/>
              </a:ext>
            </a:extLst>
          </p:cNvPr>
          <p:cNvPicPr>
            <a:picLocks noChangeAspect="1"/>
          </p:cNvPicPr>
          <p:nvPr/>
        </p:nvPicPr>
        <p:blipFill rotWithShape="1">
          <a:blip r:embed="rId4"/>
          <a:srcRect l="32675" t="7423" r="31667" b="7423"/>
          <a:stretch/>
        </p:blipFill>
        <p:spPr>
          <a:xfrm>
            <a:off x="5094078" y="2096571"/>
            <a:ext cx="3147532" cy="4228029"/>
          </a:xfrm>
          <a:prstGeom prst="rect">
            <a:avLst/>
          </a:prstGeom>
        </p:spPr>
      </p:pic>
      <p:pic>
        <p:nvPicPr>
          <p:cNvPr id="8" name="Picture 7">
            <a:extLst>
              <a:ext uri="{FF2B5EF4-FFF2-40B4-BE49-F238E27FC236}">
                <a16:creationId xmlns:a16="http://schemas.microsoft.com/office/drawing/2014/main" id="{CCE289BD-2E81-4451-BC03-6F016ED17681}"/>
              </a:ext>
            </a:extLst>
          </p:cNvPr>
          <p:cNvPicPr>
            <a:picLocks noChangeAspect="1"/>
          </p:cNvPicPr>
          <p:nvPr/>
        </p:nvPicPr>
        <p:blipFill rotWithShape="1">
          <a:blip r:embed="rId5"/>
          <a:srcRect l="32584" t="10926" r="31979" b="5556"/>
          <a:stretch/>
        </p:blipFill>
        <p:spPr>
          <a:xfrm>
            <a:off x="981903" y="2096571"/>
            <a:ext cx="3189258" cy="4228029"/>
          </a:xfrm>
          <a:prstGeom prst="rect">
            <a:avLst/>
          </a:prstGeom>
        </p:spPr>
      </p:pic>
    </p:spTree>
    <p:extLst>
      <p:ext uri="{BB962C8B-B14F-4D97-AF65-F5344CB8AC3E}">
        <p14:creationId xmlns:p14="http://schemas.microsoft.com/office/powerpoint/2010/main" val="378891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3" y="1239061"/>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US" sz="3200" dirty="0">
                <a:solidFill>
                  <a:srgbClr val="C00000"/>
                </a:solidFill>
                <a:latin typeface="Calibri" panose="020F0502020204030204" pitchFamily="34" charset="0"/>
                <a:ea typeface="Tahoma" panose="020B0604030504040204" pitchFamily="34" charset="0"/>
                <a:cs typeface="Calibri" panose="020F0502020204030204" pitchFamily="34" charset="0"/>
              </a:rPr>
              <a:t>3. </a:t>
            </a:r>
            <a:r>
              <a:rPr lang="en-GB" sz="3200" b="1" dirty="0">
                <a:solidFill>
                  <a:srgbClr val="C00000"/>
                </a:solidFill>
                <a:latin typeface="Calibri" panose="020F0502020204030204" pitchFamily="34" charset="0"/>
                <a:ea typeface="+mn-ea"/>
                <a:cs typeface="Calibri" panose="020F0502020204030204" pitchFamily="34" charset="0"/>
              </a:rPr>
              <a:t>Schools Develop their Materials: ESD</a:t>
            </a: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FCFB24E-71B3-4A5E-9CFB-C384750FDA39}"/>
              </a:ext>
            </a:extLst>
          </p:cNvPr>
          <p:cNvPicPr>
            <a:picLocks noChangeAspect="1"/>
          </p:cNvPicPr>
          <p:nvPr/>
        </p:nvPicPr>
        <p:blipFill rotWithShape="1">
          <a:blip r:embed="rId4"/>
          <a:srcRect l="32675" t="8333" r="31667" b="7423"/>
          <a:stretch/>
        </p:blipFill>
        <p:spPr>
          <a:xfrm>
            <a:off x="5326020" y="2207198"/>
            <a:ext cx="2936009" cy="3901739"/>
          </a:xfrm>
          <a:prstGeom prst="rect">
            <a:avLst/>
          </a:prstGeom>
        </p:spPr>
      </p:pic>
      <p:pic>
        <p:nvPicPr>
          <p:cNvPr id="8" name="Picture 7">
            <a:extLst>
              <a:ext uri="{FF2B5EF4-FFF2-40B4-BE49-F238E27FC236}">
                <a16:creationId xmlns:a16="http://schemas.microsoft.com/office/drawing/2014/main" id="{351017BC-264C-4F93-BD68-BD6EA5964DA4}"/>
              </a:ext>
            </a:extLst>
          </p:cNvPr>
          <p:cNvPicPr>
            <a:picLocks noChangeAspect="1"/>
          </p:cNvPicPr>
          <p:nvPr/>
        </p:nvPicPr>
        <p:blipFill rotWithShape="1">
          <a:blip r:embed="rId5"/>
          <a:srcRect l="32675" t="10484" r="31667" b="7423"/>
          <a:stretch/>
        </p:blipFill>
        <p:spPr>
          <a:xfrm>
            <a:off x="781591" y="2128397"/>
            <a:ext cx="3210897" cy="4158103"/>
          </a:xfrm>
          <a:prstGeom prst="rect">
            <a:avLst/>
          </a:prstGeom>
        </p:spPr>
      </p:pic>
    </p:spTree>
    <p:extLst>
      <p:ext uri="{BB962C8B-B14F-4D97-AF65-F5344CB8AC3E}">
        <p14:creationId xmlns:p14="http://schemas.microsoft.com/office/powerpoint/2010/main" val="152371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3" y="1239061"/>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US" sz="3200" dirty="0">
                <a:solidFill>
                  <a:srgbClr val="C00000"/>
                </a:solidFill>
                <a:latin typeface="Calibri" panose="020F0502020204030204" pitchFamily="34" charset="0"/>
                <a:ea typeface="Tahoma" panose="020B0604030504040204" pitchFamily="34" charset="0"/>
                <a:cs typeface="Calibri" panose="020F0502020204030204" pitchFamily="34" charset="0"/>
              </a:rPr>
              <a:t>3. </a:t>
            </a:r>
            <a:r>
              <a:rPr lang="en-GB" sz="3200" b="1" dirty="0">
                <a:solidFill>
                  <a:srgbClr val="C00000"/>
                </a:solidFill>
                <a:latin typeface="Calibri" panose="020F0502020204030204" pitchFamily="34" charset="0"/>
                <a:ea typeface="+mn-ea"/>
                <a:cs typeface="Calibri" panose="020F0502020204030204" pitchFamily="34" charset="0"/>
              </a:rPr>
              <a:t>Schools Develop their Materials: GC</a:t>
            </a: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D203C29-5D35-4171-8DF6-5BEE8B1C299F}"/>
              </a:ext>
            </a:extLst>
          </p:cNvPr>
          <p:cNvPicPr>
            <a:picLocks noChangeAspect="1"/>
          </p:cNvPicPr>
          <p:nvPr/>
        </p:nvPicPr>
        <p:blipFill rotWithShape="1">
          <a:blip r:embed="rId4"/>
          <a:srcRect l="32675" t="8333" r="31667" b="5300"/>
          <a:stretch/>
        </p:blipFill>
        <p:spPr>
          <a:xfrm>
            <a:off x="5508104" y="2096817"/>
            <a:ext cx="2894309" cy="3943326"/>
          </a:xfrm>
          <a:prstGeom prst="rect">
            <a:avLst/>
          </a:prstGeom>
        </p:spPr>
      </p:pic>
      <p:pic>
        <p:nvPicPr>
          <p:cNvPr id="7" name="Picture 6">
            <a:extLst>
              <a:ext uri="{FF2B5EF4-FFF2-40B4-BE49-F238E27FC236}">
                <a16:creationId xmlns:a16="http://schemas.microsoft.com/office/drawing/2014/main" id="{E5A800C8-1A14-47EB-9755-7944864315C6}"/>
              </a:ext>
            </a:extLst>
          </p:cNvPr>
          <p:cNvPicPr>
            <a:picLocks noChangeAspect="1"/>
          </p:cNvPicPr>
          <p:nvPr/>
        </p:nvPicPr>
        <p:blipFill rotWithShape="1">
          <a:blip r:embed="rId5"/>
          <a:srcRect l="33463" t="8333" r="31666" b="3801"/>
          <a:stretch/>
        </p:blipFill>
        <p:spPr>
          <a:xfrm>
            <a:off x="1040162" y="2173007"/>
            <a:ext cx="2612503" cy="3702891"/>
          </a:xfrm>
          <a:prstGeom prst="rect">
            <a:avLst/>
          </a:prstGeom>
        </p:spPr>
      </p:pic>
    </p:spTree>
    <p:extLst>
      <p:ext uri="{BB962C8B-B14F-4D97-AF65-F5344CB8AC3E}">
        <p14:creationId xmlns:p14="http://schemas.microsoft.com/office/powerpoint/2010/main" val="3325215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36" y="1527534"/>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GB" sz="3200" b="1" dirty="0">
                <a:solidFill>
                  <a:srgbClr val="C00000"/>
                </a:solidFill>
                <a:latin typeface="Calibri" panose="020F0502020204030204" pitchFamily="34" charset="0"/>
                <a:ea typeface="+mn-ea"/>
                <a:cs typeface="Calibri" panose="020F0502020204030204" pitchFamily="34" charset="0"/>
              </a:rPr>
              <a:t>Uploading materials to AU Google Drive</a:t>
            </a:r>
            <a:br>
              <a:rPr lang="en-GB" sz="3200" b="1" dirty="0">
                <a:solidFill>
                  <a:srgbClr val="C00000"/>
                </a:solidFill>
                <a:latin typeface="Calibri" panose="020F0502020204030204" pitchFamily="34" charset="0"/>
                <a:ea typeface="+mn-ea"/>
                <a:cs typeface="Calibri" panose="020F0502020204030204" pitchFamily="34" charset="0"/>
              </a:rPr>
            </a:b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C6540B5-7CF6-4657-9929-A1A1C28B2252}"/>
              </a:ext>
            </a:extLst>
          </p:cNvPr>
          <p:cNvPicPr>
            <a:picLocks noChangeAspect="1"/>
          </p:cNvPicPr>
          <p:nvPr/>
        </p:nvPicPr>
        <p:blipFill rotWithShape="1">
          <a:blip r:embed="rId4"/>
          <a:srcRect l="36667" t="31800" r="14563" b="5201"/>
          <a:stretch/>
        </p:blipFill>
        <p:spPr>
          <a:xfrm>
            <a:off x="2342220" y="2292214"/>
            <a:ext cx="4459560" cy="3240360"/>
          </a:xfrm>
          <a:prstGeom prst="rect">
            <a:avLst/>
          </a:prstGeom>
        </p:spPr>
      </p:pic>
    </p:spTree>
    <p:extLst>
      <p:ext uri="{BB962C8B-B14F-4D97-AF65-F5344CB8AC3E}">
        <p14:creationId xmlns:p14="http://schemas.microsoft.com/office/powerpoint/2010/main" val="4177176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8200"/>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r>
              <a:rPr lang="en-GB" sz="3200" b="1" dirty="0">
                <a:solidFill>
                  <a:srgbClr val="C00000"/>
                </a:solidFill>
                <a:latin typeface="Calibri" panose="020F0502020204030204" pitchFamily="34" charset="0"/>
              </a:rPr>
              <a:t>Outcomes</a:t>
            </a: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84659" y="2133600"/>
            <a:ext cx="7772400" cy="3902999"/>
          </a:xfrm>
        </p:spPr>
        <p:txBody>
          <a:bodyPr>
            <a:normAutofit fontScale="92500"/>
          </a:bodyPr>
          <a:lstStyle/>
          <a:p>
            <a:pPr lv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Building capacity of schools’ Training and Quality Assurance units</a:t>
            </a:r>
          </a:p>
          <a:p>
            <a:pPr lv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Building capacity of schools’ mentors (selection- de-selection &amp; re-selection)</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Supporting emerging PCLs in schools</a:t>
            </a:r>
          </a:p>
          <a:p>
            <a:pPr lv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Creating Schools’ networks/ clusters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Introducing a different culture for the five PD &amp; their clustering schools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Emergence of collaborative action research projects among schools’ clusters.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Emergence of PCLs across schools.</a:t>
            </a:r>
          </a:p>
          <a:p>
            <a:pPr marL="0" lvl="0" indent="0" algn="l" rtl="0">
              <a:buClr>
                <a:srgbClr val="3333CC"/>
              </a:buClr>
              <a:buNone/>
            </a:pPr>
            <a:endParaRPr lang="en-GB" sz="2400" dirty="0">
              <a:solidFill>
                <a:schemeClr val="tx2">
                  <a:lumMod val="75000"/>
                </a:schemeClr>
              </a:solidFill>
              <a:latin typeface="Calibri" panose="020F0502020204030204" pitchFamily="34" charset="0"/>
            </a:endParaRP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7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 </a:t>
            </a:r>
            <a:r>
              <a:rPr kumimoji="0" lang="es-ES" sz="1400" b="0" i="0" u="none" strike="noStrike" kern="1200" cap="none" spc="0" normalizeH="0" baseline="0" noProof="0" dirty="0" err="1">
                <a:ln>
                  <a:noFill/>
                </a:ln>
                <a:solidFill>
                  <a:srgbClr val="1C1C1C">
                    <a:lumMod val="50000"/>
                    <a:lumOff val="50000"/>
                  </a:srgbClr>
                </a:solidFill>
                <a:effectLst/>
                <a:uLnTx/>
                <a:uFillTx/>
                <a:latin typeface="Tahoma"/>
                <a:ea typeface="+mn-ea"/>
                <a:cs typeface="Arial"/>
              </a:rPr>
              <a:t>Team</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741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878915-FE49-476F-A1A2-1926DCB2D2E0}"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7413"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12334" y="212411"/>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12411"/>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6655D0D-3EA6-4CC3-9295-5B24F70C9492}"/>
              </a:ext>
            </a:extLst>
          </p:cNvPr>
          <p:cNvSpPr txBox="1"/>
          <p:nvPr/>
        </p:nvSpPr>
        <p:spPr bwMode="gray">
          <a:xfrm>
            <a:off x="1907704" y="1268760"/>
            <a:ext cx="5409319" cy="461665"/>
          </a:xfrm>
          <a:prstGeom prst="rect">
            <a:avLst/>
          </a:prstGeom>
          <a:noFill/>
          <a:ln w="9525" algn="ctr">
            <a:noFill/>
            <a:miter lim="800000"/>
            <a:headEnd/>
            <a:tailEnd/>
          </a:ln>
        </p:spPr>
        <p:txBody>
          <a:bodyPr wrap="square" rtlCol="0">
            <a:spAutoFit/>
          </a:bodyPr>
          <a:lstStyle/>
          <a:p>
            <a:pPr marL="0" marR="0" lvl="0" indent="0" algn="ctr" defTabSz="914400" rtl="0" eaLnBrk="0" fontAlgn="base" latinLnBrk="0" hangingPunct="0">
              <a:lnSpc>
                <a:spcPct val="100000"/>
              </a:lnSpc>
              <a:spcBef>
                <a:spcPts val="1000"/>
              </a:spcBef>
              <a:spcAft>
                <a:spcPct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Simplified Arabic" pitchFamily="18" charset="-78"/>
                <a:ea typeface="AL-Mateen"/>
                <a:cs typeface="Simplified Arabic" pitchFamily="18" charset="-78"/>
              </a:rPr>
              <a:t>Communication with Directorate</a:t>
            </a:r>
          </a:p>
        </p:txBody>
      </p:sp>
      <p:pic>
        <p:nvPicPr>
          <p:cNvPr id="2" name="Picture 1">
            <a:extLst>
              <a:ext uri="{FF2B5EF4-FFF2-40B4-BE49-F238E27FC236}">
                <a16:creationId xmlns:a16="http://schemas.microsoft.com/office/drawing/2014/main" id="{5AF85344-5E12-4879-BA9B-350320432E79}"/>
              </a:ext>
            </a:extLst>
          </p:cNvPr>
          <p:cNvPicPr>
            <a:picLocks noChangeAspect="1"/>
          </p:cNvPicPr>
          <p:nvPr/>
        </p:nvPicPr>
        <p:blipFill rotWithShape="1">
          <a:blip r:embed="rId4"/>
          <a:srcRect l="31888" t="5518" r="31666" b="10800"/>
          <a:stretch/>
        </p:blipFill>
        <p:spPr>
          <a:xfrm>
            <a:off x="5354216" y="1881395"/>
            <a:ext cx="3332584" cy="4304126"/>
          </a:xfrm>
          <a:prstGeom prst="rect">
            <a:avLst/>
          </a:prstGeom>
        </p:spPr>
      </p:pic>
      <p:pic>
        <p:nvPicPr>
          <p:cNvPr id="3" name="Picture 2">
            <a:extLst>
              <a:ext uri="{FF2B5EF4-FFF2-40B4-BE49-F238E27FC236}">
                <a16:creationId xmlns:a16="http://schemas.microsoft.com/office/drawing/2014/main" id="{F24F2E90-443E-45AE-9186-78D065F5F542}"/>
              </a:ext>
            </a:extLst>
          </p:cNvPr>
          <p:cNvPicPr>
            <a:picLocks noChangeAspect="1"/>
          </p:cNvPicPr>
          <p:nvPr/>
        </p:nvPicPr>
        <p:blipFill rotWithShape="1">
          <a:blip r:embed="rId5"/>
          <a:srcRect l="31888" t="8453" r="32675" b="12200"/>
          <a:stretch/>
        </p:blipFill>
        <p:spPr>
          <a:xfrm>
            <a:off x="971600" y="1961062"/>
            <a:ext cx="3240360" cy="4081148"/>
          </a:xfrm>
          <a:prstGeom prst="rect">
            <a:avLst/>
          </a:prstGeom>
        </p:spPr>
      </p:pic>
    </p:spTree>
    <p:extLst>
      <p:ext uri="{BB962C8B-B14F-4D97-AF65-F5344CB8AC3E}">
        <p14:creationId xmlns:p14="http://schemas.microsoft.com/office/powerpoint/2010/main" val="116642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 </a:t>
            </a:r>
            <a:r>
              <a:rPr kumimoji="0" lang="es-ES" sz="1400" b="0" i="0" u="none" strike="noStrike" kern="1200" cap="none" spc="0" normalizeH="0" baseline="0" noProof="0" dirty="0" err="1">
                <a:ln>
                  <a:noFill/>
                </a:ln>
                <a:solidFill>
                  <a:srgbClr val="1C1C1C">
                    <a:lumMod val="50000"/>
                    <a:lumOff val="50000"/>
                  </a:srgbClr>
                </a:solidFill>
                <a:effectLst/>
                <a:uLnTx/>
                <a:uFillTx/>
                <a:latin typeface="Tahoma"/>
                <a:ea typeface="+mn-ea"/>
                <a:cs typeface="Arial"/>
              </a:rPr>
              <a:t>Team</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741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878915-FE49-476F-A1A2-1926DCB2D2E0}"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7413"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12334" y="212411"/>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12411"/>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6655D0D-3EA6-4CC3-9295-5B24F70C9492}"/>
              </a:ext>
            </a:extLst>
          </p:cNvPr>
          <p:cNvSpPr txBox="1"/>
          <p:nvPr/>
        </p:nvSpPr>
        <p:spPr bwMode="gray">
          <a:xfrm>
            <a:off x="1028837" y="1268760"/>
            <a:ext cx="6705463" cy="830997"/>
          </a:xfrm>
          <a:prstGeom prst="rect">
            <a:avLst/>
          </a:prstGeom>
          <a:noFill/>
          <a:ln w="9525" algn="ctr">
            <a:noFill/>
            <a:miter lim="800000"/>
            <a:headEnd/>
            <a:tailEnd/>
          </a:ln>
        </p:spPr>
        <p:txBody>
          <a:bodyPr wrap="square" rtlCol="0">
            <a:spAutoFit/>
          </a:bodyPr>
          <a:lstStyle/>
          <a:p>
            <a:pPr lvl="0" algn="ctr">
              <a:spcBef>
                <a:spcPts val="1000"/>
              </a:spcBef>
            </a:pPr>
            <a:r>
              <a:rPr lang="en-GB" sz="2400" b="1" dirty="0">
                <a:solidFill>
                  <a:srgbClr val="C00000"/>
                </a:solidFill>
                <a:latin typeface="Simplified Arabic" pitchFamily="18" charset="-78"/>
                <a:ea typeface="AL-Mateen"/>
                <a:cs typeface="Simplified Arabic" pitchFamily="18" charset="-78"/>
              </a:rPr>
              <a:t>Schools clustering work at AU in November-December 2018</a:t>
            </a:r>
          </a:p>
        </p:txBody>
      </p:sp>
      <p:pic>
        <p:nvPicPr>
          <p:cNvPr id="4" name="Picture 3">
            <a:extLst>
              <a:ext uri="{FF2B5EF4-FFF2-40B4-BE49-F238E27FC236}">
                <a16:creationId xmlns:a16="http://schemas.microsoft.com/office/drawing/2014/main" id="{711D3B08-998E-4EEA-9E40-802FBC8F1C0D}"/>
              </a:ext>
            </a:extLst>
          </p:cNvPr>
          <p:cNvPicPr>
            <a:picLocks noChangeAspect="1"/>
          </p:cNvPicPr>
          <p:nvPr/>
        </p:nvPicPr>
        <p:blipFill rotWithShape="1">
          <a:blip r:embed="rId4"/>
          <a:srcRect l="32675" t="5518" r="31667" b="10800"/>
          <a:stretch/>
        </p:blipFill>
        <p:spPr>
          <a:xfrm>
            <a:off x="2627784" y="2124509"/>
            <a:ext cx="3260576" cy="4304126"/>
          </a:xfrm>
          <a:prstGeom prst="rect">
            <a:avLst/>
          </a:prstGeom>
        </p:spPr>
      </p:pic>
    </p:spTree>
    <p:extLst>
      <p:ext uri="{BB962C8B-B14F-4D97-AF65-F5344CB8AC3E}">
        <p14:creationId xmlns:p14="http://schemas.microsoft.com/office/powerpoint/2010/main" val="858446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 </a:t>
            </a:r>
            <a:r>
              <a:rPr kumimoji="0" lang="es-ES" sz="1400" b="0" i="0" u="none" strike="noStrike" kern="1200" cap="none" spc="0" normalizeH="0" baseline="0" noProof="0" dirty="0" err="1">
                <a:ln>
                  <a:noFill/>
                </a:ln>
                <a:solidFill>
                  <a:srgbClr val="1C1C1C">
                    <a:lumMod val="50000"/>
                    <a:lumOff val="50000"/>
                  </a:srgbClr>
                </a:solidFill>
                <a:effectLst/>
                <a:uLnTx/>
                <a:uFillTx/>
                <a:latin typeface="Tahoma"/>
                <a:ea typeface="+mn-ea"/>
                <a:cs typeface="Arial"/>
              </a:rPr>
              <a:t>Team</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741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878915-FE49-476F-A1A2-1926DCB2D2E0}"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7413"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12334" y="212411"/>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12411"/>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6655D0D-3EA6-4CC3-9295-5B24F70C9492}"/>
              </a:ext>
            </a:extLst>
          </p:cNvPr>
          <p:cNvSpPr txBox="1"/>
          <p:nvPr/>
        </p:nvSpPr>
        <p:spPr bwMode="gray">
          <a:xfrm>
            <a:off x="1028837" y="1268760"/>
            <a:ext cx="6705463" cy="830997"/>
          </a:xfrm>
          <a:prstGeom prst="rect">
            <a:avLst/>
          </a:prstGeom>
          <a:noFill/>
          <a:ln w="9525" algn="ctr">
            <a:noFill/>
            <a:miter lim="800000"/>
            <a:headEnd/>
            <a:tailEnd/>
          </a:ln>
        </p:spPr>
        <p:txBody>
          <a:bodyPr wrap="square" rtlCol="0">
            <a:spAutoFit/>
          </a:bodyPr>
          <a:lstStyle/>
          <a:p>
            <a:pPr lvl="0" algn="ctr">
              <a:spcBef>
                <a:spcPts val="1000"/>
              </a:spcBef>
            </a:pPr>
            <a:r>
              <a:rPr lang="en-GB" sz="2400" b="1" dirty="0">
                <a:solidFill>
                  <a:srgbClr val="C00000"/>
                </a:solidFill>
                <a:latin typeface="Simplified Arabic" pitchFamily="18" charset="-78"/>
                <a:ea typeface="AL-Mateen"/>
                <a:cs typeface="Simplified Arabic" pitchFamily="18" charset="-78"/>
              </a:rPr>
              <a:t>Schools Clustering work during the second semester February- April 2019</a:t>
            </a:r>
          </a:p>
        </p:txBody>
      </p:sp>
      <p:pic>
        <p:nvPicPr>
          <p:cNvPr id="2" name="Picture 1">
            <a:extLst>
              <a:ext uri="{FF2B5EF4-FFF2-40B4-BE49-F238E27FC236}">
                <a16:creationId xmlns:a16="http://schemas.microsoft.com/office/drawing/2014/main" id="{3CC4D284-5909-446E-BDD2-DB88038A733B}"/>
              </a:ext>
            </a:extLst>
          </p:cNvPr>
          <p:cNvPicPr>
            <a:picLocks noChangeAspect="1"/>
          </p:cNvPicPr>
          <p:nvPr/>
        </p:nvPicPr>
        <p:blipFill rotWithShape="1">
          <a:blip r:embed="rId4"/>
          <a:srcRect l="18500" t="20601" r="17713" b="6600"/>
          <a:stretch/>
        </p:blipFill>
        <p:spPr>
          <a:xfrm>
            <a:off x="1655676" y="2306301"/>
            <a:ext cx="5832648" cy="3744416"/>
          </a:xfrm>
          <a:prstGeom prst="rect">
            <a:avLst/>
          </a:prstGeom>
        </p:spPr>
      </p:pic>
    </p:spTree>
    <p:extLst>
      <p:ext uri="{BB962C8B-B14F-4D97-AF65-F5344CB8AC3E}">
        <p14:creationId xmlns:p14="http://schemas.microsoft.com/office/powerpoint/2010/main" val="1578807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 </a:t>
            </a:r>
            <a:r>
              <a:rPr kumimoji="0" lang="es-ES" sz="1400" b="0" i="0" u="none" strike="noStrike" kern="1200" cap="none" spc="0" normalizeH="0" baseline="0" noProof="0" dirty="0" err="1">
                <a:ln>
                  <a:noFill/>
                </a:ln>
                <a:solidFill>
                  <a:srgbClr val="1C1C1C">
                    <a:lumMod val="50000"/>
                    <a:lumOff val="50000"/>
                  </a:srgbClr>
                </a:solidFill>
                <a:effectLst/>
                <a:uLnTx/>
                <a:uFillTx/>
                <a:latin typeface="Tahoma"/>
                <a:ea typeface="+mn-ea"/>
                <a:cs typeface="Arial"/>
              </a:rPr>
              <a:t>Team</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741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878915-FE49-476F-A1A2-1926DCB2D2E0}"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7413"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12334" y="212411"/>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12411"/>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6655D0D-3EA6-4CC3-9295-5B24F70C9492}"/>
              </a:ext>
            </a:extLst>
          </p:cNvPr>
          <p:cNvSpPr txBox="1"/>
          <p:nvPr/>
        </p:nvSpPr>
        <p:spPr bwMode="gray">
          <a:xfrm>
            <a:off x="1028837" y="1268760"/>
            <a:ext cx="6705463" cy="461665"/>
          </a:xfrm>
          <a:prstGeom prst="rect">
            <a:avLst/>
          </a:prstGeom>
          <a:noFill/>
          <a:ln w="9525" algn="ctr">
            <a:noFill/>
            <a:miter lim="800000"/>
            <a:headEnd/>
            <a:tailEnd/>
          </a:ln>
        </p:spPr>
        <p:txBody>
          <a:bodyPr wrap="square" rtlCol="0">
            <a:spAutoFit/>
          </a:bodyPr>
          <a:lstStyle/>
          <a:p>
            <a:pPr marL="0" marR="0" lvl="0" indent="0" algn="ctr" defTabSz="914400" rtl="0" eaLnBrk="0" fontAlgn="base" latinLnBrk="0" hangingPunct="0">
              <a:lnSpc>
                <a:spcPct val="100000"/>
              </a:lnSpc>
              <a:spcBef>
                <a:spcPts val="1000"/>
              </a:spcBef>
              <a:spcAft>
                <a:spcPct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Simplified Arabic" pitchFamily="18" charset="-78"/>
                <a:ea typeface="AL-Mateen"/>
                <a:cs typeface="Simplified Arabic" pitchFamily="18" charset="-78"/>
              </a:rPr>
              <a:t>Participants from the 15 Schools</a:t>
            </a:r>
          </a:p>
        </p:txBody>
      </p:sp>
      <p:pic>
        <p:nvPicPr>
          <p:cNvPr id="3" name="Picture 2">
            <a:extLst>
              <a:ext uri="{FF2B5EF4-FFF2-40B4-BE49-F238E27FC236}">
                <a16:creationId xmlns:a16="http://schemas.microsoft.com/office/drawing/2014/main" id="{90846B2A-091E-438D-AC01-66D70C53F41C}"/>
              </a:ext>
            </a:extLst>
          </p:cNvPr>
          <p:cNvPicPr>
            <a:picLocks noChangeAspect="1"/>
          </p:cNvPicPr>
          <p:nvPr/>
        </p:nvPicPr>
        <p:blipFill rotWithShape="1">
          <a:blip r:embed="rId4"/>
          <a:srcRect l="2750" t="20601" r="1963" b="5201"/>
          <a:stretch/>
        </p:blipFill>
        <p:spPr>
          <a:xfrm>
            <a:off x="215516" y="2125939"/>
            <a:ext cx="8712968" cy="3816424"/>
          </a:xfrm>
          <a:prstGeom prst="rect">
            <a:avLst/>
          </a:prstGeom>
        </p:spPr>
      </p:pic>
    </p:spTree>
    <p:extLst>
      <p:ext uri="{BB962C8B-B14F-4D97-AF65-F5344CB8AC3E}">
        <p14:creationId xmlns:p14="http://schemas.microsoft.com/office/powerpoint/2010/main" val="101760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6702"/>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75134" y="2133600"/>
            <a:ext cx="7772400" cy="3730929"/>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Selecting 5 PD schools (October 2017)</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Conducting Schools’ needs assessment (October- December 2017)</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Working with the schools to integrate the project’s new culture (on-going)</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Developing and delivering tailored PD programmes for the schools (June-September 2018)</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Supporting Schools’ Training &amp; Quality Assurance units, mentors,  PCLs and inquiry based approaches (on-going)</a:t>
            </a: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C03284-01D4-486F-A343-93E1FA93A648}"/>
              </a:ext>
            </a:extLst>
          </p:cNvPr>
          <p:cNvSpPr/>
          <p:nvPr/>
        </p:nvSpPr>
        <p:spPr>
          <a:xfrm>
            <a:off x="918191" y="1393038"/>
            <a:ext cx="3760966" cy="584775"/>
          </a:xfrm>
          <a:prstGeom prst="rect">
            <a:avLst/>
          </a:prstGeom>
        </p:spPr>
        <p:txBody>
          <a:bodyPr wrap="none">
            <a:spAutoFit/>
          </a:bodyPr>
          <a:lstStyle/>
          <a:p>
            <a:r>
              <a:rPr lang="en-GB" sz="3200" dirty="0">
                <a:solidFill>
                  <a:srgbClr val="C00000"/>
                </a:solidFill>
                <a:latin typeface="Calibri" panose="020F0502020204030204" pitchFamily="34" charset="0"/>
                <a:ea typeface="+mj-ea"/>
                <a:cs typeface="+mj-cs"/>
              </a:rPr>
              <a:t>AU Activities: Schools</a:t>
            </a:r>
            <a:endParaRPr lang="en-GB" dirty="0"/>
          </a:p>
        </p:txBody>
      </p:sp>
    </p:spTree>
    <p:extLst>
      <p:ext uri="{BB962C8B-B14F-4D97-AF65-F5344CB8AC3E}">
        <p14:creationId xmlns:p14="http://schemas.microsoft.com/office/powerpoint/2010/main" val="2119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665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2000"/>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r>
              <a:rPr lang="en-GB" sz="3200" b="1" dirty="0">
                <a:solidFill>
                  <a:srgbClr val="C00000"/>
                </a:solidFill>
                <a:latin typeface="Calibri" panose="020F0502020204030204" pitchFamily="34" charset="0"/>
              </a:rPr>
              <a:t>Challenges</a:t>
            </a: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416173" y="2133600"/>
            <a:ext cx="7772400" cy="3902999"/>
          </a:xfrm>
        </p:spPr>
        <p:txBody>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Communication with the Directorate in Alexandria</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Unavailability of some schools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Concurrent Intensive trainings by the MOE (teachers’ workload- motivation)</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Losing some previously selected mentors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The unavailability of teachers/ schools on agreed visits days</a:t>
            </a:r>
          </a:p>
          <a:p>
            <a:pPr marL="0" lvl="0" indent="0" algn="l" rtl="0">
              <a:buClr>
                <a:srgbClr val="3333CC"/>
              </a:buClr>
              <a:buNone/>
            </a:pPr>
            <a:endParaRPr lang="en-GB" sz="2400" dirty="0">
              <a:solidFill>
                <a:schemeClr val="tx2">
                  <a:lumMod val="75000"/>
                </a:schemeClr>
              </a:solidFill>
              <a:latin typeface="Calibri" panose="020F0502020204030204" pitchFamily="34" charset="0"/>
            </a:endParaRP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6702"/>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75134" y="2133600"/>
            <a:ext cx="7772400" cy="3730929"/>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Mobility (October-November 2017)</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Collaborative workshops with EU partners (April 2017, December 2017&amp; February 2018)</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Working with twining University (</a:t>
            </a:r>
            <a:r>
              <a:rPr lang="en-GB" sz="2400" dirty="0" err="1">
                <a:solidFill>
                  <a:srgbClr val="002060"/>
                </a:solidFill>
                <a:latin typeface="Calibri" panose="020F0502020204030204" pitchFamily="34" charset="0"/>
              </a:rPr>
              <a:t>UoN</a:t>
            </a:r>
            <a:r>
              <a:rPr lang="en-GB" sz="2400" dirty="0">
                <a:solidFill>
                  <a:srgbClr val="002060"/>
                </a:solidFill>
                <a:latin typeface="Calibri" panose="020F0502020204030204" pitchFamily="34" charset="0"/>
              </a:rPr>
              <a:t>) (Online monthly meetings, </a:t>
            </a:r>
            <a:r>
              <a:rPr lang="en-GB" sz="2400" dirty="0" err="1">
                <a:solidFill>
                  <a:srgbClr val="002060"/>
                </a:solidFill>
                <a:latin typeface="Calibri" panose="020F0502020204030204" pitchFamily="34" charset="0"/>
              </a:rPr>
              <a:t>UoN</a:t>
            </a:r>
            <a:r>
              <a:rPr lang="en-GB" sz="2400" dirty="0">
                <a:solidFill>
                  <a:srgbClr val="002060"/>
                </a:solidFill>
                <a:latin typeface="Calibri" panose="020F0502020204030204" pitchFamily="34" charset="0"/>
              </a:rPr>
              <a:t> visit in December 2018)</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AU team regular meetings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AU developing into a PCL</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Mentoring activities among AU team members</a:t>
            </a: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C03284-01D4-486F-A343-93E1FA93A648}"/>
              </a:ext>
            </a:extLst>
          </p:cNvPr>
          <p:cNvSpPr/>
          <p:nvPr/>
        </p:nvSpPr>
        <p:spPr>
          <a:xfrm>
            <a:off x="918191" y="1393038"/>
            <a:ext cx="29883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AU Activities: AU</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44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rtl="0">
              <a:spcBef>
                <a:spcPct val="0"/>
              </a:spcBef>
              <a:buClrTx/>
              <a:buSzTx/>
              <a:buFontTx/>
              <a:buNone/>
            </a:pPr>
            <a:fld id="{9C354C4F-4328-4683-9777-A667F5E9214F}" type="slidenum">
              <a:rPr lang="ar-SA" altLang="ar-EG" sz="1400" smtClean="0">
                <a:solidFill>
                  <a:srgbClr val="8D8D8D"/>
                </a:solidFill>
              </a:rPr>
              <a:pPr algn="ctr" rtl="0">
                <a:spcBef>
                  <a:spcPct val="0"/>
                </a:spcBef>
                <a:buClrTx/>
                <a:buSzTx/>
                <a:buFontTx/>
                <a:buNone/>
              </a:pPr>
              <a:t>23</a:t>
            </a:fld>
            <a:endParaRPr lang="en-US" altLang="ar-EG" sz="1400">
              <a:solidFill>
                <a:srgbClr val="8D8D8D"/>
              </a:solidFill>
            </a:endParaRPr>
          </a:p>
        </p:txBody>
      </p:sp>
      <p:sp>
        <p:nvSpPr>
          <p:cNvPr id="11" name="Footer Placeholder 3"/>
          <p:cNvSpPr>
            <a:spLocks noGrp="1"/>
          </p:cNvSpPr>
          <p:nvPr>
            <p:ph type="ftr" sz="quarter" idx="11"/>
          </p:nvPr>
        </p:nvSpPr>
        <p:spPr>
          <a:xfrm>
            <a:off x="685800" y="6324600"/>
            <a:ext cx="4510088" cy="457200"/>
          </a:xfrm>
        </p:spPr>
        <p:txBody>
          <a:bodyPr/>
          <a:lstStyle/>
          <a:p>
            <a:pPr algn="l">
              <a:defRPr/>
            </a:pPr>
            <a:r>
              <a:rPr lang="es-ES" dirty="0">
                <a:solidFill>
                  <a:schemeClr val="bg2">
                    <a:lumMod val="50000"/>
                    <a:lumOff val="50000"/>
                  </a:schemeClr>
                </a:solidFill>
              </a:rPr>
              <a:t>SUP4PCL , AU </a:t>
            </a:r>
            <a:r>
              <a:rPr lang="es-ES" dirty="0" err="1">
                <a:solidFill>
                  <a:schemeClr val="bg2">
                    <a:lumMod val="50000"/>
                    <a:lumOff val="50000"/>
                  </a:schemeClr>
                </a:solidFill>
              </a:rPr>
              <a:t>Team</a:t>
            </a:r>
            <a:endParaRPr lang="en-US" dirty="0">
              <a:solidFill>
                <a:schemeClr val="bg2">
                  <a:lumMod val="50000"/>
                  <a:lumOff val="50000"/>
                </a:schemeClr>
              </a:solidFill>
            </a:endParaRPr>
          </a:p>
        </p:txBody>
      </p:sp>
      <p:pic>
        <p:nvPicPr>
          <p:cNvPr id="55300"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8" y="1389857"/>
            <a:ext cx="902546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840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6702"/>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75134" y="2133600"/>
            <a:ext cx="7772400" cy="3730929"/>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Inquiry based activities (reflection- research)</a:t>
            </a: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C03284-01D4-486F-A343-93E1FA93A648}"/>
              </a:ext>
            </a:extLst>
          </p:cNvPr>
          <p:cNvSpPr/>
          <p:nvPr/>
        </p:nvSpPr>
        <p:spPr>
          <a:xfrm>
            <a:off x="918191" y="1393038"/>
            <a:ext cx="29883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AU Activities: AU</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3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467544" y="1700808"/>
            <a:ext cx="7772400" cy="3679081"/>
          </a:xfrm>
        </p:spPr>
        <p:txBody>
          <a:bodyPr/>
          <a:lstStyle/>
          <a:p>
            <a:pPr marL="0" lvl="0" indent="0" algn="l" rtl="0">
              <a:buClr>
                <a:srgbClr val="3333CC"/>
              </a:buClr>
              <a:buNone/>
            </a:pPr>
            <a:r>
              <a:rPr lang="en-GB" sz="2800" dirty="0">
                <a:solidFill>
                  <a:srgbClr val="FF0000"/>
                </a:solidFill>
                <a:latin typeface="Calibri" panose="020F0502020204030204" pitchFamily="34" charset="0"/>
              </a:rPr>
              <a:t>Overarching Research Questions:</a:t>
            </a:r>
          </a:p>
          <a:p>
            <a:pPr marL="514350" lvl="0" indent="-514350" algn="l" rtl="0">
              <a:buClr>
                <a:srgbClr val="3333CC"/>
              </a:buClr>
              <a:buAutoNum type="arabicPeriod"/>
            </a:pPr>
            <a:r>
              <a:rPr lang="en-GB" sz="2800" dirty="0">
                <a:solidFill>
                  <a:srgbClr val="002060"/>
                </a:solidFill>
                <a:latin typeface="Calibri" panose="020F0502020204030204" pitchFamily="34" charset="0"/>
              </a:rPr>
              <a:t>How does the SUP enhance the development of PCLs at school level?</a:t>
            </a:r>
          </a:p>
          <a:p>
            <a:pPr marL="514350" lvl="0" indent="-514350" algn="l" rtl="0">
              <a:buClr>
                <a:srgbClr val="3333CC"/>
              </a:buClr>
              <a:buAutoNum type="arabicPeriod"/>
            </a:pPr>
            <a:r>
              <a:rPr lang="en-GB" sz="2800" dirty="0">
                <a:solidFill>
                  <a:srgbClr val="002060"/>
                </a:solidFill>
                <a:latin typeface="Calibri" panose="020F0502020204030204" pitchFamily="34" charset="0"/>
              </a:rPr>
              <a:t>How has the PCL impacted on the transformation of professional learning practice at the school level? </a:t>
            </a:r>
          </a:p>
          <a:p>
            <a:pPr marL="514350" lvl="0" indent="-514350" algn="l" rtl="0">
              <a:buClr>
                <a:srgbClr val="3333CC"/>
              </a:buClr>
              <a:buAutoNum type="arabicPeriod"/>
            </a:pPr>
            <a:r>
              <a:rPr lang="en-GB" sz="2800" dirty="0">
                <a:solidFill>
                  <a:srgbClr val="002060"/>
                </a:solidFill>
                <a:latin typeface="Calibri" panose="020F0502020204030204" pitchFamily="34" charset="0"/>
              </a:rPr>
              <a:t>What are some of the tensions between beliefs/values and practice?</a:t>
            </a: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346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467544" y="1700808"/>
            <a:ext cx="7772400" cy="3679081"/>
          </a:xfrm>
        </p:spPr>
        <p:txBody>
          <a:bodyPr/>
          <a:lstStyle/>
          <a:p>
            <a:pPr marL="0" lvl="0" indent="0" algn="l" rtl="0">
              <a:buClr>
                <a:srgbClr val="3333CC"/>
              </a:buClr>
              <a:buNone/>
            </a:pPr>
            <a:r>
              <a:rPr lang="en-GB" sz="2800" dirty="0">
                <a:solidFill>
                  <a:srgbClr val="FF0000"/>
                </a:solidFill>
                <a:latin typeface="Calibri" panose="020F0502020204030204" pitchFamily="34" charset="0"/>
              </a:rPr>
              <a:t>Overarching Research Questions:</a:t>
            </a:r>
          </a:p>
          <a:p>
            <a:pPr marL="514350" lvl="0" indent="-514350" algn="l" rtl="0">
              <a:buClr>
                <a:srgbClr val="3333CC"/>
              </a:buClr>
              <a:buAutoNum type="arabicPeriod"/>
            </a:pPr>
            <a:r>
              <a:rPr lang="en-GB" sz="2800" dirty="0">
                <a:solidFill>
                  <a:srgbClr val="002060"/>
                </a:solidFill>
                <a:latin typeface="Calibri" panose="020F0502020204030204" pitchFamily="34" charset="0"/>
              </a:rPr>
              <a:t>How does the SUP enhance the development of PCLs at university level?</a:t>
            </a:r>
          </a:p>
          <a:p>
            <a:pPr marL="514350" lvl="0" indent="-514350" algn="l" rtl="0">
              <a:buClr>
                <a:srgbClr val="3333CC"/>
              </a:buClr>
              <a:buAutoNum type="arabicPeriod"/>
            </a:pPr>
            <a:r>
              <a:rPr lang="en-GB" sz="2800" dirty="0">
                <a:solidFill>
                  <a:srgbClr val="002060"/>
                </a:solidFill>
                <a:latin typeface="Calibri" panose="020F0502020204030204" pitchFamily="34" charset="0"/>
              </a:rPr>
              <a:t>How has the PCL impacted on the transformation of professional learning practice at the university level? </a:t>
            </a:r>
          </a:p>
          <a:p>
            <a:pPr marL="514350" lvl="0" indent="-514350" algn="l" rtl="0">
              <a:buClr>
                <a:srgbClr val="3333CC"/>
              </a:buClr>
              <a:buAutoNum type="arabicPeriod"/>
            </a:pPr>
            <a:r>
              <a:rPr lang="en-GB" sz="2800" dirty="0">
                <a:solidFill>
                  <a:srgbClr val="002060"/>
                </a:solidFill>
                <a:latin typeface="Calibri" panose="020F0502020204030204" pitchFamily="34" charset="0"/>
              </a:rPr>
              <a:t>What are some of the tensions between beliefs/values and practice?</a:t>
            </a: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740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6702"/>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75134" y="2133600"/>
            <a:ext cx="7772400" cy="3730929"/>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Building capacity of AU team members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Evolution of AU PCL</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Evolution of mentorship </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Documentation (focus group interviews, reflective journals, PCL’s meetings agendas)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 New teaching strategies (English and Math Undergraduate Initial teacher Education programmes)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New topics introduced in undergraduate and postgraduate Initial Teacher Education Programmes (English and) Math</a:t>
            </a: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C03284-01D4-486F-A343-93E1FA93A648}"/>
              </a:ext>
            </a:extLst>
          </p:cNvPr>
          <p:cNvSpPr/>
          <p:nvPr/>
        </p:nvSpPr>
        <p:spPr>
          <a:xfrm>
            <a:off x="918191" y="1393038"/>
            <a:ext cx="18850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Outcomes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34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6702"/>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75134" y="2133600"/>
            <a:ext cx="7772400" cy="3730929"/>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Collaboration among AU team members </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New culture introduced</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Data collected for researching changes at the school and AU </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Initial data analysis conducted</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Agreed timeline and framework for writing of the case studies</a:t>
            </a:r>
          </a:p>
          <a:p>
            <a:pPr marL="0" lvl="0" indent="0" algn="l" rtl="0">
              <a:buClr>
                <a:srgbClr val="3333CC"/>
              </a:buClr>
              <a:buNone/>
            </a:pPr>
            <a:endParaRPr lang="en-GB" sz="2400" dirty="0">
              <a:solidFill>
                <a:srgbClr val="002060"/>
              </a:solidFill>
              <a:latin typeface="Calibri" panose="020F0502020204030204" pitchFamily="34" charset="0"/>
            </a:endParaRPr>
          </a:p>
          <a:p>
            <a:pPr marL="0" lvl="0" indent="0" algn="l" rtl="0">
              <a:buClr>
                <a:srgbClr val="3333CC"/>
              </a:buClr>
              <a:buNone/>
            </a:pPr>
            <a:endParaRPr lang="en-GB" sz="24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C03284-01D4-486F-A343-93E1FA93A648}"/>
              </a:ext>
            </a:extLst>
          </p:cNvPr>
          <p:cNvSpPr/>
          <p:nvPr/>
        </p:nvSpPr>
        <p:spPr>
          <a:xfrm>
            <a:off x="918191" y="1393038"/>
            <a:ext cx="18850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Outcomes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94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C7579D6-C632-4002-A972-882B6753AB6F}"/>
              </a:ext>
            </a:extLst>
          </p:cNvPr>
          <p:cNvPicPr>
            <a:picLocks noChangeAspect="1"/>
          </p:cNvPicPr>
          <p:nvPr/>
        </p:nvPicPr>
        <p:blipFill rotWithShape="1">
          <a:blip r:embed="rId4"/>
          <a:srcRect l="18966" t="20748" r="18677" b="6487"/>
          <a:stretch/>
        </p:blipFill>
        <p:spPr>
          <a:xfrm>
            <a:off x="683568" y="1329826"/>
            <a:ext cx="7469832" cy="4903130"/>
          </a:xfrm>
          <a:prstGeom prst="rect">
            <a:avLst/>
          </a:prstGeom>
        </p:spPr>
      </p:pic>
    </p:spTree>
    <p:extLst>
      <p:ext uri="{BB962C8B-B14F-4D97-AF65-F5344CB8AC3E}">
        <p14:creationId xmlns:p14="http://schemas.microsoft.com/office/powerpoint/2010/main" val="3922172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6702"/>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75134" y="2133600"/>
            <a:ext cx="7772400" cy="3730929"/>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Supporting schools to integrate more interactive and collaborative teaching and learning practices (e.g. Material development) </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Schools’ Clustering (November 2018)</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Schools’ clusters workshops at AU (November 2018- April 2019)</a:t>
            </a:r>
          </a:p>
          <a:p>
            <a:pPr>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Collecting data for the schools’ case studies (on-going)</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Communication &amp; logistics with Directorate in Alexandria (on-going)</a:t>
            </a: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C03284-01D4-486F-A343-93E1FA93A648}"/>
              </a:ext>
            </a:extLst>
          </p:cNvPr>
          <p:cNvSpPr/>
          <p:nvPr/>
        </p:nvSpPr>
        <p:spPr>
          <a:xfrm>
            <a:off x="918191" y="1393038"/>
            <a:ext cx="3760966" cy="584775"/>
          </a:xfrm>
          <a:prstGeom prst="rect">
            <a:avLst/>
          </a:prstGeom>
        </p:spPr>
        <p:txBody>
          <a:bodyPr wrap="none">
            <a:spAutoFit/>
          </a:bodyPr>
          <a:lstStyle/>
          <a:p>
            <a:r>
              <a:rPr lang="en-GB" sz="3200" dirty="0">
                <a:solidFill>
                  <a:srgbClr val="C00000"/>
                </a:solidFill>
                <a:latin typeface="Calibri" panose="020F0502020204030204" pitchFamily="34" charset="0"/>
                <a:ea typeface="+mj-ea"/>
                <a:cs typeface="+mj-cs"/>
              </a:rPr>
              <a:t>AU Activities: Schools</a:t>
            </a:r>
            <a:endParaRPr lang="en-GB" dirty="0"/>
          </a:p>
        </p:txBody>
      </p:sp>
    </p:spTree>
    <p:extLst>
      <p:ext uri="{BB962C8B-B14F-4D97-AF65-F5344CB8AC3E}">
        <p14:creationId xmlns:p14="http://schemas.microsoft.com/office/powerpoint/2010/main" val="34876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6702"/>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75134" y="2133601"/>
            <a:ext cx="7772400" cy="1752600"/>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A Fully equipped computer lab ay AU</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MoU between AU &amp; </a:t>
            </a:r>
            <a:r>
              <a:rPr lang="en-GB" sz="2400" dirty="0" err="1">
                <a:solidFill>
                  <a:srgbClr val="002060"/>
                </a:solidFill>
                <a:latin typeface="Calibri" panose="020F0502020204030204" pitchFamily="34" charset="0"/>
              </a:rPr>
              <a:t>UoN</a:t>
            </a:r>
            <a:r>
              <a:rPr lang="en-GB" sz="2400" dirty="0">
                <a:solidFill>
                  <a:srgbClr val="002060"/>
                </a:solidFill>
                <a:latin typeface="Calibri" panose="020F0502020204030204" pitchFamily="34" charset="0"/>
              </a:rPr>
              <a:t> (in process)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Online Learning communities (emerging)</a:t>
            </a:r>
          </a:p>
          <a:p>
            <a:pPr marL="0" lvl="0" indent="0" algn="l" rtl="0">
              <a:buClr>
                <a:srgbClr val="3333CC"/>
              </a:buClr>
              <a:buNone/>
            </a:pPr>
            <a:endParaRPr lang="en-GB" sz="24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C03284-01D4-486F-A343-93E1FA93A648}"/>
              </a:ext>
            </a:extLst>
          </p:cNvPr>
          <p:cNvSpPr/>
          <p:nvPr/>
        </p:nvSpPr>
        <p:spPr>
          <a:xfrm>
            <a:off x="918191" y="1393038"/>
            <a:ext cx="18850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Outcomes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7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43000"/>
            <a:ext cx="7772400" cy="842963"/>
          </a:xfrm>
        </p:spPr>
        <p:txBody>
          <a:bodyPr>
            <a:normAutofit/>
          </a:bodyPr>
          <a:lstStyle/>
          <a:p>
            <a:r>
              <a:rPr lang="en-US" sz="4800" b="1" dirty="0">
                <a:solidFill>
                  <a:srgbClr val="C00000"/>
                </a:solidFill>
              </a:rPr>
              <a:t>Project </a:t>
            </a:r>
            <a:r>
              <a:rPr lang="en-US" sz="4800" b="1" dirty="0" err="1">
                <a:solidFill>
                  <a:srgbClr val="C00000"/>
                </a:solidFill>
              </a:rPr>
              <a:t>Dissimination</a:t>
            </a:r>
            <a:endParaRPr lang="ar-EG" sz="4800" b="1" dirty="0">
              <a:solidFill>
                <a:srgbClr val="C00000"/>
              </a:solidFill>
            </a:endParaRPr>
          </a:p>
        </p:txBody>
      </p:sp>
      <p:pic>
        <p:nvPicPr>
          <p:cNvPr id="1028" name="Picture 4" descr="Image result for â«ØµÙØ±Ø© Ø¬ÙØ¬Ù Ø¯Ø±Ø§ÙÙâ¬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096133"/>
            <a:ext cx="2740025" cy="1753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hatsapp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048000"/>
            <a:ext cx="1624013" cy="162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343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36" y="1219200"/>
            <a:ext cx="7793037" cy="857510"/>
          </a:xfrm>
        </p:spPr>
        <p:txBody>
          <a:bodyPr>
            <a:normAutofit fontScale="90000"/>
          </a:bodyPr>
          <a:lstStyle/>
          <a:p>
            <a:pPr lvl="0" algn="ctr"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US" sz="3200" b="1" dirty="0">
                <a:solidFill>
                  <a:srgbClr val="C00000"/>
                </a:solidFill>
                <a:latin typeface="Calibri" panose="020F0502020204030204" pitchFamily="34" charset="0"/>
                <a:ea typeface="+mn-ea"/>
                <a:cs typeface="Calibri" panose="020F0502020204030204" pitchFamily="34" charset="0"/>
              </a:rPr>
              <a:t>Sharing</a:t>
            </a:r>
            <a:r>
              <a:rPr lang="en-US" sz="3200"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en-GB" sz="3200" b="1" dirty="0">
                <a:solidFill>
                  <a:srgbClr val="C00000"/>
                </a:solidFill>
                <a:latin typeface="Calibri" panose="020F0502020204030204" pitchFamily="34" charset="0"/>
                <a:ea typeface="+mn-ea"/>
                <a:cs typeface="Calibri" panose="020F0502020204030204" pitchFamily="34" charset="0"/>
              </a:rPr>
              <a:t>materials to AU Google Drive</a:t>
            </a:r>
            <a:br>
              <a:rPr lang="en-GB" sz="3200" b="1" dirty="0">
                <a:solidFill>
                  <a:srgbClr val="C00000"/>
                </a:solidFill>
                <a:latin typeface="Calibri" panose="020F0502020204030204" pitchFamily="34" charset="0"/>
                <a:ea typeface="+mn-ea"/>
                <a:cs typeface="Calibri" panose="020F0502020204030204" pitchFamily="34" charset="0"/>
              </a:rPr>
            </a:b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32</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l="11545" t="2152" r="5122" b="6842"/>
          <a:stretch/>
        </p:blipFill>
        <p:spPr>
          <a:xfrm>
            <a:off x="228600" y="1933575"/>
            <a:ext cx="8610599" cy="4010025"/>
          </a:xfrm>
          <a:prstGeom prst="rect">
            <a:avLst/>
          </a:prstGeom>
        </p:spPr>
      </p:pic>
      <p:sp>
        <p:nvSpPr>
          <p:cNvPr id="6" name="Oval Callout 5"/>
          <p:cNvSpPr/>
          <p:nvPr/>
        </p:nvSpPr>
        <p:spPr>
          <a:xfrm>
            <a:off x="1356968" y="1859510"/>
            <a:ext cx="1858064" cy="15791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SUP4PCL AU</a:t>
            </a:r>
            <a:endParaRPr lang="ar-EG" dirty="0"/>
          </a:p>
        </p:txBody>
      </p:sp>
    </p:spTree>
    <p:extLst>
      <p:ext uri="{BB962C8B-B14F-4D97-AF65-F5344CB8AC3E}">
        <p14:creationId xmlns:p14="http://schemas.microsoft.com/office/powerpoint/2010/main" val="259843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8079A-4ACE-4423-8ECF-19865F5F0ECD}"/>
              </a:ext>
            </a:extLst>
          </p:cNvPr>
          <p:cNvSpPr>
            <a:spLocks noGrp="1"/>
          </p:cNvSpPr>
          <p:nvPr>
            <p:ph idx="1"/>
          </p:nvPr>
        </p:nvSpPr>
        <p:spPr>
          <a:xfrm>
            <a:off x="609600" y="1871885"/>
            <a:ext cx="7677472" cy="4114800"/>
          </a:xfrm>
        </p:spPr>
        <p:txBody>
          <a:bodyPr>
            <a:normAutofit lnSpcReduction="10000"/>
          </a:bodyPr>
          <a:lstStyle/>
          <a:p>
            <a:pPr algn="l" rtl="0">
              <a:buFont typeface="Wingdings" panose="05000000000000000000" pitchFamily="2" charset="2"/>
              <a:buChar char="§"/>
            </a:pPr>
            <a:r>
              <a:rPr lang="en-US" sz="2600" dirty="0">
                <a:solidFill>
                  <a:srgbClr val="002060"/>
                </a:solidFill>
                <a:latin typeface="Calibri" pitchFamily="34" charset="0"/>
                <a:cs typeface="Calibri" pitchFamily="34" charset="0"/>
              </a:rPr>
              <a:t>Development of </a:t>
            </a:r>
            <a:r>
              <a:rPr lang="en-US" sz="2600" b="1" i="1" dirty="0">
                <a:solidFill>
                  <a:srgbClr val="002060"/>
                </a:solidFill>
                <a:latin typeface="Calibri" pitchFamily="34" charset="0"/>
                <a:cs typeface="Calibri" pitchFamily="34" charset="0"/>
              </a:rPr>
              <a:t>PCL culture</a:t>
            </a:r>
            <a:endParaRPr lang="en-US" sz="2600" dirty="0">
              <a:solidFill>
                <a:srgbClr val="002060"/>
              </a:solidFill>
              <a:latin typeface="Calibri" pitchFamily="34" charset="0"/>
              <a:cs typeface="Calibri" pitchFamily="34" charset="0"/>
            </a:endParaRPr>
          </a:p>
          <a:p>
            <a:pPr algn="l" rtl="0">
              <a:buFont typeface="Wingdings" panose="05000000000000000000" pitchFamily="2" charset="2"/>
              <a:buChar char="§"/>
            </a:pPr>
            <a:r>
              <a:rPr lang="en-US" sz="2600" dirty="0">
                <a:solidFill>
                  <a:srgbClr val="002060"/>
                </a:solidFill>
                <a:latin typeface="Calibri" pitchFamily="34" charset="0"/>
                <a:cs typeface="Calibri" pitchFamily="34" charset="0"/>
              </a:rPr>
              <a:t>The </a:t>
            </a:r>
            <a:r>
              <a:rPr lang="en-US" sz="2600" b="1" i="1" dirty="0">
                <a:solidFill>
                  <a:srgbClr val="002060"/>
                </a:solidFill>
                <a:latin typeface="Calibri" pitchFamily="34" charset="0"/>
                <a:cs typeface="Calibri" pitchFamily="34" charset="0"/>
              </a:rPr>
              <a:t>culture of hierarchy</a:t>
            </a:r>
            <a:r>
              <a:rPr lang="en-US" sz="2600" dirty="0">
                <a:solidFill>
                  <a:srgbClr val="002060"/>
                </a:solidFill>
                <a:latin typeface="Calibri" pitchFamily="34" charset="0"/>
                <a:cs typeface="Calibri" pitchFamily="34" charset="0"/>
              </a:rPr>
              <a:t> </a:t>
            </a:r>
          </a:p>
          <a:p>
            <a:pPr algn="l" rtl="0">
              <a:buFont typeface="Wingdings" panose="05000000000000000000" pitchFamily="2" charset="2"/>
              <a:buChar char="§"/>
            </a:pPr>
            <a:r>
              <a:rPr lang="en-GB" sz="2600" kern="1200" dirty="0">
                <a:solidFill>
                  <a:srgbClr val="002060"/>
                </a:solidFill>
                <a:latin typeface="Calibri" pitchFamily="34" charset="0"/>
                <a:cs typeface="Calibri" pitchFamily="34" charset="0"/>
              </a:rPr>
              <a:t>The weak </a:t>
            </a:r>
            <a:r>
              <a:rPr lang="en-GB" sz="2600" b="1" i="1" kern="1200" dirty="0">
                <a:solidFill>
                  <a:srgbClr val="002060"/>
                </a:solidFill>
                <a:latin typeface="Calibri" pitchFamily="34" charset="0"/>
                <a:cs typeface="Calibri" pitchFamily="34" charset="0"/>
              </a:rPr>
              <a:t>culture of collaboration</a:t>
            </a:r>
            <a:r>
              <a:rPr lang="en-GB" sz="2600" kern="1200" dirty="0">
                <a:solidFill>
                  <a:srgbClr val="002060"/>
                </a:solidFill>
                <a:latin typeface="Calibri" pitchFamily="34" charset="0"/>
                <a:cs typeface="Calibri" pitchFamily="34" charset="0"/>
              </a:rPr>
              <a:t> </a:t>
            </a:r>
          </a:p>
          <a:p>
            <a:pPr algn="l" rtl="0">
              <a:buFont typeface="Wingdings" panose="05000000000000000000" pitchFamily="2" charset="2"/>
              <a:buChar char="§"/>
            </a:pPr>
            <a:r>
              <a:rPr lang="en-GB" sz="2600" dirty="0">
                <a:solidFill>
                  <a:srgbClr val="002060"/>
                </a:solidFill>
                <a:latin typeface="Calibri" pitchFamily="34" charset="0"/>
                <a:cs typeface="Calibri" pitchFamily="34" charset="0"/>
              </a:rPr>
              <a:t>L</a:t>
            </a:r>
            <a:r>
              <a:rPr lang="en-GB" sz="2600" kern="1200" dirty="0">
                <a:solidFill>
                  <a:srgbClr val="002060"/>
                </a:solidFill>
                <a:latin typeface="Calibri" pitchFamily="34" charset="0"/>
                <a:cs typeface="Calibri" pitchFamily="34" charset="0"/>
              </a:rPr>
              <a:t>ack of resources</a:t>
            </a:r>
            <a:endParaRPr lang="en-US" sz="2600" dirty="0">
              <a:solidFill>
                <a:srgbClr val="002060"/>
              </a:solidFill>
              <a:latin typeface="Calibri" pitchFamily="34" charset="0"/>
              <a:cs typeface="Calibri" pitchFamily="34" charset="0"/>
            </a:endParaRPr>
          </a:p>
          <a:p>
            <a:pPr algn="l" rtl="0">
              <a:buFont typeface="Wingdings" panose="05000000000000000000" pitchFamily="2" charset="2"/>
              <a:buChar char="§"/>
            </a:pPr>
            <a:r>
              <a:rPr lang="en-GB" sz="2600" dirty="0">
                <a:solidFill>
                  <a:srgbClr val="002060"/>
                </a:solidFill>
                <a:latin typeface="Calibri" pitchFamily="34" charset="0"/>
                <a:cs typeface="Calibri" pitchFamily="34" charset="0"/>
              </a:rPr>
              <a:t>Workload puts constraints on collaboration</a:t>
            </a:r>
          </a:p>
          <a:p>
            <a:pPr algn="l" rtl="0">
              <a:buFont typeface="Wingdings" panose="05000000000000000000" pitchFamily="2" charset="2"/>
              <a:buChar char="§"/>
            </a:pPr>
            <a:r>
              <a:rPr lang="en-GB" sz="2600" dirty="0">
                <a:solidFill>
                  <a:srgbClr val="002060"/>
                </a:solidFill>
                <a:latin typeface="Calibri" pitchFamily="34" charset="0"/>
                <a:cs typeface="Calibri" pitchFamily="34" charset="0"/>
              </a:rPr>
              <a:t>Time and space</a:t>
            </a:r>
          </a:p>
          <a:p>
            <a:pPr algn="l" rtl="0">
              <a:buFont typeface="Wingdings" panose="05000000000000000000" pitchFamily="2" charset="2"/>
              <a:buChar char="§"/>
            </a:pPr>
            <a:r>
              <a:rPr lang="en-GB" sz="2600" dirty="0">
                <a:solidFill>
                  <a:srgbClr val="002060"/>
                </a:solidFill>
                <a:latin typeface="Calibri" pitchFamily="34" charset="0"/>
                <a:cs typeface="Calibri" pitchFamily="34" charset="0"/>
              </a:rPr>
              <a:t>Collaboration with the </a:t>
            </a:r>
            <a:r>
              <a:rPr lang="en-GB" sz="2600" dirty="0" err="1">
                <a:solidFill>
                  <a:srgbClr val="002060"/>
                </a:solidFill>
                <a:latin typeface="Calibri" pitchFamily="34" charset="0"/>
                <a:cs typeface="Calibri" pitchFamily="34" charset="0"/>
              </a:rPr>
              <a:t>MoE</a:t>
            </a:r>
            <a:endParaRPr lang="en-GB" sz="2600" dirty="0">
              <a:solidFill>
                <a:srgbClr val="002060"/>
              </a:solidFill>
              <a:latin typeface="Calibri" pitchFamily="34" charset="0"/>
              <a:cs typeface="Calibri" pitchFamily="34" charset="0"/>
            </a:endParaRPr>
          </a:p>
          <a:p>
            <a:pPr algn="l" rtl="0">
              <a:buFont typeface="Wingdings" panose="05000000000000000000" pitchFamily="2" charset="2"/>
              <a:buChar char="§"/>
            </a:pPr>
            <a:r>
              <a:rPr lang="en-GB" sz="2600" dirty="0">
                <a:solidFill>
                  <a:srgbClr val="002060"/>
                </a:solidFill>
                <a:latin typeface="Calibri" pitchFamily="34" charset="0"/>
                <a:cs typeface="Calibri" pitchFamily="34" charset="0"/>
              </a:rPr>
              <a:t>Research skills</a:t>
            </a:r>
          </a:p>
          <a:p>
            <a:pPr algn="l" rtl="0">
              <a:buFont typeface="Wingdings" panose="05000000000000000000" pitchFamily="2" charset="2"/>
              <a:buChar char="§"/>
            </a:pPr>
            <a:r>
              <a:rPr lang="en-GB" sz="2600" dirty="0">
                <a:solidFill>
                  <a:srgbClr val="002060"/>
                </a:solidFill>
                <a:latin typeface="Calibri" pitchFamily="34" charset="0"/>
                <a:cs typeface="Calibri" pitchFamily="34" charset="0"/>
              </a:rPr>
              <a:t>Sustainability</a:t>
            </a:r>
            <a:endParaRPr lang="en-US" sz="2600" dirty="0">
              <a:solidFill>
                <a:srgbClr val="002060"/>
              </a:solidFill>
              <a:latin typeface="Calibri" pitchFamily="34" charset="0"/>
              <a:cs typeface="Calibri" pitchFamily="34" charset="0"/>
            </a:endParaRPr>
          </a:p>
          <a:p>
            <a:pPr marL="0" indent="0" algn="l" rtl="0">
              <a:buNone/>
            </a:pPr>
            <a:endParaRPr lang="en-US" sz="2600" b="1" dirty="0">
              <a:solidFill>
                <a:schemeClr val="tx2"/>
              </a:solidFill>
              <a:latin typeface="Calibri" pitchFamily="34" charset="0"/>
              <a:cs typeface="Calibri" pitchFamily="34" charset="0"/>
            </a:endParaRPr>
          </a:p>
        </p:txBody>
      </p:sp>
      <p:sp>
        <p:nvSpPr>
          <p:cNvPr id="1741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fld id="{02E9FC1D-D2D3-4E0F-90E7-98444B338B4A}" type="slidenum">
              <a:rPr lang="en-US" altLang="en-US" smtClean="0">
                <a:solidFill>
                  <a:srgbClr val="8D8D8D"/>
                </a:solidFill>
                <a:latin typeface="Tahoma" panose="020B0604030504040204" pitchFamily="34" charset="0"/>
              </a:rPr>
              <a:t>33</a:t>
            </a:fld>
            <a:endParaRPr lang="en-US" altLang="en-US" dirty="0">
              <a:solidFill>
                <a:srgbClr val="8D8D8D"/>
              </a:solidFill>
              <a:latin typeface="Tahoma" panose="020B0604030504040204" pitchFamily="34" charset="0"/>
            </a:endParaRPr>
          </a:p>
        </p:txBody>
      </p:sp>
      <p:pic>
        <p:nvPicPr>
          <p:cNvPr id="17413" name="Picture 6" descr="انطلاق فعاليات اليوبيل الماسي لجامعة الإسكندرية..اليوم"/>
          <p:cNvPicPr>
            <a:picLocks noChangeAspect="1" noChangeArrowheads="1"/>
          </p:cNvPicPr>
          <p:nvPr/>
        </p:nvPicPr>
        <p:blipFill>
          <a:blip r:embed="rId3">
            <a:extLst>
              <a:ext uri="{28A0092B-C50C-407E-A947-70E740481C1C}">
                <a14:useLocalDpi xmlns:a14="http://schemas.microsoft.com/office/drawing/2010/main" val="0"/>
              </a:ext>
            </a:extLst>
          </a:blip>
          <a:srcRect l="27084" t="10226" r="30208" b="67613"/>
          <a:stretch>
            <a:fillRect/>
          </a:stretch>
        </p:blipFill>
        <p:spPr bwMode="auto">
          <a:xfrm>
            <a:off x="7012334" y="212411"/>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12411"/>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3084986" y="6392858"/>
            <a:ext cx="2895600" cy="457200"/>
          </a:xfrm>
        </p:spPr>
        <p:txBody>
          <a:bodyPr/>
          <a:lstStyle/>
          <a:p>
            <a:pPr algn="l">
              <a:defRPr/>
            </a:pPr>
            <a:r>
              <a:rPr lang="en-US" i="1" dirty="0"/>
              <a:t>SUP4PCL, </a:t>
            </a:r>
            <a:r>
              <a:rPr lang="en-US" i="1" dirty="0" err="1"/>
              <a:t>Dr</a:t>
            </a:r>
            <a:r>
              <a:rPr lang="en-US" i="1" dirty="0"/>
              <a:t> </a:t>
            </a:r>
            <a:r>
              <a:rPr lang="en-US" i="1" dirty="0" err="1"/>
              <a:t>Maha</a:t>
            </a:r>
            <a:r>
              <a:rPr lang="en-US" i="1" dirty="0"/>
              <a:t> , </a:t>
            </a:r>
            <a:r>
              <a:rPr lang="en-US" i="1" dirty="0" err="1"/>
              <a:t>Dr</a:t>
            </a:r>
            <a:r>
              <a:rPr lang="en-US" i="1" dirty="0"/>
              <a:t> </a:t>
            </a:r>
            <a:r>
              <a:rPr lang="en-US" i="1" dirty="0" err="1"/>
              <a:t>Nevien</a:t>
            </a:r>
            <a:endParaRPr lang="en-US" i="1" dirty="0"/>
          </a:p>
        </p:txBody>
      </p:sp>
      <p:sp>
        <p:nvSpPr>
          <p:cNvPr id="9" name="Title 1">
            <a:extLst>
              <a:ext uri="{FF2B5EF4-FFF2-40B4-BE49-F238E27FC236}">
                <a16:creationId xmlns:a16="http://schemas.microsoft.com/office/drawing/2014/main" id="{7D8F7FE9-3A69-4A5A-9D68-ACF4E4A2BCD7}"/>
              </a:ext>
            </a:extLst>
          </p:cNvPr>
          <p:cNvSpPr txBox="1">
            <a:spLocks/>
          </p:cNvSpPr>
          <p:nvPr/>
        </p:nvSpPr>
        <p:spPr bwMode="auto">
          <a:xfrm>
            <a:off x="395536" y="692696"/>
            <a:ext cx="8424936" cy="84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Tahoma" pitchFamily="34" charset="0"/>
                <a:cs typeface="Arial" charset="0"/>
              </a:defRPr>
            </a:lvl2pPr>
            <a:lvl3pPr algn="l" rtl="1" eaLnBrk="0" fontAlgn="base" hangingPunct="0">
              <a:spcBef>
                <a:spcPct val="0"/>
              </a:spcBef>
              <a:spcAft>
                <a:spcPct val="0"/>
              </a:spcAft>
              <a:defRPr sz="4400">
                <a:solidFill>
                  <a:schemeClr val="tx2"/>
                </a:solidFill>
                <a:latin typeface="Tahoma" pitchFamily="34" charset="0"/>
                <a:cs typeface="Arial" charset="0"/>
              </a:defRPr>
            </a:lvl3pPr>
            <a:lvl4pPr algn="l" rtl="1" eaLnBrk="0" fontAlgn="base" hangingPunct="0">
              <a:spcBef>
                <a:spcPct val="0"/>
              </a:spcBef>
              <a:spcAft>
                <a:spcPct val="0"/>
              </a:spcAft>
              <a:defRPr sz="4400">
                <a:solidFill>
                  <a:schemeClr val="tx2"/>
                </a:solidFill>
                <a:latin typeface="Tahoma" pitchFamily="34" charset="0"/>
                <a:cs typeface="Arial" charset="0"/>
              </a:defRPr>
            </a:lvl4pPr>
            <a:lvl5pPr algn="l" rtl="1" eaLnBrk="0" fontAlgn="base" hangingPunct="0">
              <a:spcBef>
                <a:spcPct val="0"/>
              </a:spcBef>
              <a:spcAft>
                <a:spcPct val="0"/>
              </a:spcAft>
              <a:defRPr sz="4400">
                <a:solidFill>
                  <a:schemeClr val="tx2"/>
                </a:solidFill>
                <a:latin typeface="Tahoma" pitchFamily="34" charset="0"/>
                <a:cs typeface="Arial" charset="0"/>
              </a:defRPr>
            </a:lvl5pPr>
            <a:lvl6pPr marL="457200" algn="l" rtl="1" fontAlgn="base">
              <a:spcBef>
                <a:spcPct val="0"/>
              </a:spcBef>
              <a:spcAft>
                <a:spcPct val="0"/>
              </a:spcAft>
              <a:defRPr sz="4400">
                <a:solidFill>
                  <a:schemeClr val="tx2"/>
                </a:solidFill>
                <a:latin typeface="Tahoma" pitchFamily="34" charset="0"/>
                <a:cs typeface="Arial" charset="0"/>
              </a:defRPr>
            </a:lvl6pPr>
            <a:lvl7pPr marL="914400" algn="l" rtl="1" fontAlgn="base">
              <a:spcBef>
                <a:spcPct val="0"/>
              </a:spcBef>
              <a:spcAft>
                <a:spcPct val="0"/>
              </a:spcAft>
              <a:defRPr sz="4400">
                <a:solidFill>
                  <a:schemeClr val="tx2"/>
                </a:solidFill>
                <a:latin typeface="Tahoma" pitchFamily="34" charset="0"/>
                <a:cs typeface="Arial" charset="0"/>
              </a:defRPr>
            </a:lvl7pPr>
            <a:lvl8pPr marL="1371600" algn="l" rtl="1" fontAlgn="base">
              <a:spcBef>
                <a:spcPct val="0"/>
              </a:spcBef>
              <a:spcAft>
                <a:spcPct val="0"/>
              </a:spcAft>
              <a:defRPr sz="4400">
                <a:solidFill>
                  <a:schemeClr val="tx2"/>
                </a:solidFill>
                <a:latin typeface="Tahoma" pitchFamily="34" charset="0"/>
                <a:cs typeface="Arial" charset="0"/>
              </a:defRPr>
            </a:lvl8pPr>
            <a:lvl9pPr marL="1828800" algn="l" rtl="1" fontAlgn="base">
              <a:spcBef>
                <a:spcPct val="0"/>
              </a:spcBef>
              <a:spcAft>
                <a:spcPct val="0"/>
              </a:spcAft>
              <a:defRPr sz="4400">
                <a:solidFill>
                  <a:schemeClr val="tx2"/>
                </a:solidFill>
                <a:latin typeface="Tahoma" pitchFamily="34" charset="0"/>
                <a:cs typeface="Arial" charset="0"/>
              </a:defRPr>
            </a:lvl9pPr>
          </a:lstStyle>
          <a:p>
            <a:pPr algn="ctr" rtl="0">
              <a:lnSpc>
                <a:spcPct val="120000"/>
              </a:lnSpc>
              <a:buClr>
                <a:srgbClr val="3333CC"/>
              </a:buClr>
              <a:defRPr/>
            </a:pPr>
            <a:r>
              <a:rPr lang="en-US" sz="3200" b="1" kern="0" dirty="0">
                <a:solidFill>
                  <a:srgbClr val="C00000"/>
                </a:solidFill>
                <a:latin typeface="Calibri" panose="020F0502020204030204" pitchFamily="34" charset="0"/>
                <a:ea typeface="Calibri"/>
              </a:rPr>
              <a:t>Challenges</a:t>
            </a:r>
          </a:p>
        </p:txBody>
      </p:sp>
    </p:spTree>
    <p:extLst>
      <p:ext uri="{BB962C8B-B14F-4D97-AF65-F5344CB8AC3E}">
        <p14:creationId xmlns:p14="http://schemas.microsoft.com/office/powerpoint/2010/main" val="878079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684213" y="1916113"/>
            <a:ext cx="7775575" cy="4105275"/>
          </a:xfrm>
          <a:prstGeom prst="rect">
            <a:avLst/>
          </a:prstGeom>
        </p:spPr>
        <p:txBody>
          <a:bodyPr>
            <a:normAutofit/>
          </a:bodyPr>
          <a:lstStyle>
            <a:lvl1pPr marL="342900" indent="-342900" algn="r" rtl="1"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r" rtl="1"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r" rtl="1"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a:lstStyle>
          <a:p>
            <a:pPr marL="0" indent="0" algn="ctr" rtl="0">
              <a:buClr>
                <a:srgbClr val="3333CC"/>
              </a:buClr>
              <a:buFont typeface="Wingdings" pitchFamily="2" charset="2"/>
              <a:buNone/>
              <a:defRPr/>
            </a:pPr>
            <a:endParaRPr lang="en-US" sz="1400" b="1" kern="0" dirty="0">
              <a:solidFill>
                <a:srgbClr val="002060"/>
              </a:solidFill>
              <a:ea typeface="Calibri"/>
            </a:endParaRPr>
          </a:p>
          <a:p>
            <a:pPr marL="0" indent="0" algn="l" rtl="0">
              <a:buClr>
                <a:srgbClr val="3333CC"/>
              </a:buClr>
              <a:buNone/>
              <a:defRPr/>
            </a:pPr>
            <a:endParaRPr lang="en-US" sz="2400" b="1" kern="0" dirty="0">
              <a:solidFill>
                <a:srgbClr val="002060"/>
              </a:solidFill>
              <a:latin typeface="Calibri" panose="020F0502020204030204" pitchFamily="34" charset="0"/>
              <a:ea typeface="Calibri"/>
            </a:endParaRPr>
          </a:p>
        </p:txBody>
      </p:sp>
      <p:sp>
        <p:nvSpPr>
          <p:cNvPr id="3686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fld id="{7776C7A1-65E7-492A-BC69-324232C937FF}" type="slidenum">
              <a:rPr lang="ar-SA" altLang="en-US">
                <a:solidFill>
                  <a:srgbClr val="8D8D8D"/>
                </a:solidFill>
                <a:latin typeface="Tahoma" panose="020B0604030504040204" pitchFamily="34" charset="0"/>
              </a:rPr>
              <a:pPr algn="ctr"/>
              <a:t>34</a:t>
            </a:fld>
            <a:endParaRPr lang="en-US" altLang="en-US">
              <a:solidFill>
                <a:srgbClr val="8D8D8D"/>
              </a:solidFill>
              <a:latin typeface="Tahoma" panose="020B0604030504040204" pitchFamily="34" charset="0"/>
            </a:endParaRPr>
          </a:p>
        </p:txBody>
      </p:sp>
      <p:sp>
        <p:nvSpPr>
          <p:cNvPr id="4" name="Footer Placeholder 3"/>
          <p:cNvSpPr>
            <a:spLocks noGrp="1"/>
          </p:cNvSpPr>
          <p:nvPr>
            <p:ph type="ftr" sz="quarter" idx="11"/>
          </p:nvPr>
        </p:nvSpPr>
        <p:spPr>
          <a:xfrm>
            <a:off x="685800" y="6324600"/>
            <a:ext cx="4510088" cy="457200"/>
          </a:xfrm>
        </p:spPr>
        <p:txBody>
          <a:bodyPr/>
          <a:lstStyle/>
          <a:p>
            <a:pPr algn="l">
              <a:defRPr/>
            </a:pPr>
            <a:r>
              <a:rPr lang="es-ES" dirty="0">
                <a:solidFill>
                  <a:schemeClr val="bg2">
                    <a:lumMod val="50000"/>
                    <a:lumOff val="50000"/>
                  </a:schemeClr>
                </a:solidFill>
              </a:rPr>
              <a:t>SUP4PCL , AU</a:t>
            </a:r>
            <a:endParaRPr lang="en-US" dirty="0">
              <a:solidFill>
                <a:schemeClr val="bg2">
                  <a:lumMod val="50000"/>
                  <a:lumOff val="50000"/>
                </a:schemeClr>
              </a:solidFill>
            </a:endParaRPr>
          </a:p>
        </p:txBody>
      </p:sp>
      <p:pic>
        <p:nvPicPr>
          <p:cNvPr id="3686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A796F6-E870-4B0A-A42A-6F5AA8183F42}"/>
              </a:ext>
            </a:extLst>
          </p:cNvPr>
          <p:cNvPicPr>
            <a:picLocks noChangeAspect="1"/>
          </p:cNvPicPr>
          <p:nvPr/>
        </p:nvPicPr>
        <p:blipFill>
          <a:blip r:embed="rId4"/>
          <a:stretch>
            <a:fillRect/>
          </a:stretch>
        </p:blipFill>
        <p:spPr>
          <a:xfrm>
            <a:off x="611882" y="1589087"/>
            <a:ext cx="7920236" cy="45211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8200"/>
            <a:ext cx="7793037" cy="86228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br>
              <a:rPr lang="en-US" sz="3200" u="sng" dirty="0">
                <a:latin typeface="Calibri" panose="020F0502020204030204" pitchFamily="34" charset="0"/>
                <a:ea typeface="Tahoma" panose="020B0604030504040204" pitchFamily="34" charset="0"/>
                <a:cs typeface="Calibri" panose="020F0502020204030204" pitchFamily="34" charset="0"/>
              </a:rPr>
            </a:br>
            <a:br>
              <a:rPr lang="en-GB" sz="2400" dirty="0">
                <a:solidFill>
                  <a:srgbClr val="333399">
                    <a:lumMod val="75000"/>
                  </a:srgbClr>
                </a:solidFill>
                <a:ea typeface="+mn-ea"/>
              </a:rPr>
            </a:br>
            <a:br>
              <a:rPr lang="en-GB" sz="3200" dirty="0">
                <a:solidFill>
                  <a:srgbClr val="C00000"/>
                </a:solidFill>
                <a:latin typeface="Calibri" panose="020F0502020204030204" pitchFamily="34" charset="0"/>
                <a:ea typeface="+mn-ea"/>
              </a:rPr>
            </a:br>
            <a:r>
              <a:rPr lang="en-GB" sz="3200" b="1" dirty="0">
                <a:solidFill>
                  <a:srgbClr val="C00000"/>
                </a:solidFill>
                <a:latin typeface="Calibri" panose="020F0502020204030204" pitchFamily="34" charset="0"/>
              </a:rPr>
              <a:t>Outcomes</a:t>
            </a:r>
            <a:br>
              <a:rPr lang="en-US" sz="3200" dirty="0">
                <a:latin typeface="Calibri" panose="020F0502020204030204" pitchFamily="34" charset="0"/>
                <a:ea typeface="Tahoma" panose="020B0604030504040204" pitchFamily="34" charset="0"/>
                <a:cs typeface="Calibri" panose="020F0502020204030204" pitchFamily="34" charset="0"/>
              </a:rPr>
            </a:br>
            <a:endParaRPr lang="en-US" sz="3200"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6BBE57-E0F9-4EAB-A032-016BD7A877CB}"/>
              </a:ext>
            </a:extLst>
          </p:cNvPr>
          <p:cNvSpPr>
            <a:spLocks noGrp="1"/>
          </p:cNvSpPr>
          <p:nvPr>
            <p:ph idx="1"/>
          </p:nvPr>
        </p:nvSpPr>
        <p:spPr>
          <a:xfrm>
            <a:off x="584659" y="2133600"/>
            <a:ext cx="7772400" cy="3902999"/>
          </a:xfrm>
        </p:spPr>
        <p:txBody>
          <a:bodyPr>
            <a:normAutofit/>
          </a:bodyPr>
          <a:lstStyle/>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Documentation of PD schools’ initial profile and progress (baseline reports &amp; progress reports)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PD programmes delivered in all schools (PD materials)</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PD programmes integrated in the schools’ Training &amp; Quality Assurance units work plan for this academic year: 2018/ 2019</a:t>
            </a:r>
          </a:p>
          <a:p>
            <a:pPr lvl="0" algn="l" rtl="0">
              <a:buClr>
                <a:srgbClr val="3333CC"/>
              </a:buClr>
              <a:buFont typeface="Wingdings" panose="05000000000000000000" pitchFamily="2" charset="2"/>
              <a:buChar char="§"/>
            </a:pPr>
            <a:r>
              <a:rPr lang="en-GB" sz="2400" dirty="0">
                <a:solidFill>
                  <a:srgbClr val="002060"/>
                </a:solidFill>
                <a:latin typeface="Calibri" panose="020F0502020204030204" pitchFamily="34" charset="0"/>
              </a:rPr>
              <a:t>Schools’ developed materials</a:t>
            </a:r>
          </a:p>
          <a:p>
            <a:pPr marL="0" lvl="0" indent="0" algn="l" rtl="0">
              <a:buClr>
                <a:srgbClr val="3333CC"/>
              </a:buClr>
              <a:buNone/>
            </a:pPr>
            <a:endParaRPr lang="en-GB" sz="2400" dirty="0">
              <a:solidFill>
                <a:schemeClr val="tx2">
                  <a:lumMod val="75000"/>
                </a:schemeClr>
              </a:solidFill>
              <a:latin typeface="Calibri" panose="020F0502020204030204" pitchFamily="34" charset="0"/>
            </a:endParaRPr>
          </a:p>
        </p:txBody>
      </p:sp>
      <p:sp>
        <p:nvSpPr>
          <p:cNvPr id="11" name="Footer Placeholder 3"/>
          <p:cNvSpPr>
            <a:spLocks noGrp="1"/>
          </p:cNvSpPr>
          <p:nvPr>
            <p:ph type="ftr" sz="quarter" idx="11"/>
          </p:nvPr>
        </p:nvSpPr>
        <p:spPr>
          <a:xfrm>
            <a:off x="683568" y="6123876"/>
            <a:ext cx="1800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7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337B57-6E5E-4FF1-8BDE-FD15E8F6C72C}"/>
              </a:ext>
            </a:extLst>
          </p:cNvPr>
          <p:cNvSpPr>
            <a:spLocks noGrp="1"/>
          </p:cNvSpPr>
          <p:nvPr>
            <p:ph sz="half" idx="1"/>
          </p:nvPr>
        </p:nvSpPr>
        <p:spPr>
          <a:xfrm>
            <a:off x="539552" y="2708920"/>
            <a:ext cx="3810000" cy="3437408"/>
          </a:xfrm>
        </p:spPr>
        <p:txBody>
          <a:bodyPr/>
          <a:lstStyle/>
          <a:p>
            <a:pPr marL="0" indent="0" algn="l" rtl="0">
              <a:buNone/>
            </a:pPr>
            <a:r>
              <a:rPr lang="en-GB" sz="2800" dirty="0">
                <a:solidFill>
                  <a:srgbClr val="002060"/>
                </a:solidFill>
                <a:latin typeface="Calibri" panose="020F0502020204030204" pitchFamily="34" charset="0"/>
              </a:rPr>
              <a:t>1.  STEAM, ESD, GC</a:t>
            </a:r>
          </a:p>
          <a:p>
            <a:pPr marL="0" indent="0" algn="l" rtl="0">
              <a:buNone/>
            </a:pPr>
            <a:r>
              <a:rPr lang="en-GB" sz="2800" dirty="0">
                <a:solidFill>
                  <a:srgbClr val="002060"/>
                </a:solidFill>
                <a:latin typeface="Calibri" panose="020F0502020204030204" pitchFamily="34" charset="0"/>
              </a:rPr>
              <a:t>2.  Teachers’ Roles</a:t>
            </a:r>
          </a:p>
          <a:p>
            <a:pPr marL="0" indent="0" algn="l" rtl="0">
              <a:buNone/>
            </a:pPr>
            <a:r>
              <a:rPr lang="en-GB" sz="2800" dirty="0">
                <a:solidFill>
                  <a:srgbClr val="002060"/>
                </a:solidFill>
                <a:latin typeface="Calibri" panose="020F0502020204030204" pitchFamily="34" charset="0"/>
              </a:rPr>
              <a:t>3.  PCLs</a:t>
            </a:r>
          </a:p>
          <a:p>
            <a:pPr marL="0" indent="0" algn="l" rtl="0">
              <a:buNone/>
            </a:pPr>
            <a:r>
              <a:rPr lang="en-GB" sz="2800" dirty="0">
                <a:solidFill>
                  <a:srgbClr val="002060"/>
                </a:solidFill>
                <a:latin typeface="Calibri" panose="020F0502020204030204" pitchFamily="34" charset="0"/>
              </a:rPr>
              <a:t>4.  Active Learning</a:t>
            </a:r>
          </a:p>
          <a:p>
            <a:pPr marL="0" indent="0" algn="l" rtl="0">
              <a:buNone/>
            </a:pPr>
            <a:r>
              <a:rPr lang="en-GB" sz="2800" dirty="0">
                <a:solidFill>
                  <a:srgbClr val="002060"/>
                </a:solidFill>
                <a:latin typeface="Calibri" panose="020F0502020204030204" pitchFamily="34" charset="0"/>
              </a:rPr>
              <a:t>5.  PD Schools</a:t>
            </a:r>
          </a:p>
          <a:p>
            <a:pPr marL="0" lvl="0" indent="0" algn="l" rtl="0">
              <a:buClr>
                <a:srgbClr val="3333CC"/>
              </a:buClr>
              <a:buNone/>
            </a:pPr>
            <a:r>
              <a:rPr lang="en-GB" dirty="0">
                <a:solidFill>
                  <a:srgbClr val="002060"/>
                </a:solidFill>
                <a:latin typeface="Calibri" panose="020F0502020204030204" pitchFamily="34" charset="0"/>
              </a:rPr>
              <a:t>6.  Effective Mentoring</a:t>
            </a: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7" name="Content Placeholder 6">
            <a:extLst>
              <a:ext uri="{FF2B5EF4-FFF2-40B4-BE49-F238E27FC236}">
                <a16:creationId xmlns:a16="http://schemas.microsoft.com/office/drawing/2014/main" id="{0B1A0F4E-FBC4-40CC-9E34-20FD7538DA18}"/>
              </a:ext>
            </a:extLst>
          </p:cNvPr>
          <p:cNvSpPr>
            <a:spLocks noGrp="1"/>
          </p:cNvSpPr>
          <p:nvPr>
            <p:ph sz="half" idx="2"/>
          </p:nvPr>
        </p:nvSpPr>
        <p:spPr>
          <a:xfrm>
            <a:off x="4572000" y="2708920"/>
            <a:ext cx="4032450" cy="3437408"/>
          </a:xfrm>
        </p:spPr>
        <p:txBody>
          <a:bodyPr/>
          <a:lstStyle/>
          <a:p>
            <a:pPr marL="0" lvl="0" indent="0" algn="l" rtl="0">
              <a:buClr>
                <a:srgbClr val="3333CC"/>
              </a:buClr>
              <a:buNone/>
            </a:pPr>
            <a:r>
              <a:rPr lang="en-GB" dirty="0">
                <a:solidFill>
                  <a:srgbClr val="002060"/>
                </a:solidFill>
                <a:latin typeface="Calibri" panose="020F0502020204030204" pitchFamily="34" charset="0"/>
              </a:rPr>
              <a:t>7.  Using EKB in Education</a:t>
            </a:r>
          </a:p>
          <a:p>
            <a:pPr marL="0" lvl="0" indent="0" algn="l" rtl="0">
              <a:buClr>
                <a:srgbClr val="3333CC"/>
              </a:buClr>
              <a:buNone/>
            </a:pPr>
            <a:r>
              <a:rPr lang="en-GB" dirty="0">
                <a:solidFill>
                  <a:srgbClr val="002060"/>
                </a:solidFill>
                <a:latin typeface="Calibri" panose="020F0502020204030204" pitchFamily="34" charset="0"/>
              </a:rPr>
              <a:t>8.  Strategies for Teaching Thinking Skills</a:t>
            </a:r>
          </a:p>
          <a:p>
            <a:pPr marL="0" lvl="0" indent="0" algn="l" rtl="0">
              <a:buClr>
                <a:srgbClr val="3333CC"/>
              </a:buClr>
              <a:buNone/>
            </a:pPr>
            <a:r>
              <a:rPr lang="en-GB" dirty="0">
                <a:solidFill>
                  <a:srgbClr val="002060"/>
                </a:solidFill>
                <a:latin typeface="Calibri" panose="020F0502020204030204" pitchFamily="34" charset="0"/>
              </a:rPr>
              <a:t>9. SEN</a:t>
            </a:r>
          </a:p>
          <a:p>
            <a:pPr marL="0" lvl="0" indent="0" algn="l" rtl="0">
              <a:buClr>
                <a:srgbClr val="3333CC"/>
              </a:buClr>
              <a:buNone/>
            </a:pPr>
            <a:r>
              <a:rPr lang="en-GB" dirty="0">
                <a:solidFill>
                  <a:srgbClr val="002060"/>
                </a:solidFill>
                <a:latin typeface="Calibri" panose="020F0502020204030204" pitchFamily="34" charset="0"/>
              </a:rPr>
              <a:t>10.  Quality Classrooms</a:t>
            </a:r>
          </a:p>
          <a:p>
            <a:pPr marL="0" lvl="0" indent="0" algn="l" rtl="0">
              <a:buClr>
                <a:srgbClr val="3333CC"/>
              </a:buClr>
              <a:buNone/>
            </a:pPr>
            <a:r>
              <a:rPr lang="en-GB" dirty="0">
                <a:solidFill>
                  <a:srgbClr val="002060"/>
                </a:solidFill>
                <a:latin typeface="Calibri" panose="020F0502020204030204" pitchFamily="34" charset="0"/>
              </a:rPr>
              <a:t>11.  Lesson Study</a:t>
            </a:r>
          </a:p>
          <a:p>
            <a:pPr marL="0" lvl="0" indent="0" algn="ctr" rtl="0">
              <a:buClr>
                <a:srgbClr val="3333CC"/>
              </a:buClr>
              <a:buNone/>
            </a:pPr>
            <a:endParaRPr lang="en-GB" dirty="0">
              <a:solidFill>
                <a:srgbClr val="002060"/>
              </a:solidFill>
              <a:latin typeface="Calibri" panose="020F0502020204030204" pitchFamily="34" charset="0"/>
            </a:endParaRPr>
          </a:p>
          <a:p>
            <a:endParaRPr lang="en-GB" dirty="0"/>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D5FD533B-70E6-445E-BE5D-B82E54B2CFBC}"/>
              </a:ext>
            </a:extLst>
          </p:cNvPr>
          <p:cNvSpPr>
            <a:spLocks noGrp="1"/>
          </p:cNvSpPr>
          <p:nvPr>
            <p:ph type="title"/>
          </p:nvPr>
        </p:nvSpPr>
        <p:spPr>
          <a:xfrm>
            <a:off x="323528" y="1344261"/>
            <a:ext cx="7793037" cy="928688"/>
          </a:xfrm>
        </p:spPr>
        <p:txBody>
          <a:bodyPr>
            <a:normAutofit fontScale="90000"/>
          </a:bodyPr>
          <a:lstStyle/>
          <a:p>
            <a:r>
              <a:rPr lang="en-GB" sz="3200" b="1" dirty="0">
                <a:solidFill>
                  <a:srgbClr val="C00000"/>
                </a:solidFill>
                <a:latin typeface="Calibri" panose="020F0502020204030204" pitchFamily="34" charset="0"/>
                <a:cs typeface="Calibri" panose="020F0502020204030204" pitchFamily="34" charset="0"/>
              </a:rPr>
              <a:t>Examples of Materials Developed by AU Team</a:t>
            </a:r>
            <a:endParaRPr lang="en-GB" b="1" dirty="0"/>
          </a:p>
        </p:txBody>
      </p:sp>
    </p:spTree>
    <p:extLst>
      <p:ext uri="{BB962C8B-B14F-4D97-AF65-F5344CB8AC3E}">
        <p14:creationId xmlns:p14="http://schemas.microsoft.com/office/powerpoint/2010/main" val="3774522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3" y="1239061"/>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GB" sz="3200" b="1" dirty="0">
                <a:solidFill>
                  <a:srgbClr val="C00000"/>
                </a:solidFill>
                <a:latin typeface="Calibri" panose="020F0502020204030204" pitchFamily="34" charset="0"/>
                <a:ea typeface="+mn-ea"/>
                <a:cs typeface="Calibri" panose="020F0502020204030204" pitchFamily="34" charset="0"/>
              </a:rPr>
              <a:t>Collecting Materials from Schools</a:t>
            </a: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algn="l" rtl="0">
              <a:buFont typeface="Wingdings" panose="05000000000000000000" pitchFamily="2" charset="2"/>
              <a:buChar char="§"/>
            </a:pPr>
            <a:r>
              <a:rPr lang="en-GB" sz="2800" dirty="0">
                <a:solidFill>
                  <a:srgbClr val="002060"/>
                </a:solidFill>
                <a:latin typeface="Calibri" panose="020F0502020204030204" pitchFamily="34" charset="0"/>
              </a:rPr>
              <a:t>Different levels of contributions</a:t>
            </a:r>
          </a:p>
          <a:p>
            <a:pPr algn="l" rtl="0">
              <a:buFont typeface="Wingdings" panose="05000000000000000000" pitchFamily="2" charset="2"/>
              <a:buChar char="§"/>
            </a:pPr>
            <a:r>
              <a:rPr lang="en-GB" sz="2800" dirty="0">
                <a:solidFill>
                  <a:srgbClr val="002060"/>
                </a:solidFill>
                <a:latin typeface="Calibri" panose="020F0502020204030204" pitchFamily="34" charset="0"/>
              </a:rPr>
              <a:t>Opportunities for providing feedback on activities</a:t>
            </a:r>
          </a:p>
          <a:p>
            <a:pPr algn="l" rtl="0">
              <a:buFont typeface="Wingdings" panose="05000000000000000000" pitchFamily="2" charset="2"/>
              <a:buChar char="§"/>
            </a:pPr>
            <a:r>
              <a:rPr lang="en-GB" sz="2800" dirty="0">
                <a:solidFill>
                  <a:srgbClr val="002060"/>
                </a:solidFill>
                <a:latin typeface="Calibri" panose="020F0502020204030204" pitchFamily="34" charset="0"/>
              </a:rPr>
              <a:t>AU </a:t>
            </a:r>
            <a:r>
              <a:rPr lang="en-GB" sz="2800">
                <a:solidFill>
                  <a:srgbClr val="002060"/>
                </a:solidFill>
                <a:latin typeface="Calibri" panose="020F0502020204030204" pitchFamily="34" charset="0"/>
              </a:rPr>
              <a:t>team collects </a:t>
            </a:r>
            <a:r>
              <a:rPr lang="en-GB" sz="2800" dirty="0">
                <a:solidFill>
                  <a:srgbClr val="002060"/>
                </a:solidFill>
                <a:latin typeface="Calibri" panose="020F0502020204030204" pitchFamily="34" charset="0"/>
              </a:rPr>
              <a:t>materials- hard copies</a:t>
            </a:r>
          </a:p>
          <a:p>
            <a:pPr algn="l" rtl="0">
              <a:buFont typeface="Wingdings" panose="05000000000000000000" pitchFamily="2" charset="2"/>
              <a:buChar char="§"/>
            </a:pPr>
            <a:r>
              <a:rPr lang="en-GB" sz="2800" dirty="0">
                <a:solidFill>
                  <a:srgbClr val="002060"/>
                </a:solidFill>
                <a:latin typeface="Calibri" panose="020F0502020204030204" pitchFamily="34" charset="0"/>
              </a:rPr>
              <a:t>AU team creates soft copies of all materials</a:t>
            </a: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3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 </a:t>
            </a:r>
            <a:r>
              <a:rPr kumimoji="0" lang="es-ES" sz="1400" b="0" i="0" u="none" strike="noStrike" kern="1200" cap="none" spc="0" normalizeH="0" baseline="0" noProof="0" dirty="0" err="1">
                <a:ln>
                  <a:noFill/>
                </a:ln>
                <a:solidFill>
                  <a:srgbClr val="1C1C1C">
                    <a:lumMod val="50000"/>
                    <a:lumOff val="50000"/>
                  </a:srgbClr>
                </a:solidFill>
                <a:effectLst/>
                <a:uLnTx/>
                <a:uFillTx/>
                <a:latin typeface="Tahoma"/>
                <a:ea typeface="+mn-ea"/>
                <a:cs typeface="Arial"/>
              </a:rPr>
              <a:t>Team</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741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878915-FE49-476F-A1A2-1926DCB2D2E0}"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7413"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12334" y="212411"/>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12411"/>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DEBBD69-D5C5-4734-9BC7-0D1EC57BCF2A}"/>
              </a:ext>
            </a:extLst>
          </p:cNvPr>
          <p:cNvPicPr>
            <a:picLocks noChangeAspect="1"/>
          </p:cNvPicPr>
          <p:nvPr/>
        </p:nvPicPr>
        <p:blipFill rotWithShape="1">
          <a:blip r:embed="rId4"/>
          <a:srcRect l="39763" t="23400" r="11413" b="12201"/>
          <a:stretch/>
        </p:blipFill>
        <p:spPr>
          <a:xfrm>
            <a:off x="5497146" y="1634508"/>
            <a:ext cx="2667441" cy="1979069"/>
          </a:xfrm>
          <a:prstGeom prst="rect">
            <a:avLst/>
          </a:prstGeom>
        </p:spPr>
      </p:pic>
      <p:pic>
        <p:nvPicPr>
          <p:cNvPr id="5" name="Picture 4">
            <a:extLst>
              <a:ext uri="{FF2B5EF4-FFF2-40B4-BE49-F238E27FC236}">
                <a16:creationId xmlns:a16="http://schemas.microsoft.com/office/drawing/2014/main" id="{58D3FC8E-AE78-445A-8953-BF74711A25FE}"/>
              </a:ext>
            </a:extLst>
          </p:cNvPr>
          <p:cNvPicPr>
            <a:picLocks noChangeAspect="1"/>
          </p:cNvPicPr>
          <p:nvPr/>
        </p:nvPicPr>
        <p:blipFill rotWithShape="1">
          <a:blip r:embed="rId5"/>
          <a:srcRect l="39404" t="22001" r="9544" b="9668"/>
          <a:stretch/>
        </p:blipFill>
        <p:spPr>
          <a:xfrm>
            <a:off x="836574" y="1634509"/>
            <a:ext cx="2765576" cy="2082188"/>
          </a:xfrm>
          <a:prstGeom prst="rect">
            <a:avLst/>
          </a:prstGeom>
        </p:spPr>
      </p:pic>
      <p:pic>
        <p:nvPicPr>
          <p:cNvPr id="6" name="Picture 5">
            <a:extLst>
              <a:ext uri="{FF2B5EF4-FFF2-40B4-BE49-F238E27FC236}">
                <a16:creationId xmlns:a16="http://schemas.microsoft.com/office/drawing/2014/main" id="{F6B36F9B-75B6-4A0A-BE7B-46750CE09727}"/>
              </a:ext>
            </a:extLst>
          </p:cNvPr>
          <p:cNvPicPr>
            <a:picLocks noChangeAspect="1"/>
          </p:cNvPicPr>
          <p:nvPr/>
        </p:nvPicPr>
        <p:blipFill rotWithShape="1">
          <a:blip r:embed="rId6"/>
          <a:srcRect l="39404" t="22000" r="10625" b="10801"/>
          <a:stretch/>
        </p:blipFill>
        <p:spPr>
          <a:xfrm>
            <a:off x="5425750" y="3852122"/>
            <a:ext cx="2970713" cy="2247157"/>
          </a:xfrm>
          <a:prstGeom prst="rect">
            <a:avLst/>
          </a:prstGeom>
        </p:spPr>
      </p:pic>
      <p:pic>
        <p:nvPicPr>
          <p:cNvPr id="9" name="Picture 8">
            <a:extLst>
              <a:ext uri="{FF2B5EF4-FFF2-40B4-BE49-F238E27FC236}">
                <a16:creationId xmlns:a16="http://schemas.microsoft.com/office/drawing/2014/main" id="{E409EFA8-DC8A-4A4F-A5B6-789531C07A40}"/>
              </a:ext>
            </a:extLst>
          </p:cNvPr>
          <p:cNvPicPr>
            <a:picLocks noChangeAspect="1"/>
          </p:cNvPicPr>
          <p:nvPr/>
        </p:nvPicPr>
        <p:blipFill rotWithShape="1">
          <a:blip r:embed="rId7"/>
          <a:srcRect l="39763" t="22000" r="10626" b="10801"/>
          <a:stretch/>
        </p:blipFill>
        <p:spPr>
          <a:xfrm>
            <a:off x="825982" y="3945162"/>
            <a:ext cx="3032376" cy="2310382"/>
          </a:xfrm>
          <a:prstGeom prst="rect">
            <a:avLst/>
          </a:prstGeom>
        </p:spPr>
      </p:pic>
      <p:sp>
        <p:nvSpPr>
          <p:cNvPr id="10" name="Rectangle 9">
            <a:extLst>
              <a:ext uri="{FF2B5EF4-FFF2-40B4-BE49-F238E27FC236}">
                <a16:creationId xmlns:a16="http://schemas.microsoft.com/office/drawing/2014/main" id="{03BC563E-87A1-4EAA-BEC6-D1001672DB54}"/>
              </a:ext>
            </a:extLst>
          </p:cNvPr>
          <p:cNvSpPr/>
          <p:nvPr/>
        </p:nvSpPr>
        <p:spPr>
          <a:xfrm>
            <a:off x="2435144" y="921274"/>
            <a:ext cx="4123245" cy="461665"/>
          </a:xfrm>
          <a:prstGeom prst="rect">
            <a:avLst/>
          </a:prstGeom>
        </p:spPr>
        <p:txBody>
          <a:bodyPr wrap="none">
            <a:spAutoFit/>
          </a:bodyPr>
          <a:lstStyle/>
          <a:p>
            <a:pPr lvl="0" algn="ctr">
              <a:spcBef>
                <a:spcPts val="1000"/>
              </a:spcBef>
            </a:pPr>
            <a:r>
              <a:rPr lang="en-GB" sz="2400" b="1" dirty="0">
                <a:solidFill>
                  <a:srgbClr val="C00000"/>
                </a:solidFill>
                <a:latin typeface="Simplified Arabic" pitchFamily="18" charset="-78"/>
                <a:ea typeface="AL-Mateen"/>
                <a:cs typeface="Simplified Arabic" pitchFamily="18" charset="-78"/>
              </a:rPr>
              <a:t>1. Introducing Schools to GC</a:t>
            </a:r>
          </a:p>
        </p:txBody>
      </p:sp>
    </p:spTree>
    <p:extLst>
      <p:ext uri="{BB962C8B-B14F-4D97-AF65-F5344CB8AC3E}">
        <p14:creationId xmlns:p14="http://schemas.microsoft.com/office/powerpoint/2010/main" val="2089049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638" y="1239061"/>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US" sz="3200" dirty="0">
                <a:solidFill>
                  <a:srgbClr val="C00000"/>
                </a:solidFill>
                <a:latin typeface="Calibri" panose="020F0502020204030204" pitchFamily="34" charset="0"/>
                <a:ea typeface="Tahoma" panose="020B0604030504040204" pitchFamily="34" charset="0"/>
                <a:cs typeface="Calibri" panose="020F0502020204030204" pitchFamily="34" charset="0"/>
              </a:rPr>
              <a:t>2. </a:t>
            </a:r>
            <a:r>
              <a:rPr lang="en-GB" sz="3200" b="1" dirty="0">
                <a:solidFill>
                  <a:srgbClr val="C00000"/>
                </a:solidFill>
                <a:latin typeface="Calibri" panose="020F0502020204030204" pitchFamily="34" charset="0"/>
                <a:ea typeface="+mn-ea"/>
                <a:cs typeface="Calibri" panose="020F0502020204030204" pitchFamily="34" charset="0"/>
              </a:rPr>
              <a:t>Sharing Example Materials: STEAM</a:t>
            </a: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535134D-22B2-404F-9242-7606C8427375}"/>
              </a:ext>
            </a:extLst>
          </p:cNvPr>
          <p:cNvPicPr>
            <a:picLocks noChangeAspect="1"/>
          </p:cNvPicPr>
          <p:nvPr/>
        </p:nvPicPr>
        <p:blipFill rotWithShape="1">
          <a:blip r:embed="rId4"/>
          <a:srcRect l="33463" t="8333" r="31666" b="9401"/>
          <a:stretch/>
        </p:blipFill>
        <p:spPr>
          <a:xfrm>
            <a:off x="5187516" y="2102277"/>
            <a:ext cx="3188568" cy="4231358"/>
          </a:xfrm>
          <a:prstGeom prst="rect">
            <a:avLst/>
          </a:prstGeom>
        </p:spPr>
      </p:pic>
      <p:pic>
        <p:nvPicPr>
          <p:cNvPr id="5" name="Picture 4">
            <a:extLst>
              <a:ext uri="{FF2B5EF4-FFF2-40B4-BE49-F238E27FC236}">
                <a16:creationId xmlns:a16="http://schemas.microsoft.com/office/drawing/2014/main" id="{9A65B7C1-1BF4-42D0-AE06-C5536AEA4C78}"/>
              </a:ext>
            </a:extLst>
          </p:cNvPr>
          <p:cNvPicPr>
            <a:picLocks noChangeAspect="1"/>
          </p:cNvPicPr>
          <p:nvPr/>
        </p:nvPicPr>
        <p:blipFill rotWithShape="1">
          <a:blip r:embed="rId5"/>
          <a:srcRect l="34250" t="8333" r="32675" b="5201"/>
          <a:stretch/>
        </p:blipFill>
        <p:spPr>
          <a:xfrm>
            <a:off x="767916" y="2096571"/>
            <a:ext cx="2895600" cy="4258072"/>
          </a:xfrm>
          <a:prstGeom prst="rect">
            <a:avLst/>
          </a:prstGeom>
        </p:spPr>
      </p:pic>
    </p:spTree>
    <p:extLst>
      <p:ext uri="{BB962C8B-B14F-4D97-AF65-F5344CB8AC3E}">
        <p14:creationId xmlns:p14="http://schemas.microsoft.com/office/powerpoint/2010/main" val="3414456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3" y="1239061"/>
            <a:ext cx="7793037" cy="857510"/>
          </a:xfrm>
        </p:spPr>
        <p:txBody>
          <a:bodyPr>
            <a:normAutofit fontScale="90000"/>
          </a:bodyPr>
          <a:lstStyle/>
          <a:p>
            <a:pPr lvl="0" rtl="0">
              <a:spcBef>
                <a:spcPct val="20000"/>
              </a:spcBef>
              <a:buClr>
                <a:srgbClr val="3333CC"/>
              </a:buClr>
              <a:buSzPct val="60000"/>
            </a:pPr>
            <a:br>
              <a:rPr lang="en-US" sz="3200" u="sng" dirty="0">
                <a:latin typeface="Calibri" panose="020F0502020204030204" pitchFamily="34" charset="0"/>
                <a:ea typeface="Tahoma" panose="020B0604030504040204" pitchFamily="34" charset="0"/>
                <a:cs typeface="Calibri" panose="020F0502020204030204" pitchFamily="34" charset="0"/>
              </a:rPr>
            </a:br>
            <a:r>
              <a:rPr lang="en-US" sz="3200" dirty="0">
                <a:solidFill>
                  <a:srgbClr val="C00000"/>
                </a:solidFill>
                <a:latin typeface="Calibri" panose="020F0502020204030204" pitchFamily="34" charset="0"/>
                <a:ea typeface="Tahoma" panose="020B0604030504040204" pitchFamily="34" charset="0"/>
                <a:cs typeface="Calibri" panose="020F0502020204030204" pitchFamily="34" charset="0"/>
              </a:rPr>
              <a:t>2. </a:t>
            </a:r>
            <a:r>
              <a:rPr lang="en-GB" sz="3200" b="1" dirty="0">
                <a:solidFill>
                  <a:srgbClr val="C00000"/>
                </a:solidFill>
                <a:latin typeface="Calibri" panose="020F0502020204030204" pitchFamily="34" charset="0"/>
                <a:ea typeface="+mn-ea"/>
                <a:cs typeface="Calibri" panose="020F0502020204030204" pitchFamily="34" charset="0"/>
              </a:rPr>
              <a:t>Sharing Example Materials: ESD</a:t>
            </a:r>
            <a:endParaRPr lang="en-US" sz="3200" b="1" dirty="0">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337B57-6E5E-4FF1-8BDE-FD15E8F6C72C}"/>
              </a:ext>
            </a:extLst>
          </p:cNvPr>
          <p:cNvSpPr>
            <a:spLocks noGrp="1"/>
          </p:cNvSpPr>
          <p:nvPr>
            <p:ph idx="1"/>
          </p:nvPr>
        </p:nvSpPr>
        <p:spPr>
          <a:xfrm>
            <a:off x="448573" y="2243686"/>
            <a:ext cx="7772400" cy="3649588"/>
          </a:xfrm>
        </p:spPr>
        <p:txBody>
          <a:bodyPr/>
          <a:lstStyle/>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marL="0" indent="0" algn="l" rtl="0">
              <a:buNone/>
            </a:pPr>
            <a:endParaRPr lang="en-GB" sz="2800" dirty="0">
              <a:solidFill>
                <a:srgbClr val="002060"/>
              </a:solidFill>
              <a:latin typeface="Calibri" panose="020F0502020204030204" pitchFamily="34" charset="0"/>
            </a:endParaRPr>
          </a:p>
          <a:p>
            <a:pPr algn="l" rtl="0">
              <a:buFont typeface="Wingdings" panose="05000000000000000000" pitchFamily="2" charset="2"/>
              <a:buChar char="§"/>
            </a:pPr>
            <a:endParaRPr lang="en-GB" sz="2800" dirty="0">
              <a:solidFill>
                <a:srgbClr val="0070C0"/>
              </a:solidFill>
              <a:latin typeface="Calibri" panose="020F0502020204030204" pitchFamily="34" charset="0"/>
            </a:endParaRPr>
          </a:p>
          <a:p>
            <a:pPr algn="l" rtl="0">
              <a:buFont typeface="Wingdings" panose="05000000000000000000" pitchFamily="2" charset="2"/>
              <a:buChar char="§"/>
            </a:pPr>
            <a:endParaRPr lang="en-GB" sz="2800" dirty="0">
              <a:solidFill>
                <a:srgbClr val="002060"/>
              </a:solidFill>
              <a:latin typeface="Calibri" panose="020F0502020204030204" pitchFamily="34" charset="0"/>
            </a:endParaRPr>
          </a:p>
        </p:txBody>
      </p:sp>
      <p:sp>
        <p:nvSpPr>
          <p:cNvPr id="11"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rPr>
              <a:t>SUP4PCL , AU</a:t>
            </a:r>
            <a:endParaRPr kumimoji="0" lang="en-US" sz="1400" b="0" i="0" u="none" strike="noStrike" kern="1200" cap="none" spc="0" normalizeH="0" baseline="0" noProof="0" dirty="0">
              <a:ln>
                <a:noFill/>
              </a:ln>
              <a:solidFill>
                <a:srgbClr val="1C1C1C">
                  <a:lumMod val="50000"/>
                  <a:lumOff val="50000"/>
                </a:srgbClr>
              </a:solidFill>
              <a:effectLst/>
              <a:uLnTx/>
              <a:uFillTx/>
              <a:latin typeface="Tahoma"/>
              <a:ea typeface="+mn-ea"/>
              <a:cs typeface="Arial"/>
            </a:endParaRPr>
          </a:p>
        </p:txBody>
      </p:sp>
      <p:sp>
        <p:nvSpPr>
          <p:cNvPr id="1638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2E30520-14CB-47DE-BB31-20996F6FBB34}" type="slidenum">
              <a:rPr kumimoji="0" lang="ar-SA"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8D8D8D"/>
              </a:solidFill>
              <a:effectLst/>
              <a:uLnTx/>
              <a:uFillTx/>
              <a:latin typeface="Tahoma" panose="020B0604030504040204" pitchFamily="34" charset="0"/>
              <a:ea typeface="+mn-ea"/>
              <a:cs typeface="Arial" panose="020B0604020202020204" pitchFamily="34" charset="0"/>
            </a:endParaRPr>
          </a:p>
        </p:txBody>
      </p:sp>
      <p:pic>
        <p:nvPicPr>
          <p:cNvPr id="16389" name="Picture 6" descr="انطلاق فعاليات اليوبيل الماسي لجامعة الإسكندرية..اليوم"/>
          <p:cNvPicPr>
            <a:picLocks noChangeAspect="1" noChangeArrowheads="1"/>
          </p:cNvPicPr>
          <p:nvPr/>
        </p:nvPicPr>
        <p:blipFill>
          <a:blip r:embed="rId2">
            <a:extLst>
              <a:ext uri="{28A0092B-C50C-407E-A947-70E740481C1C}">
                <a14:useLocalDpi xmlns:a14="http://schemas.microsoft.com/office/drawing/2010/main" val="0"/>
              </a:ext>
            </a:extLst>
          </a:blip>
          <a:srcRect l="27084" t="10226" r="30208" b="67613"/>
          <a:stretch>
            <a:fillRect/>
          </a:stretch>
        </p:blipFill>
        <p:spPr bwMode="auto">
          <a:xfrm>
            <a:off x="7072313" y="571500"/>
            <a:ext cx="18573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 y="571500"/>
            <a:ext cx="2239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FB6E8CB-75D7-443B-BD69-B102817A5D6E}"/>
              </a:ext>
            </a:extLst>
          </p:cNvPr>
          <p:cNvPicPr>
            <a:picLocks noChangeAspect="1"/>
          </p:cNvPicPr>
          <p:nvPr/>
        </p:nvPicPr>
        <p:blipFill rotWithShape="1">
          <a:blip r:embed="rId4"/>
          <a:srcRect l="32676" t="7423" r="31666" b="5200"/>
          <a:stretch/>
        </p:blipFill>
        <p:spPr>
          <a:xfrm>
            <a:off x="5972186" y="2299221"/>
            <a:ext cx="2714614" cy="3741672"/>
          </a:xfrm>
          <a:prstGeom prst="rect">
            <a:avLst/>
          </a:prstGeom>
        </p:spPr>
      </p:pic>
      <p:pic>
        <p:nvPicPr>
          <p:cNvPr id="5" name="Picture 4">
            <a:extLst>
              <a:ext uri="{FF2B5EF4-FFF2-40B4-BE49-F238E27FC236}">
                <a16:creationId xmlns:a16="http://schemas.microsoft.com/office/drawing/2014/main" id="{9DAAA985-111F-4BE3-BBEC-3FC803CC98F5}"/>
              </a:ext>
            </a:extLst>
          </p:cNvPr>
          <p:cNvPicPr>
            <a:picLocks noChangeAspect="1"/>
          </p:cNvPicPr>
          <p:nvPr/>
        </p:nvPicPr>
        <p:blipFill rotWithShape="1">
          <a:blip r:embed="rId5"/>
          <a:srcRect l="33463" t="8333" r="31666" b="5201"/>
          <a:stretch/>
        </p:blipFill>
        <p:spPr>
          <a:xfrm>
            <a:off x="3149300" y="2295814"/>
            <a:ext cx="2714614" cy="3786316"/>
          </a:xfrm>
          <a:prstGeom prst="rect">
            <a:avLst/>
          </a:prstGeom>
        </p:spPr>
      </p:pic>
      <p:pic>
        <p:nvPicPr>
          <p:cNvPr id="6" name="Picture 5">
            <a:extLst>
              <a:ext uri="{FF2B5EF4-FFF2-40B4-BE49-F238E27FC236}">
                <a16:creationId xmlns:a16="http://schemas.microsoft.com/office/drawing/2014/main" id="{15C1A2E7-245B-4455-87F9-5D9A8F95F6B0}"/>
              </a:ext>
            </a:extLst>
          </p:cNvPr>
          <p:cNvPicPr>
            <a:picLocks noChangeAspect="1"/>
          </p:cNvPicPr>
          <p:nvPr/>
        </p:nvPicPr>
        <p:blipFill rotWithShape="1">
          <a:blip r:embed="rId6"/>
          <a:srcRect l="33463" t="9347" r="31666" b="5201"/>
          <a:stretch/>
        </p:blipFill>
        <p:spPr>
          <a:xfrm>
            <a:off x="323528" y="2295814"/>
            <a:ext cx="2489015" cy="3430962"/>
          </a:xfrm>
          <a:prstGeom prst="rect">
            <a:avLst/>
          </a:prstGeom>
        </p:spPr>
      </p:pic>
    </p:spTree>
    <p:extLst>
      <p:ext uri="{BB962C8B-B14F-4D97-AF65-F5344CB8AC3E}">
        <p14:creationId xmlns:p14="http://schemas.microsoft.com/office/powerpoint/2010/main" val="13808595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3062</TotalTime>
  <Words>908</Words>
  <Application>Microsoft Office PowerPoint</Application>
  <PresentationFormat>On-screen Show (4:3)</PresentationFormat>
  <Paragraphs>228</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Simplified Arabic</vt:lpstr>
      <vt:lpstr>Tahoma</vt:lpstr>
      <vt:lpstr>Wingdings</vt:lpstr>
      <vt:lpstr>Office Theme</vt:lpstr>
      <vt:lpstr>  School and University Partnership for Peer Communities of Learners  (SUP4PCL)   </vt:lpstr>
      <vt:lpstr>     </vt:lpstr>
      <vt:lpstr>     </vt:lpstr>
      <vt:lpstr>    Outcomes </vt:lpstr>
      <vt:lpstr>Examples of Materials Developed by AU Team</vt:lpstr>
      <vt:lpstr> Collecting Materials from Schools</vt:lpstr>
      <vt:lpstr>PowerPoint Presentation</vt:lpstr>
      <vt:lpstr> 2. Sharing Example Materials: STEAM</vt:lpstr>
      <vt:lpstr> 2. Sharing Example Materials: ESD</vt:lpstr>
      <vt:lpstr> 2. Sharing Example Materials: GC</vt:lpstr>
      <vt:lpstr> 3. Schools Develop their Materials: STEAM</vt:lpstr>
      <vt:lpstr> 3. Schools Develop their Materials: ESD</vt:lpstr>
      <vt:lpstr> 3. Schools Develop their Materials: GC</vt:lpstr>
      <vt:lpstr> Uploading materials to AU Google Drive </vt:lpstr>
      <vt:lpstr>    Outcomes </vt:lpstr>
      <vt:lpstr>PowerPoint Presentation</vt:lpstr>
      <vt:lpstr>PowerPoint Presentation</vt:lpstr>
      <vt:lpstr>PowerPoint Presentation</vt:lpstr>
      <vt:lpstr>PowerPoint Presentation</vt:lpstr>
      <vt:lpstr>PowerPoint Presentation</vt:lpstr>
      <vt:lpstr>    Challenges </vt:lpstr>
      <vt:lpstr>     </vt:lpstr>
      <vt:lpstr>PowerPoint Presentation</vt:lpstr>
      <vt:lpstr>     </vt:lpstr>
      <vt:lpstr>PowerPoint Presentation</vt:lpstr>
      <vt:lpstr>PowerPoint Presentation</vt:lpstr>
      <vt:lpstr>     </vt:lpstr>
      <vt:lpstr>     </vt:lpstr>
      <vt:lpstr>PowerPoint Presentation</vt:lpstr>
      <vt:lpstr>     </vt:lpstr>
      <vt:lpstr>Project Dissimination</vt:lpstr>
      <vt:lpstr> Sharing materials to AU Google Drive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AUC</dc:creator>
  <cp:lastModifiedBy>dr.daliaelhawary</cp:lastModifiedBy>
  <cp:revision>393</cp:revision>
  <cp:lastPrinted>2018-03-25T14:05:54Z</cp:lastPrinted>
  <dcterms:created xsi:type="dcterms:W3CDTF">2006-08-16T00:00:00Z</dcterms:created>
  <dcterms:modified xsi:type="dcterms:W3CDTF">2019-05-02T04:45:29Z</dcterms:modified>
</cp:coreProperties>
</file>