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322" r:id="rId2"/>
    <p:sldId id="329" r:id="rId3"/>
    <p:sldId id="330" r:id="rId4"/>
    <p:sldId id="333" r:id="rId5"/>
    <p:sldId id="334" r:id="rId6"/>
    <p:sldId id="331" r:id="rId7"/>
    <p:sldId id="332" r:id="rId8"/>
    <p:sldId id="28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9"/>
            <p14:sldId id="330"/>
            <p14:sldId id="333"/>
            <p14:sldId id="334"/>
            <p14:sldId id="331"/>
            <p14:sldId id="332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3399"/>
    <a:srgbClr val="E7EFEC"/>
    <a:srgbClr val="CCE0D6"/>
    <a:srgbClr val="C3DFD2"/>
    <a:srgbClr val="99CCFF"/>
    <a:srgbClr val="0099CC"/>
    <a:srgbClr val="3366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 autoAdjust="0"/>
    <p:restoredTop sz="93717" autoAdjust="0"/>
  </p:normalViewPr>
  <p:slideViewPr>
    <p:cSldViewPr>
      <p:cViewPr varScale="1">
        <p:scale>
          <a:sx n="85" d="100"/>
          <a:sy n="85" d="100"/>
        </p:scale>
        <p:origin x="16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CBBA4-8F2A-4769-AEFE-251EBE3B2C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0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rasmus.sup4pcl.org/wp-content/uploads/2018/09/PCL1EA-ENGLISH-version-Existence-of-PCLs.docx" TargetMode="External"/><Relationship Id="rId3" Type="http://schemas.openxmlformats.org/officeDocument/2006/relationships/hyperlink" Target="https://erasmus.sup4pcl.org/wp-content/uploads/2018/09/SP2EA-ENGLISH-version-School-Profile.docx" TargetMode="External"/><Relationship Id="rId7" Type="http://schemas.openxmlformats.org/officeDocument/2006/relationships/hyperlink" Target="https://erasmus.sup4pcl.org/wp-content/uploads/2018/09/PCL1EA-ARABIC-version-Existence-of-PCLs.doc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rasmus.sup4pcl.org/wp-content/uploads/2019/02/Project-Impact-on-Learning-and-Practice-Eng.docx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erasmus.sup4pcl.org/wp-content/uploads/2018/09/SP1E-Needs-assessment-and-Ethnography-Template.docx" TargetMode="External"/><Relationship Id="rId10" Type="http://schemas.openxmlformats.org/officeDocument/2006/relationships/hyperlink" Target="https://erasmus.sup4pcl.org/wp-content/uploads/2018/09/PCL2EA-ENGLISH-version-Monitoring-Survey.pdf" TargetMode="External"/><Relationship Id="rId4" Type="http://schemas.openxmlformats.org/officeDocument/2006/relationships/hyperlink" Target="https://erasmus.sup4pcl.org/wp-content/uploads/2018/09/SP2EA-ARABIC-version-School-Profile.pdf" TargetMode="External"/><Relationship Id="rId9" Type="http://schemas.openxmlformats.org/officeDocument/2006/relationships/hyperlink" Target="https://erasmus.sup4pcl.org/wp-content/uploads/2018/09/PCL2EA-ARABIC-version-Monitoring-Survey.docx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rasmus.sup4pcl.org/wp-content/uploads/2018/09/PCL6E-ME-visits.docx" TargetMode="External"/><Relationship Id="rId3" Type="http://schemas.openxmlformats.org/officeDocument/2006/relationships/hyperlink" Target="https://erasmus.sup4pcl.org/wp-content/uploads/2018/09/PCL3EA-ARABIC-Version-PCL-INDICATORS.docx" TargetMode="External"/><Relationship Id="rId7" Type="http://schemas.openxmlformats.org/officeDocument/2006/relationships/hyperlink" Target="https://erasmus.sup4pcl.org/wp-content/uploads/2018/09/PCL5EA-ENGLISH-Version-Reflective-Journals.docx" TargetMode="External"/><Relationship Id="rId12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rasmus.sup4pcl.org/wp-content/uploads/2018/09/PCL5EA-ARABIC-version-Reflective-Journals.docx" TargetMode="External"/><Relationship Id="rId11" Type="http://schemas.openxmlformats.org/officeDocument/2006/relationships/hyperlink" Target="https://erasmus.sup4pcl.org/wp-content/uploads/2018/09/MD1EA-Example.pdf" TargetMode="External"/><Relationship Id="rId5" Type="http://schemas.openxmlformats.org/officeDocument/2006/relationships/hyperlink" Target="https://erasmus.sup4pcl.org/wp-content/uploads/2018/09/PCL4E-PCL-Meetings.docx" TargetMode="External"/><Relationship Id="rId10" Type="http://schemas.openxmlformats.org/officeDocument/2006/relationships/hyperlink" Target="https://erasmus.sup4pcl.org/wp-content/uploads/2018/09/MD1EA-English-version.pdf" TargetMode="External"/><Relationship Id="rId4" Type="http://schemas.openxmlformats.org/officeDocument/2006/relationships/hyperlink" Target="https://erasmus.sup4pcl.org/wp-content/uploads/2018/09/PCL3EA-ENGLISH-version-PCL-INDICATORS.docx" TargetMode="External"/><Relationship Id="rId9" Type="http://schemas.openxmlformats.org/officeDocument/2006/relationships/hyperlink" Target="https://erasmus.sup4pcl.org/wp-content/uploads/2018/09/MD1EA-Arabic-version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003399"/>
                </a:solidFill>
              </a:rPr>
              <a:t>Project number: </a:t>
            </a:r>
            <a:endParaRPr lang="en-US" sz="20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 573660-EPP-1-2016-1-EG-EPPKA2-CBHE-JP (2016-2516/001-001)</a:t>
            </a:r>
            <a:endParaRPr lang="en-US" sz="20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Progress </a:t>
            </a:r>
            <a:r>
              <a:rPr lang="en-US" sz="2000" b="1" dirty="0" smtClean="0">
                <a:solidFill>
                  <a:srgbClr val="003399"/>
                </a:solidFill>
              </a:rPr>
              <a:t>Reporting 1</a:t>
            </a:r>
          </a:p>
          <a:p>
            <a:pPr marL="0" indent="0" algn="ctr">
              <a:buNone/>
            </a:pP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rgbClr val="003399"/>
                </a:solidFill>
              </a:rPr>
              <a:t>NEO Advisory Monitoring Visit May 2</a:t>
            </a:r>
            <a:r>
              <a:rPr lang="en-US" sz="2000" b="1" baseline="30000" dirty="0">
                <a:solidFill>
                  <a:srgbClr val="003399"/>
                </a:solidFill>
              </a:rPr>
              <a:t>nd</a:t>
            </a:r>
            <a:r>
              <a:rPr lang="en-US" sz="2000" b="1" dirty="0">
                <a:solidFill>
                  <a:srgbClr val="003399"/>
                </a:solidFill>
              </a:rPr>
              <a:t>, 2019 </a:t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>
                <a:solidFill>
                  <a:srgbClr val="003399"/>
                </a:solidFill>
              </a:rPr>
              <a:t>The American University in </a:t>
            </a:r>
            <a:r>
              <a:rPr lang="en-US" sz="2000" b="1" dirty="0" smtClean="0">
                <a:solidFill>
                  <a:srgbClr val="003399"/>
                </a:solidFill>
              </a:rPr>
              <a:t>Cairo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53843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8732" y="71657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627"/>
            <a:ext cx="1143000" cy="113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072954"/>
            <a:ext cx="8362950" cy="829113"/>
          </a:xfrm>
        </p:spPr>
        <p:txBody>
          <a:bodyPr>
            <a:noAutofit/>
          </a:bodyPr>
          <a:lstStyle/>
          <a:p>
            <a:pPr lvl="0" algn="ctr"/>
            <a:r>
              <a:rPr lang="en-US" sz="2400" b="1" u="sng" dirty="0" smtClean="0">
                <a:latin typeface="Cambria" panose="02040503050406030204" pitchFamily="18" charset="0"/>
              </a:rPr>
              <a:t>Assessment Report Received in June 2018 from EACEA</a:t>
            </a:r>
            <a:endParaRPr lang="en-US" sz="2400" b="1" u="sng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723" y="1859339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" y="179113"/>
            <a:ext cx="2895600" cy="68580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161389"/>
              </p:ext>
            </p:extLst>
          </p:nvPr>
        </p:nvGraphicFramePr>
        <p:xfrm>
          <a:off x="457200" y="1902067"/>
          <a:ext cx="8148130" cy="4484033"/>
        </p:xfrm>
        <a:graphic>
          <a:graphicData uri="http://schemas.openxmlformats.org/drawingml/2006/table">
            <a:tbl>
              <a:tblPr firstRow="1" firstCol="1" bandRow="1"/>
              <a:tblGrid>
                <a:gridCol w="4150264">
                  <a:extLst>
                    <a:ext uri="{9D8B030D-6E8A-4147-A177-3AD203B41FA5}">
                      <a16:colId xmlns:a16="http://schemas.microsoft.com/office/drawing/2014/main" val="2483696322"/>
                    </a:ext>
                  </a:extLst>
                </a:gridCol>
                <a:gridCol w="3997866">
                  <a:extLst>
                    <a:ext uri="{9D8B030D-6E8A-4147-A177-3AD203B41FA5}">
                      <a16:colId xmlns:a16="http://schemas.microsoft.com/office/drawing/2014/main" val="2176188025"/>
                    </a:ext>
                  </a:extLst>
                </a:gridCol>
              </a:tblGrid>
              <a:tr h="347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Positive Results (+)</a:t>
                      </a:r>
                      <a:endParaRPr lang="en-GB" sz="1600" b="1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Areas needing improvement (-)</a:t>
                      </a:r>
                      <a:endParaRPr lang="en-GB" sz="1600" b="1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716252"/>
                  </a:ext>
                </a:extLst>
              </a:tr>
              <a:tr h="1784154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The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MOU that was signed between AUC and two ministries to foster the sustainability of the school university partnership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School 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visit reports and baseline reports are of poor quality and do not follow a common structure and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template. While some replies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include valuable information others do not provide any information to be usable in the context of the project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758207"/>
                  </a:ext>
                </a:extLst>
              </a:tr>
              <a:tr h="327293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Respecting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work plan and timelines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Online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presence is absent 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546771"/>
                  </a:ext>
                </a:extLst>
              </a:tr>
              <a:tr h="674970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 Teams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established and partnership well-functioning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quality report needs improvement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045761"/>
                  </a:ext>
                </a:extLst>
              </a:tr>
              <a:tr h="1022646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Management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structure in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place</a:t>
                      </a:r>
                      <a:r>
                        <a:rPr lang="en-GB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ith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prominent role of women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The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dissemination plan needs to be redone (although it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was not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mandatory)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1330796"/>
                  </a:ext>
                </a:extLst>
              </a:tr>
              <a:tr h="327293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 Cooperation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with schools established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707798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627"/>
            <a:ext cx="1143000" cy="113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3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53844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" y="203762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330546"/>
              </p:ext>
            </p:extLst>
          </p:nvPr>
        </p:nvGraphicFramePr>
        <p:xfrm>
          <a:off x="381000" y="1839097"/>
          <a:ext cx="8382000" cy="45140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</a:tblGrid>
              <a:tr h="214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962413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Informing partners about the recent EU assessment </a:t>
                      </a:r>
                      <a:endParaRPr lang="en-GB" sz="18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dirty="0" smtClean="0">
                          <a:latin typeface="Cambria" panose="02040503050406030204" pitchFamily="18" charset="0"/>
                        </a:rPr>
                        <a:t>Meeting</a:t>
                      </a:r>
                      <a:r>
                        <a:rPr lang="en-GB" sz="1600" b="1" baseline="0" dirty="0" smtClean="0">
                          <a:latin typeface="Cambria" panose="02040503050406030204" pitchFamily="18" charset="0"/>
                        </a:rPr>
                        <a:t> was held in Alexandria to inform partners (End August, 2018 )</a:t>
                      </a: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GB" sz="1400" b="1" baseline="0" dirty="0" smtClean="0">
                        <a:latin typeface="Cambria" panose="02040503050406030204" pitchFamily="18" charset="0"/>
                      </a:endParaRP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GB" sz="1400" b="1" baseline="0" dirty="0" smtClean="0">
                        <a:latin typeface="Cambria" panose="02040503050406030204" pitchFamily="18" charset="0"/>
                      </a:endParaRP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GB" sz="1400" b="1" baseline="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  <a:tr h="2629563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2)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Harmonizing data collection and adding rigor to the methodology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Baseline reports repeated in accordance to the existing templates </a:t>
                      </a:r>
                      <a:endParaRPr lang="en-US" sz="1600" b="1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Case studies with twinning arrangements observe the templates </a:t>
                      </a:r>
                      <a:endParaRPr lang="en-US" sz="1600" b="1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Quality plan reviewed and </a:t>
                      </a:r>
                      <a:r>
                        <a:rPr lang="en-US" sz="16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improved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600" b="1" baseline="0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600" b="1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94341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 flipH="1">
            <a:off x="1752600" y="1153844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latin typeface="Cambria" panose="02040503050406030204" pitchFamily="18" charset="0"/>
              </a:rPr>
              <a:t>Work Plan</a:t>
            </a:r>
            <a:endParaRPr lang="en-US" sz="2400" b="1" u="sng" dirty="0">
              <a:latin typeface="Cambria" panose="020405030504060302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627"/>
            <a:ext cx="1143000" cy="113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3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-1"/>
            <a:ext cx="9144000" cy="1085521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3867" y="199859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770362"/>
              </p:ext>
            </p:extLst>
          </p:nvPr>
        </p:nvGraphicFramePr>
        <p:xfrm>
          <a:off x="381000" y="1613228"/>
          <a:ext cx="8382000" cy="499380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</a:tblGrid>
              <a:tr h="2047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474843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8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17 tools produced and validated by EU: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1" baseline="0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dirty="0" smtClean="0">
                          <a:effectLst/>
                        </a:rPr>
                        <a:t>School Profile </a:t>
                      </a:r>
                    </a:p>
                    <a:p>
                      <a:r>
                        <a:rPr lang="en-US" sz="1400" dirty="0" smtClean="0">
                          <a:effectLst/>
                          <a:hlinkClick r:id="rId3"/>
                        </a:rPr>
                        <a:t>SP2EA – (ENGLISH version) School Profile</a:t>
                      </a:r>
                      <a:endParaRPr lang="en-US" sz="1400" dirty="0" smtClean="0">
                        <a:effectLst/>
                      </a:endParaRPr>
                    </a:p>
                    <a:p>
                      <a:r>
                        <a:rPr lang="en-US" sz="1400" dirty="0" smtClean="0">
                          <a:effectLst/>
                          <a:hlinkClick r:id="rId4"/>
                        </a:rPr>
                        <a:t>SP2EA (ARABIC version) – School Profile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1" baseline="0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dirty="0" smtClean="0"/>
                        <a:t>Needs Assessment and Ethnographic Studies</a:t>
                      </a:r>
                    </a:p>
                    <a:p>
                      <a:r>
                        <a:rPr lang="en-US" sz="1400" dirty="0" smtClean="0">
                          <a:hlinkClick r:id="rId5"/>
                        </a:rPr>
                        <a:t>SP1E – Needs assessment and Ethnography Template</a:t>
                      </a:r>
                      <a:endParaRPr lang="en-US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1" baseline="0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b="1" dirty="0" smtClean="0"/>
                        <a:t>Project Impact on Learning and Practice</a:t>
                      </a:r>
                    </a:p>
                    <a:p>
                      <a:r>
                        <a:rPr lang="en-US" sz="1400" dirty="0" smtClean="0">
                          <a:hlinkClick r:id="rId6"/>
                        </a:rPr>
                        <a:t>Project Impact on Learning and Practice (</a:t>
                      </a:r>
                      <a:r>
                        <a:rPr lang="en-US" sz="1400" dirty="0" err="1" smtClean="0">
                          <a:hlinkClick r:id="rId6"/>
                        </a:rPr>
                        <a:t>Eng</a:t>
                      </a:r>
                      <a:r>
                        <a:rPr lang="en-US" sz="1400" dirty="0" smtClean="0">
                          <a:hlinkClick r:id="rId6"/>
                        </a:rPr>
                        <a:t>)</a:t>
                      </a:r>
                      <a:r>
                        <a:rPr lang="en-US" sz="1400" dirty="0" smtClean="0"/>
                        <a:t> IMPACT1EA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1" baseline="0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effectLst/>
                        </a:rPr>
                        <a:t>Evolution of Professional Communities of Learners (PCLs)</a:t>
                      </a:r>
                    </a:p>
                    <a:p>
                      <a:r>
                        <a:rPr lang="en-US" sz="1400" b="1" dirty="0" smtClean="0"/>
                        <a:t>Existence of PCLs</a:t>
                      </a:r>
                    </a:p>
                    <a:p>
                      <a:r>
                        <a:rPr lang="en-US" sz="1400" dirty="0" smtClean="0">
                          <a:hlinkClick r:id="rId7"/>
                        </a:rPr>
                        <a:t>PCL1EA (ARABIC version) – Existence of PCLs</a:t>
                      </a:r>
                      <a:endParaRPr lang="en-US" sz="1400" dirty="0" smtClean="0"/>
                    </a:p>
                    <a:p>
                      <a:r>
                        <a:rPr lang="en-US" sz="1400" dirty="0" smtClean="0">
                          <a:hlinkClick r:id="rId8"/>
                        </a:rPr>
                        <a:t>PCL1EA (ENGLISH version)- Existence of PCLs</a:t>
                      </a:r>
                      <a:endParaRPr lang="en-US" sz="1400" dirty="0" smtClean="0"/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GB" sz="1400" b="1" baseline="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n-US" sz="1400" b="1" dirty="0" smtClean="0"/>
                        <a:t>PCL Monitoring Survey</a:t>
                      </a:r>
                    </a:p>
                    <a:p>
                      <a:r>
                        <a:rPr lang="en-US" sz="1400" dirty="0" smtClean="0">
                          <a:hlinkClick r:id="rId9"/>
                        </a:rPr>
                        <a:t>PCL2EA – (ARABIC version) Monitoring Survey</a:t>
                      </a:r>
                      <a:endParaRPr lang="en-US" sz="1400" dirty="0" smtClean="0"/>
                    </a:p>
                    <a:p>
                      <a:r>
                        <a:rPr lang="en-US" sz="1400" dirty="0" smtClean="0">
                          <a:hlinkClick r:id="rId10"/>
                        </a:rPr>
                        <a:t>PCL2EA – (ENGLISH version) Monitoring Survey</a:t>
                      </a:r>
                      <a:endParaRPr 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 flipH="1">
            <a:off x="1758244" y="1085521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latin typeface="Cambria" panose="02040503050406030204" pitchFamily="18" charset="0"/>
              </a:rPr>
              <a:t>Work Plan</a:t>
            </a:r>
            <a:endParaRPr lang="en-US" sz="2400" b="1" u="sng" dirty="0">
              <a:latin typeface="Cambria" panose="020405030504060302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627"/>
            <a:ext cx="1143000" cy="113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80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52839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63207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080289"/>
              </p:ext>
            </p:extLst>
          </p:nvPr>
        </p:nvGraphicFramePr>
        <p:xfrm>
          <a:off x="381000" y="1647921"/>
          <a:ext cx="8382000" cy="481736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</a:tblGrid>
              <a:tr h="19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455663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8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GB" sz="1400" b="1" baseline="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en-US" sz="1400" b="1" dirty="0" smtClean="0"/>
                        <a:t>PCL Indicators</a:t>
                      </a:r>
                    </a:p>
                    <a:p>
                      <a:r>
                        <a:rPr lang="en-US" sz="1400" dirty="0" smtClean="0">
                          <a:hlinkClick r:id="rId3"/>
                        </a:rPr>
                        <a:t>PCL3EA (ARABIC Version) PCL INDICATORS</a:t>
                      </a:r>
                      <a:endParaRPr lang="en-US" sz="1400" dirty="0" smtClean="0"/>
                    </a:p>
                    <a:p>
                      <a:r>
                        <a:rPr lang="en-US" sz="1400" dirty="0" smtClean="0">
                          <a:hlinkClick r:id="rId4"/>
                        </a:rPr>
                        <a:t>PCL3EA (ENGLISH version) – PCL INDICATORS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r>
                        <a:rPr lang="en-US" sz="1400" b="1" dirty="0" smtClean="0"/>
                        <a:t>Agenda for PCL Meetings</a:t>
                      </a:r>
                    </a:p>
                    <a:p>
                      <a:r>
                        <a:rPr lang="en-US" sz="1400" dirty="0" smtClean="0">
                          <a:hlinkClick r:id="rId5"/>
                        </a:rPr>
                        <a:t>PCL4E – PCL Meetings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r>
                        <a:rPr lang="en-US" sz="1400" b="1" dirty="0" smtClean="0"/>
                        <a:t>Reflective Journals</a:t>
                      </a:r>
                    </a:p>
                    <a:p>
                      <a:r>
                        <a:rPr lang="en-US" sz="1400" dirty="0" smtClean="0">
                          <a:hlinkClick r:id="rId6"/>
                        </a:rPr>
                        <a:t>PCL5EA (ARABIC version) – Reflective Journals</a:t>
                      </a:r>
                      <a:endParaRPr lang="en-US" sz="1400" dirty="0" smtClean="0"/>
                    </a:p>
                    <a:p>
                      <a:r>
                        <a:rPr lang="en-US" sz="1400" dirty="0" smtClean="0">
                          <a:hlinkClick r:id="rId7"/>
                        </a:rPr>
                        <a:t>PCL5EA (ENGLISH Version) – Reflective Journals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r>
                        <a:rPr lang="en-US" sz="1400" b="1" dirty="0" smtClean="0"/>
                        <a:t>M&amp;E Visits </a:t>
                      </a:r>
                    </a:p>
                    <a:p>
                      <a:r>
                        <a:rPr lang="en-US" sz="1400" dirty="0" smtClean="0">
                          <a:hlinkClick r:id="rId8"/>
                        </a:rPr>
                        <a:t>PCL6E – M&amp;E visits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r>
                        <a:rPr lang="en-US" sz="1400" b="1" dirty="0" smtClean="0"/>
                        <a:t>Material Development Template</a:t>
                      </a:r>
                    </a:p>
                    <a:p>
                      <a:r>
                        <a:rPr lang="en-US" sz="1400" dirty="0" smtClean="0">
                          <a:hlinkClick r:id="rId9"/>
                        </a:rPr>
                        <a:t>MD1EA – Arabic version</a:t>
                      </a:r>
                      <a:endParaRPr lang="en-US" sz="1400" dirty="0" smtClean="0"/>
                    </a:p>
                    <a:p>
                      <a:r>
                        <a:rPr lang="en-US" sz="1400" dirty="0" smtClean="0">
                          <a:hlinkClick r:id="rId10"/>
                        </a:rPr>
                        <a:t>MD1EA – English version</a:t>
                      </a:r>
                      <a:endParaRPr lang="en-US" sz="1400" dirty="0" smtClean="0"/>
                    </a:p>
                    <a:p>
                      <a:r>
                        <a:rPr lang="en-US" sz="1400" dirty="0" smtClean="0">
                          <a:hlinkClick r:id="rId11"/>
                        </a:rPr>
                        <a:t>MD1EA – Example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endParaRPr 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 flipH="1">
            <a:off x="1752600" y="1055754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latin typeface="Cambria" panose="02040503050406030204" pitchFamily="18" charset="0"/>
              </a:rPr>
              <a:t>Work Plan</a:t>
            </a:r>
            <a:endParaRPr lang="en-US" sz="2400" b="1" u="sng" dirty="0">
              <a:latin typeface="Cambria" panose="020405030504060302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627"/>
            <a:ext cx="1143000" cy="113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56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53844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67350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689102"/>
              </p:ext>
            </p:extLst>
          </p:nvPr>
        </p:nvGraphicFramePr>
        <p:xfrm>
          <a:off x="304800" y="1283412"/>
          <a:ext cx="8534400" cy="523329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</a:tblGrid>
              <a:tr h="209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2133481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3)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Consolidating on line presence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Website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800" b="1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Hyperlinks</a:t>
                      </a:r>
                      <a:endParaRPr lang="en-GB" sz="1800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  <a:tr h="2462166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4)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Visibility and dissemination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Visibility promoted</a:t>
                      </a: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Project logo produced (attached)</a:t>
                      </a: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Articles in the press </a:t>
                      </a: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Media appearances</a:t>
                      </a: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High level meetings and conferences</a:t>
                      </a:r>
                      <a:r>
                        <a:rPr lang="en-US" sz="16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 smtClean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943418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627"/>
            <a:ext cx="1143000" cy="113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26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1310592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22578" y="243335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475795"/>
              </p:ext>
            </p:extLst>
          </p:nvPr>
        </p:nvGraphicFramePr>
        <p:xfrm>
          <a:off x="309056" y="1498984"/>
          <a:ext cx="8229600" cy="508460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</a:tblGrid>
              <a:tr h="4204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2347054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5)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AUC intensified coordination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AUC intensive presence in schools and FOEs</a:t>
                      </a: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Involving graduate students from AUC in the field.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6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Course release obtained for the PI through a professional leave to focus on the project .</a:t>
                      </a:r>
                    </a:p>
                    <a:p>
                      <a:pPr marL="0" lv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en-GB" sz="16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  <a:tr h="2134277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6)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EU partner's greater involvement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EU partners are closely engaged in a twinning process with Egyptian Universities  which should continue beyond the life of the project through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signed MOUs</a:t>
                      </a: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453962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627"/>
            <a:ext cx="1143000" cy="113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64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" y="266700"/>
            <a:ext cx="2895600" cy="685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8627"/>
            <a:ext cx="1143000" cy="113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3214</TotalTime>
  <Words>499</Words>
  <Application>Microsoft Office PowerPoint</Application>
  <PresentationFormat>On-screen Show (4:3)</PresentationFormat>
  <Paragraphs>131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Office Theme</vt:lpstr>
      <vt:lpstr>  School and University Partnership for Peer Communities of Learners  (SUP4PCL)   </vt:lpstr>
      <vt:lpstr>Assessment Report Received in June 2018 from EACEA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AUC</cp:lastModifiedBy>
  <cp:revision>316</cp:revision>
  <cp:lastPrinted>2018-06-25T10:03:50Z</cp:lastPrinted>
  <dcterms:created xsi:type="dcterms:W3CDTF">2006-08-16T00:00:00Z</dcterms:created>
  <dcterms:modified xsi:type="dcterms:W3CDTF">2019-04-30T11:07:34Z</dcterms:modified>
</cp:coreProperties>
</file>