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322" r:id="rId2"/>
    <p:sldId id="326" r:id="rId3"/>
    <p:sldId id="335" r:id="rId4"/>
    <p:sldId id="330" r:id="rId5"/>
    <p:sldId id="331" r:id="rId6"/>
    <p:sldId id="332" r:id="rId7"/>
    <p:sldId id="333" r:id="rId8"/>
    <p:sldId id="334" r:id="rId9"/>
    <p:sldId id="285" r:id="rId1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26"/>
            <p14:sldId id="335"/>
            <p14:sldId id="330"/>
            <p14:sldId id="331"/>
            <p14:sldId id="332"/>
            <p14:sldId id="333"/>
            <p14:sldId id="334"/>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16" autoAdjust="0"/>
    <p:restoredTop sz="95441" autoAdjust="0"/>
  </p:normalViewPr>
  <p:slideViewPr>
    <p:cSldViewPr>
      <p:cViewPr varScale="1">
        <p:scale>
          <a:sx n="91" d="100"/>
          <a:sy n="91" d="100"/>
        </p:scale>
        <p:origin x="1602"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5F1DB6E4-AF3F-4783-90B1-ADD75CC30438}" type="datetimeFigureOut">
              <a:rPr lang="en-US" smtClean="0"/>
              <a:t>4/30/2019</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4</a:t>
            </a:fld>
            <a:endParaRPr lang="en-US"/>
          </a:p>
        </p:txBody>
      </p:sp>
    </p:spTree>
    <p:extLst>
      <p:ext uri="{BB962C8B-B14F-4D97-AF65-F5344CB8AC3E}">
        <p14:creationId xmlns:p14="http://schemas.microsoft.com/office/powerpoint/2010/main" val="176797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a:solidFill>
                  <a:srgbClr val="CC0000"/>
                </a:solidFill>
              </a:rPr>
              <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CC0000"/>
                </a:solidFill>
              </a:rPr>
              <a:t>School and University Partnership for Peer Communities of Learners </a:t>
            </a:r>
            <a:br>
              <a:rPr lang="en-US" sz="2800" b="1" dirty="0">
                <a:solidFill>
                  <a:srgbClr val="CC0000"/>
                </a:solidFill>
              </a:rPr>
            </a:br>
            <a:r>
              <a:rPr lang="en-US" sz="2800" b="1" dirty="0">
                <a:solidFill>
                  <a:srgbClr val="CC0000"/>
                </a:solidFill>
              </a:rPr>
              <a:t>(SUP4PCL)</a:t>
            </a:r>
            <a:br>
              <a:rPr lang="en-US" sz="2800" b="1" dirty="0">
                <a:solidFill>
                  <a:srgbClr val="CC0000"/>
                </a:solidFill>
              </a:rPr>
            </a:br>
            <a:r>
              <a:rPr lang="en-US" sz="2800" b="1" dirty="0">
                <a:solidFill>
                  <a:srgbClr val="CC0000"/>
                </a:solidFill>
              </a:rPr>
              <a:t/>
            </a:r>
            <a:br>
              <a:rPr lang="en-US" sz="2800" b="1" dirty="0">
                <a:solidFill>
                  <a:srgbClr val="CC0000"/>
                </a:solidFill>
              </a:rPr>
            </a:br>
            <a:r>
              <a:rPr lang="en-US" sz="2800" b="1" dirty="0">
                <a:solidFill>
                  <a:srgbClr val="003399"/>
                </a:solidFill>
              </a:rPr>
              <a:t/>
            </a:r>
            <a:br>
              <a:rPr lang="en-US" sz="2800" b="1" dirty="0">
                <a:solidFill>
                  <a:srgbClr val="003399"/>
                </a:solidFill>
              </a:rPr>
            </a:br>
            <a:endParaRPr lang="en-US" sz="2800" b="1" i="1" dirty="0"/>
          </a:p>
        </p:txBody>
      </p:sp>
      <p:sp>
        <p:nvSpPr>
          <p:cNvPr id="3" name="Content Placeholder 2"/>
          <p:cNvSpPr>
            <a:spLocks noGrp="1"/>
          </p:cNvSpPr>
          <p:nvPr>
            <p:ph idx="1"/>
          </p:nvPr>
        </p:nvSpPr>
        <p:spPr>
          <a:xfrm>
            <a:off x="356681" y="2080735"/>
            <a:ext cx="8134350" cy="4167665"/>
          </a:xfrm>
        </p:spPr>
        <p:txBody>
          <a:bodyPr>
            <a:noAutofit/>
          </a:bodyPr>
          <a:lstStyle/>
          <a:p>
            <a:pPr marL="0" indent="0" algn="ctr">
              <a:buNone/>
            </a:pPr>
            <a:endParaRPr lang="en-US" sz="2400" b="1" dirty="0">
              <a:solidFill>
                <a:srgbClr val="003399"/>
              </a:solidFill>
            </a:endParaRPr>
          </a:p>
          <a:p>
            <a:pPr marL="0" indent="0" algn="ctr">
              <a:buNone/>
            </a:pPr>
            <a:r>
              <a:rPr lang="en-US" sz="2000" dirty="0">
                <a:solidFill>
                  <a:srgbClr val="003399"/>
                </a:solidFill>
              </a:rPr>
              <a:t>Project number: </a:t>
            </a:r>
          </a:p>
          <a:p>
            <a:pPr marL="0" indent="0" algn="ctr">
              <a:buNone/>
            </a:pPr>
            <a:r>
              <a:rPr lang="en-US" sz="2000" b="1" dirty="0">
                <a:solidFill>
                  <a:srgbClr val="003399"/>
                </a:solidFill>
              </a:rPr>
              <a:t> 573660-EPP-1-2016-1-EG-EPPKA2-CBHE-JP (2016-2516/001-001)</a:t>
            </a:r>
          </a:p>
          <a:p>
            <a:pPr marL="0" indent="0" algn="ctr">
              <a:buNone/>
            </a:pPr>
            <a:endParaRPr lang="en-US" sz="2000" b="1" dirty="0" smtClean="0">
              <a:solidFill>
                <a:srgbClr val="003399"/>
              </a:solidFill>
            </a:endParaRPr>
          </a:p>
          <a:p>
            <a:pPr marL="0" indent="0" algn="ctr">
              <a:buNone/>
            </a:pPr>
            <a:r>
              <a:rPr lang="en-US" sz="2000" b="1" dirty="0" smtClean="0">
                <a:solidFill>
                  <a:srgbClr val="003399"/>
                </a:solidFill>
              </a:rPr>
              <a:t>Progress </a:t>
            </a:r>
            <a:r>
              <a:rPr lang="en-US" sz="2000" b="1" dirty="0" smtClean="0">
                <a:solidFill>
                  <a:srgbClr val="003399"/>
                </a:solidFill>
              </a:rPr>
              <a:t>Reporting -2</a:t>
            </a:r>
            <a:endParaRPr lang="en-US" sz="2000" b="1" dirty="0">
              <a:solidFill>
                <a:srgbClr val="003399"/>
              </a:solidFill>
            </a:endParaRPr>
          </a:p>
          <a:p>
            <a:pPr marL="0" indent="0" algn="ctr">
              <a:buNone/>
            </a:pPr>
            <a:endParaRPr lang="en-US" sz="2400" b="1" dirty="0" smtClean="0">
              <a:solidFill>
                <a:srgbClr val="003399"/>
              </a:solidFill>
            </a:endParaRPr>
          </a:p>
          <a:p>
            <a:pPr marL="0" indent="0" algn="ctr">
              <a:buNone/>
            </a:pPr>
            <a:r>
              <a:rPr lang="en-US" sz="2000" b="1" dirty="0" smtClean="0">
                <a:solidFill>
                  <a:srgbClr val="003399"/>
                </a:solidFill>
              </a:rPr>
              <a:t>NEO Advisory Monitoring Visit May 2</a:t>
            </a:r>
            <a:r>
              <a:rPr lang="en-US" sz="2000" b="1" baseline="30000" dirty="0" smtClean="0">
                <a:solidFill>
                  <a:srgbClr val="003399"/>
                </a:solidFill>
              </a:rPr>
              <a:t>nd</a:t>
            </a:r>
            <a:r>
              <a:rPr lang="en-US" sz="2000" b="1" dirty="0" smtClean="0">
                <a:solidFill>
                  <a:srgbClr val="003399"/>
                </a:solidFill>
              </a:rPr>
              <a:t>, </a:t>
            </a:r>
            <a:r>
              <a:rPr lang="en-US" sz="2000" b="1" dirty="0">
                <a:solidFill>
                  <a:srgbClr val="003399"/>
                </a:solidFill>
              </a:rPr>
              <a:t>2019 </a:t>
            </a:r>
            <a:endParaRPr lang="en-US" sz="2000" b="1" dirty="0" smtClean="0">
              <a:solidFill>
                <a:srgbClr val="003399"/>
              </a:solidFill>
            </a:endParaRPr>
          </a:p>
          <a:p>
            <a:pPr marL="0" indent="0" algn="ctr">
              <a:buNone/>
            </a:pPr>
            <a:r>
              <a:rPr lang="en-US" sz="2000" b="1" dirty="0" smtClean="0">
                <a:solidFill>
                  <a:srgbClr val="003399"/>
                </a:solidFill>
              </a:rPr>
              <a:t>The </a:t>
            </a:r>
            <a:r>
              <a:rPr lang="en-US" sz="2000" b="1" dirty="0">
                <a:solidFill>
                  <a:srgbClr val="003399"/>
                </a:solidFill>
              </a:rPr>
              <a:t>American University in </a:t>
            </a:r>
            <a:r>
              <a:rPr lang="en-US" sz="2000" b="1" dirty="0" smtClean="0">
                <a:solidFill>
                  <a:srgbClr val="003399"/>
                </a:solidFill>
              </a:rPr>
              <a:t>Cairo</a:t>
            </a:r>
            <a:endParaRPr lang="en-US" sz="2000" b="1" dirty="0">
              <a:solidFill>
                <a:srgbClr val="003399"/>
              </a:solidFill>
            </a:endParaRPr>
          </a:p>
        </p:txBody>
      </p:sp>
      <p:sp>
        <p:nvSpPr>
          <p:cNvPr id="4" name="Title 1"/>
          <p:cNvSpPr txBox="1">
            <a:spLocks/>
          </p:cNvSpPr>
          <p:nvPr/>
        </p:nvSpPr>
        <p:spPr>
          <a:xfrm>
            <a:off x="0" y="0"/>
            <a:ext cx="9144000" cy="1153843"/>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102633"/>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05837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28600" y="266700"/>
            <a:ext cx="2895600" cy="685800"/>
          </a:xfrm>
          <a:prstGeom prst="rect">
            <a:avLst/>
          </a:prstGeom>
        </p:spPr>
      </p:pic>
      <p:sp>
        <p:nvSpPr>
          <p:cNvPr id="6" name="Title 1"/>
          <p:cNvSpPr>
            <a:spLocks noGrp="1"/>
          </p:cNvSpPr>
          <p:nvPr>
            <p:ph type="title"/>
          </p:nvPr>
        </p:nvSpPr>
        <p:spPr>
          <a:xfrm>
            <a:off x="651304" y="3124200"/>
            <a:ext cx="6629400" cy="2971799"/>
          </a:xfrm>
        </p:spPr>
        <p:txBody>
          <a:bodyPr>
            <a:normAutofit fontScale="90000"/>
          </a:bodyPr>
          <a:lstStyle/>
          <a:p>
            <a:r>
              <a:rPr lang="en-US" sz="3600" b="1" dirty="0" smtClean="0">
                <a:solidFill>
                  <a:srgbClr val="003399"/>
                </a:solidFill>
              </a:rPr>
              <a:t>Goal:</a:t>
            </a:r>
            <a:r>
              <a:rPr lang="en-US" sz="4000" b="1" dirty="0" smtClean="0">
                <a:solidFill>
                  <a:srgbClr val="003399"/>
                </a:solidFill>
              </a:rPr>
              <a:t/>
            </a:r>
            <a:br>
              <a:rPr lang="en-US" sz="4000" b="1" dirty="0" smtClean="0">
                <a:solidFill>
                  <a:srgbClr val="003399"/>
                </a:solidFill>
              </a:rPr>
            </a:br>
            <a:r>
              <a:rPr lang="en-US" sz="3100" dirty="0" smtClean="0">
                <a:solidFill>
                  <a:srgbClr val="003399"/>
                </a:solidFill>
              </a:rPr>
              <a:t>Build the capacity of faculties of Education to enhance and modernize CPD in the Egyptian Context.</a:t>
            </a:r>
            <a:r>
              <a:rPr lang="en-US" sz="3600" b="1" dirty="0" smtClean="0">
                <a:solidFill>
                  <a:srgbClr val="003399"/>
                </a:solidFill>
              </a:rPr>
              <a:t/>
            </a:r>
            <a:br>
              <a:rPr lang="en-US" sz="3600" b="1" dirty="0" smtClean="0">
                <a:solidFill>
                  <a:srgbClr val="003399"/>
                </a:solidFill>
              </a:rPr>
            </a:br>
            <a:r>
              <a:rPr lang="en-US" sz="3600" b="1" dirty="0" smtClean="0">
                <a:solidFill>
                  <a:srgbClr val="003399"/>
                </a:solidFill>
              </a:rPr>
              <a:t>Specific Project Objectives:</a:t>
            </a:r>
            <a:br>
              <a:rPr lang="en-US" sz="3600" b="1" dirty="0" smtClean="0">
                <a:solidFill>
                  <a:srgbClr val="003399"/>
                </a:solidFill>
              </a:rPr>
            </a:br>
            <a:r>
              <a:rPr lang="en-US" sz="3100" dirty="0" smtClean="0">
                <a:solidFill>
                  <a:srgbClr val="003399"/>
                </a:solidFill>
              </a:rPr>
              <a:t>1. Develop PD Schools</a:t>
            </a:r>
            <a:br>
              <a:rPr lang="en-US" sz="3100" dirty="0" smtClean="0">
                <a:solidFill>
                  <a:srgbClr val="003399"/>
                </a:solidFill>
              </a:rPr>
            </a:br>
            <a:r>
              <a:rPr lang="en-US" sz="3100" dirty="0" smtClean="0">
                <a:solidFill>
                  <a:srgbClr val="003399"/>
                </a:solidFill>
              </a:rPr>
              <a:t>2. Develop PCL’s</a:t>
            </a:r>
            <a:br>
              <a:rPr lang="en-US" sz="3100" dirty="0" smtClean="0">
                <a:solidFill>
                  <a:srgbClr val="003399"/>
                </a:solidFill>
              </a:rPr>
            </a:br>
            <a:r>
              <a:rPr lang="en-US" sz="3100" dirty="0" smtClean="0">
                <a:solidFill>
                  <a:srgbClr val="003399"/>
                </a:solidFill>
              </a:rPr>
              <a:t>3. Develop mentorship</a:t>
            </a:r>
            <a:br>
              <a:rPr lang="en-US" sz="3100" dirty="0" smtClean="0">
                <a:solidFill>
                  <a:srgbClr val="003399"/>
                </a:solidFill>
              </a:rPr>
            </a:br>
            <a:r>
              <a:rPr lang="en-US" sz="3100" dirty="0" smtClean="0">
                <a:solidFill>
                  <a:srgbClr val="003399"/>
                </a:solidFill>
              </a:rPr>
              <a:t>4. Develop quality assurance units</a:t>
            </a:r>
            <a:br>
              <a:rPr lang="en-US" sz="3100" dirty="0" smtClean="0">
                <a:solidFill>
                  <a:srgbClr val="003399"/>
                </a:solidFill>
              </a:rPr>
            </a:br>
            <a:r>
              <a:rPr lang="en-US" sz="3100" dirty="0" smtClean="0">
                <a:solidFill>
                  <a:srgbClr val="003399"/>
                </a:solidFill>
              </a:rPr>
              <a:t>5. Develop new habits of mind</a:t>
            </a:r>
            <a:br>
              <a:rPr lang="en-US" sz="3100" dirty="0" smtClean="0">
                <a:solidFill>
                  <a:srgbClr val="003399"/>
                </a:solidFill>
              </a:rPr>
            </a:br>
            <a:r>
              <a:rPr lang="en-US" sz="3100" dirty="0" smtClean="0">
                <a:solidFill>
                  <a:srgbClr val="003399"/>
                </a:solidFill>
              </a:rPr>
              <a:t>6. Develop materials</a:t>
            </a:r>
            <a:br>
              <a:rPr lang="en-US" sz="3100" dirty="0" smtClean="0">
                <a:solidFill>
                  <a:srgbClr val="003399"/>
                </a:solidFill>
              </a:rPr>
            </a:br>
            <a:r>
              <a:rPr lang="en-US" sz="3100" dirty="0" smtClean="0">
                <a:solidFill>
                  <a:srgbClr val="003399"/>
                </a:solidFill>
              </a:rPr>
              <a:t>7. Develop new pedagogies</a:t>
            </a:r>
            <a:r>
              <a:rPr lang="en-US" sz="3600" dirty="0" smtClean="0">
                <a:solidFill>
                  <a:srgbClr val="003399"/>
                </a:solidFill>
              </a:rPr>
              <a:t/>
            </a:r>
            <a:br>
              <a:rPr lang="en-US" sz="3600" dirty="0" smtClean="0">
                <a:solidFill>
                  <a:srgbClr val="003399"/>
                </a:solidFill>
              </a:rPr>
            </a:br>
            <a:r>
              <a:rPr lang="en-US" sz="4000" dirty="0" smtClean="0">
                <a:solidFill>
                  <a:srgbClr val="003399"/>
                </a:solidFill>
              </a:rPr>
              <a:t/>
            </a:r>
            <a:br>
              <a:rPr lang="en-US" sz="4000" dirty="0" smtClean="0">
                <a:solidFill>
                  <a:srgbClr val="003399"/>
                </a:solidFill>
              </a:rPr>
            </a:br>
            <a:endParaRPr lang="en-US" sz="4000" dirty="0">
              <a:solidFill>
                <a:srgbClr val="003399"/>
              </a:solidFill>
            </a:endParaRPr>
          </a:p>
        </p:txBody>
      </p:sp>
      <p:sp>
        <p:nvSpPr>
          <p:cNvPr id="2" name="Rounded Rectangle 1"/>
          <p:cNvSpPr/>
          <p:nvPr/>
        </p:nvSpPr>
        <p:spPr>
          <a:xfrm>
            <a:off x="628650" y="2200712"/>
            <a:ext cx="6652054" cy="11520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17301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4800" y="266700"/>
            <a:ext cx="2895600" cy="685800"/>
          </a:xfrm>
          <a:prstGeom prst="rect">
            <a:avLst/>
          </a:prstGeom>
        </p:spPr>
      </p:pic>
      <p:sp>
        <p:nvSpPr>
          <p:cNvPr id="6" name="Title 1"/>
          <p:cNvSpPr>
            <a:spLocks noGrp="1"/>
          </p:cNvSpPr>
          <p:nvPr>
            <p:ph type="title"/>
          </p:nvPr>
        </p:nvSpPr>
        <p:spPr>
          <a:xfrm>
            <a:off x="504825" y="1778003"/>
            <a:ext cx="7886700" cy="1041398"/>
          </a:xfrm>
        </p:spPr>
        <p:txBody>
          <a:bodyPr>
            <a:normAutofit/>
          </a:bodyPr>
          <a:lstStyle/>
          <a:p>
            <a:r>
              <a:rPr lang="en-US" sz="4000" b="1" dirty="0">
                <a:solidFill>
                  <a:srgbClr val="003399"/>
                </a:solidFill>
              </a:rPr>
              <a:t>Summary of Work Packages</a:t>
            </a:r>
          </a:p>
        </p:txBody>
      </p:sp>
      <p:graphicFrame>
        <p:nvGraphicFramePr>
          <p:cNvPr id="7" name="Content Placeholder 3"/>
          <p:cNvGraphicFramePr>
            <a:graphicFrameLocks/>
          </p:cNvGraphicFramePr>
          <p:nvPr>
            <p:extLst>
              <p:ext uri="{D42A27DB-BD31-4B8C-83A1-F6EECF244321}">
                <p14:modId xmlns:p14="http://schemas.microsoft.com/office/powerpoint/2010/main" val="1938463423"/>
              </p:ext>
            </p:extLst>
          </p:nvPr>
        </p:nvGraphicFramePr>
        <p:xfrm>
          <a:off x="838200" y="3378204"/>
          <a:ext cx="6786748" cy="2427210"/>
        </p:xfrm>
        <a:graphic>
          <a:graphicData uri="http://schemas.openxmlformats.org/drawingml/2006/table">
            <a:tbl>
              <a:tblPr firstRow="1" bandRow="1">
                <a:tableStyleId>{5C22544A-7EE6-4342-B048-85BDC9FD1C3A}</a:tableStyleId>
              </a:tblPr>
              <a:tblGrid>
                <a:gridCol w="1645435">
                  <a:extLst>
                    <a:ext uri="{9D8B030D-6E8A-4147-A177-3AD203B41FA5}">
                      <a16:colId xmlns:a16="http://schemas.microsoft.com/office/drawing/2014/main" val="20000"/>
                    </a:ext>
                  </a:extLst>
                </a:gridCol>
                <a:gridCol w="3565110">
                  <a:extLst>
                    <a:ext uri="{9D8B030D-6E8A-4147-A177-3AD203B41FA5}">
                      <a16:colId xmlns:a16="http://schemas.microsoft.com/office/drawing/2014/main" val="20001"/>
                    </a:ext>
                  </a:extLst>
                </a:gridCol>
                <a:gridCol w="1576203">
                  <a:extLst>
                    <a:ext uri="{9D8B030D-6E8A-4147-A177-3AD203B41FA5}">
                      <a16:colId xmlns:a16="http://schemas.microsoft.com/office/drawing/2014/main" val="20002"/>
                    </a:ext>
                  </a:extLst>
                </a:gridCol>
              </a:tblGrid>
              <a:tr h="369618">
                <a:tc>
                  <a:txBody>
                    <a:bodyPr/>
                    <a:lstStyle/>
                    <a:p>
                      <a:pPr algn="l"/>
                      <a:r>
                        <a:rPr lang="en-US" dirty="0"/>
                        <a:t>WP No.</a:t>
                      </a:r>
                    </a:p>
                  </a:txBody>
                  <a:tcPr>
                    <a:solidFill>
                      <a:srgbClr val="005DA2"/>
                    </a:solidFill>
                  </a:tcPr>
                </a:tc>
                <a:tc>
                  <a:txBody>
                    <a:bodyPr/>
                    <a:lstStyle/>
                    <a:p>
                      <a:pPr algn="l"/>
                      <a:r>
                        <a:rPr lang="en-US" dirty="0"/>
                        <a:t>WP Title</a:t>
                      </a:r>
                    </a:p>
                  </a:txBody>
                  <a:tcPr>
                    <a:solidFill>
                      <a:srgbClr val="005DA2"/>
                    </a:solidFill>
                  </a:tcPr>
                </a:tc>
                <a:tc>
                  <a:txBody>
                    <a:bodyPr/>
                    <a:lstStyle/>
                    <a:p>
                      <a:pPr algn="l"/>
                      <a:r>
                        <a:rPr lang="en-US" dirty="0"/>
                        <a:t>Lead</a:t>
                      </a:r>
                    </a:p>
                  </a:txBody>
                  <a:tcPr>
                    <a:solidFill>
                      <a:srgbClr val="005DA2"/>
                    </a:solidFill>
                  </a:tcPr>
                </a:tc>
                <a:extLst>
                  <a:ext uri="{0D108BD9-81ED-4DB2-BD59-A6C34878D82A}">
                    <a16:rowId xmlns:a16="http://schemas.microsoft.com/office/drawing/2014/main" val="10000"/>
                  </a:ext>
                </a:extLst>
              </a:tr>
              <a:tr h="369618">
                <a:tc>
                  <a:txBody>
                    <a:bodyPr/>
                    <a:lstStyle/>
                    <a:p>
                      <a:pPr algn="l"/>
                      <a:r>
                        <a:rPr lang="en-US" dirty="0">
                          <a:solidFill>
                            <a:srgbClr val="003399"/>
                          </a:solidFill>
                        </a:rPr>
                        <a:t>WP 1</a:t>
                      </a:r>
                    </a:p>
                  </a:txBody>
                  <a:tcPr/>
                </a:tc>
                <a:tc>
                  <a:txBody>
                    <a:bodyPr/>
                    <a:lstStyle/>
                    <a:p>
                      <a:pPr algn="l"/>
                      <a:r>
                        <a:rPr lang="en-US" sz="1600" dirty="0">
                          <a:solidFill>
                            <a:srgbClr val="003399"/>
                          </a:solidFill>
                        </a:rPr>
                        <a:t>Preparation</a:t>
                      </a:r>
                    </a:p>
                  </a:txBody>
                  <a:tcPr/>
                </a:tc>
                <a:tc>
                  <a:txBody>
                    <a:bodyPr/>
                    <a:lstStyle/>
                    <a:p>
                      <a:pPr algn="l"/>
                      <a:r>
                        <a:rPr lang="en-US" dirty="0">
                          <a:solidFill>
                            <a:srgbClr val="003399"/>
                          </a:solidFill>
                        </a:rPr>
                        <a:t>AUC</a:t>
                      </a:r>
                    </a:p>
                  </a:txBody>
                  <a:tcPr/>
                </a:tc>
                <a:extLst>
                  <a:ext uri="{0D108BD9-81ED-4DB2-BD59-A6C34878D82A}">
                    <a16:rowId xmlns:a16="http://schemas.microsoft.com/office/drawing/2014/main" val="10001"/>
                  </a:ext>
                </a:extLst>
              </a:tr>
              <a:tr h="369618">
                <a:tc>
                  <a:txBody>
                    <a:bodyPr/>
                    <a:lstStyle/>
                    <a:p>
                      <a:pPr algn="l"/>
                      <a:r>
                        <a:rPr lang="en-US" dirty="0">
                          <a:solidFill>
                            <a:srgbClr val="003399"/>
                          </a:solidFill>
                        </a:rPr>
                        <a:t>WP 2</a:t>
                      </a:r>
                    </a:p>
                  </a:txBody>
                  <a:tcPr/>
                </a:tc>
                <a:tc>
                  <a:txBody>
                    <a:bodyPr/>
                    <a:lstStyle/>
                    <a:p>
                      <a:pPr algn="l"/>
                      <a:r>
                        <a:rPr lang="en-US" sz="1600" dirty="0">
                          <a:solidFill>
                            <a:srgbClr val="003399"/>
                          </a:solidFill>
                        </a:rPr>
                        <a:t>Development</a:t>
                      </a:r>
                    </a:p>
                  </a:txBody>
                  <a:tcPr/>
                </a:tc>
                <a:tc>
                  <a:txBody>
                    <a:bodyPr/>
                    <a:lstStyle/>
                    <a:p>
                      <a:pPr algn="l"/>
                      <a:r>
                        <a:rPr lang="en-US" dirty="0">
                          <a:solidFill>
                            <a:srgbClr val="003399"/>
                          </a:solidFill>
                        </a:rPr>
                        <a:t>UON</a:t>
                      </a:r>
                    </a:p>
                  </a:txBody>
                  <a:tcPr/>
                </a:tc>
                <a:extLst>
                  <a:ext uri="{0D108BD9-81ED-4DB2-BD59-A6C34878D82A}">
                    <a16:rowId xmlns:a16="http://schemas.microsoft.com/office/drawing/2014/main" val="10002"/>
                  </a:ext>
                </a:extLst>
              </a:tr>
              <a:tr h="369618">
                <a:tc>
                  <a:txBody>
                    <a:bodyPr/>
                    <a:lstStyle/>
                    <a:p>
                      <a:pPr algn="l"/>
                      <a:r>
                        <a:rPr lang="en-US" dirty="0">
                          <a:solidFill>
                            <a:srgbClr val="003399"/>
                          </a:solidFill>
                        </a:rPr>
                        <a:t>WP 3</a:t>
                      </a:r>
                    </a:p>
                  </a:txBody>
                  <a:tcPr/>
                </a:tc>
                <a:tc>
                  <a:txBody>
                    <a:bodyPr/>
                    <a:lstStyle/>
                    <a:p>
                      <a:pPr algn="l"/>
                      <a:r>
                        <a:rPr lang="en-US" sz="1600" dirty="0">
                          <a:solidFill>
                            <a:srgbClr val="003399"/>
                          </a:solidFill>
                        </a:rPr>
                        <a:t>Quality Plan</a:t>
                      </a:r>
                    </a:p>
                  </a:txBody>
                  <a:tcPr/>
                </a:tc>
                <a:tc>
                  <a:txBody>
                    <a:bodyPr/>
                    <a:lstStyle/>
                    <a:p>
                      <a:pPr algn="l"/>
                      <a:r>
                        <a:rPr lang="en-US" dirty="0">
                          <a:solidFill>
                            <a:srgbClr val="003399"/>
                          </a:solidFill>
                        </a:rPr>
                        <a:t>ULEIC</a:t>
                      </a:r>
                    </a:p>
                  </a:txBody>
                  <a:tcPr/>
                </a:tc>
                <a:extLst>
                  <a:ext uri="{0D108BD9-81ED-4DB2-BD59-A6C34878D82A}">
                    <a16:rowId xmlns:a16="http://schemas.microsoft.com/office/drawing/2014/main" val="10003"/>
                  </a:ext>
                </a:extLst>
              </a:tr>
              <a:tr h="502728">
                <a:tc>
                  <a:txBody>
                    <a:bodyPr/>
                    <a:lstStyle/>
                    <a:p>
                      <a:pPr algn="l"/>
                      <a:r>
                        <a:rPr lang="en-US" dirty="0">
                          <a:solidFill>
                            <a:srgbClr val="003399"/>
                          </a:solidFill>
                        </a:rPr>
                        <a:t>WP 4</a:t>
                      </a:r>
                    </a:p>
                  </a:txBody>
                  <a:tcPr/>
                </a:tc>
                <a:tc>
                  <a:txBody>
                    <a:bodyPr/>
                    <a:lstStyle/>
                    <a:p>
                      <a:pPr algn="l"/>
                      <a:r>
                        <a:rPr lang="en-US" sz="1600" dirty="0">
                          <a:solidFill>
                            <a:srgbClr val="003399"/>
                          </a:solidFill>
                        </a:rPr>
                        <a:t>Dissemination  and Exploitation of Results</a:t>
                      </a:r>
                    </a:p>
                  </a:txBody>
                  <a:tcPr/>
                </a:tc>
                <a:tc>
                  <a:txBody>
                    <a:bodyPr/>
                    <a:lstStyle/>
                    <a:p>
                      <a:pPr algn="l"/>
                      <a:r>
                        <a:rPr lang="en-US" dirty="0">
                          <a:solidFill>
                            <a:srgbClr val="003399"/>
                          </a:solidFill>
                        </a:rPr>
                        <a:t>HU and AUC</a:t>
                      </a:r>
                    </a:p>
                  </a:txBody>
                  <a:tcPr/>
                </a:tc>
                <a:extLst>
                  <a:ext uri="{0D108BD9-81ED-4DB2-BD59-A6C34878D82A}">
                    <a16:rowId xmlns:a16="http://schemas.microsoft.com/office/drawing/2014/main" val="10004"/>
                  </a:ext>
                </a:extLst>
              </a:tr>
              <a:tr h="369618">
                <a:tc>
                  <a:txBody>
                    <a:bodyPr/>
                    <a:lstStyle/>
                    <a:p>
                      <a:pPr algn="l"/>
                      <a:r>
                        <a:rPr lang="en-US" dirty="0">
                          <a:solidFill>
                            <a:srgbClr val="003399"/>
                          </a:solidFill>
                        </a:rPr>
                        <a:t>WP 5</a:t>
                      </a:r>
                    </a:p>
                  </a:txBody>
                  <a:tcPr/>
                </a:tc>
                <a:tc>
                  <a:txBody>
                    <a:bodyPr/>
                    <a:lstStyle/>
                    <a:p>
                      <a:pPr algn="l"/>
                      <a:r>
                        <a:rPr lang="en-US" sz="1600" dirty="0">
                          <a:solidFill>
                            <a:srgbClr val="003399"/>
                          </a:solidFill>
                        </a:rPr>
                        <a:t>Management </a:t>
                      </a:r>
                    </a:p>
                  </a:txBody>
                  <a:tcPr/>
                </a:tc>
                <a:tc>
                  <a:txBody>
                    <a:bodyPr/>
                    <a:lstStyle/>
                    <a:p>
                      <a:pPr algn="l"/>
                      <a:r>
                        <a:rPr lang="en-US" dirty="0">
                          <a:solidFill>
                            <a:srgbClr val="003399"/>
                          </a:solidFill>
                        </a:rPr>
                        <a:t>AUC</a:t>
                      </a:r>
                    </a:p>
                  </a:txBody>
                  <a:tcPr/>
                </a:tc>
                <a:extLst>
                  <a:ext uri="{0D108BD9-81ED-4DB2-BD59-A6C34878D82A}">
                    <a16:rowId xmlns:a16="http://schemas.microsoft.com/office/drawing/2014/main" val="10005"/>
                  </a:ext>
                </a:extLst>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401786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15766" y="266700"/>
            <a:ext cx="2895600" cy="685800"/>
          </a:xfrm>
          <a:prstGeom prst="rect">
            <a:avLst/>
          </a:prstGeom>
        </p:spPr>
      </p:pic>
      <p:sp>
        <p:nvSpPr>
          <p:cNvPr id="6" name="Title 1"/>
          <p:cNvSpPr>
            <a:spLocks noGrp="1"/>
          </p:cNvSpPr>
          <p:nvPr>
            <p:ph type="title"/>
          </p:nvPr>
        </p:nvSpPr>
        <p:spPr>
          <a:xfrm>
            <a:off x="504825" y="1586786"/>
            <a:ext cx="7886700" cy="757239"/>
          </a:xfrm>
        </p:spPr>
        <p:txBody>
          <a:bodyPr>
            <a:normAutofit/>
          </a:bodyPr>
          <a:lstStyle/>
          <a:p>
            <a:pPr algn="ctr"/>
            <a:r>
              <a:rPr lang="en-US" sz="4000" b="1" dirty="0" smtClean="0">
                <a:solidFill>
                  <a:srgbClr val="003399"/>
                </a:solidFill>
              </a:rPr>
              <a:t>Indicators of Progress</a:t>
            </a:r>
            <a:endParaRPr lang="en-US" sz="4000" b="1" dirty="0">
              <a:solidFill>
                <a:srgbClr val="003399"/>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742428947"/>
              </p:ext>
            </p:extLst>
          </p:nvPr>
        </p:nvGraphicFramePr>
        <p:xfrm>
          <a:off x="304800" y="2628184"/>
          <a:ext cx="8382001" cy="4080153"/>
        </p:xfrm>
        <a:graphic>
          <a:graphicData uri="http://schemas.openxmlformats.org/drawingml/2006/table">
            <a:tbl>
              <a:tblPr firstRow="1" bandRow="1">
                <a:tableStyleId>{5C22544A-7EE6-4342-B048-85BDC9FD1C3A}</a:tableStyleId>
              </a:tblPr>
              <a:tblGrid>
                <a:gridCol w="1468819">
                  <a:extLst>
                    <a:ext uri="{9D8B030D-6E8A-4147-A177-3AD203B41FA5}">
                      <a16:colId xmlns:a16="http://schemas.microsoft.com/office/drawing/2014/main" val="20000"/>
                    </a:ext>
                  </a:extLst>
                </a:gridCol>
                <a:gridCol w="2493581">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gridCol w="1752601">
                  <a:extLst>
                    <a:ext uri="{9D8B030D-6E8A-4147-A177-3AD203B41FA5}">
                      <a16:colId xmlns:a16="http://schemas.microsoft.com/office/drawing/2014/main" val="3454195946"/>
                    </a:ext>
                  </a:extLst>
                </a:gridCol>
              </a:tblGrid>
              <a:tr h="633698">
                <a:tc>
                  <a:txBody>
                    <a:bodyPr/>
                    <a:lstStyle/>
                    <a:p>
                      <a:r>
                        <a:rPr lang="en-US" dirty="0" smtClean="0"/>
                        <a:t>Work Package</a:t>
                      </a:r>
                      <a:endParaRPr lang="en-US" dirty="0"/>
                    </a:p>
                  </a:txBody>
                  <a:tcPr>
                    <a:solidFill>
                      <a:srgbClr val="005DA2"/>
                    </a:solidFill>
                  </a:tcPr>
                </a:tc>
                <a:tc>
                  <a:txBody>
                    <a:bodyPr/>
                    <a:lstStyle/>
                    <a:p>
                      <a:r>
                        <a:rPr lang="en-US" dirty="0" smtClean="0"/>
                        <a:t>Past Status</a:t>
                      </a:r>
                      <a:r>
                        <a:rPr lang="en-US" baseline="0" dirty="0" smtClean="0"/>
                        <a:t> of Outputs (Prior Sept, 2018)</a:t>
                      </a:r>
                      <a:endParaRPr lang="en-US" dirty="0"/>
                    </a:p>
                  </a:txBody>
                  <a:tcPr>
                    <a:solidFill>
                      <a:srgbClr val="005DA2"/>
                    </a:solidFill>
                  </a:tcPr>
                </a:tc>
                <a:tc>
                  <a:txBody>
                    <a:bodyPr/>
                    <a:lstStyle/>
                    <a:p>
                      <a:r>
                        <a:rPr lang="en-US" dirty="0" smtClean="0"/>
                        <a:t>Targeted Outputs (As of Sept, 2018)</a:t>
                      </a:r>
                      <a:endParaRPr lang="en-US" dirty="0"/>
                    </a:p>
                  </a:txBody>
                  <a:tcPr>
                    <a:solidFill>
                      <a:srgbClr val="005DA2"/>
                    </a:solidFill>
                  </a:tcPr>
                </a:tc>
                <a:tc>
                  <a:txBody>
                    <a:bodyPr/>
                    <a:lstStyle/>
                    <a:p>
                      <a:r>
                        <a:rPr lang="en-US" dirty="0" smtClean="0"/>
                        <a:t>% of Achievement</a:t>
                      </a:r>
                      <a:endParaRPr lang="en-US" dirty="0"/>
                    </a:p>
                  </a:txBody>
                  <a:tcPr>
                    <a:solidFill>
                      <a:srgbClr val="005DA2"/>
                    </a:solidFill>
                  </a:tcPr>
                </a:tc>
                <a:extLst>
                  <a:ext uri="{0D108BD9-81ED-4DB2-BD59-A6C34878D82A}">
                    <a16:rowId xmlns:a16="http://schemas.microsoft.com/office/drawing/2014/main" val="10000"/>
                  </a:ext>
                </a:extLst>
              </a:tr>
              <a:tr h="3440073">
                <a:tc>
                  <a:txBody>
                    <a:bodyPr/>
                    <a:lstStyle/>
                    <a:p>
                      <a:r>
                        <a:rPr lang="en-US" dirty="0" smtClean="0">
                          <a:solidFill>
                            <a:srgbClr val="003399"/>
                          </a:solidFill>
                        </a:rPr>
                        <a:t>1. Preparation</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Teams formed</a:t>
                      </a:r>
                    </a:p>
                    <a:p>
                      <a:pPr marL="285750" indent="-285750">
                        <a:buFont typeface="Arial" panose="020B0604020202020204" pitchFamily="34" charset="0"/>
                        <a:buChar char="•"/>
                      </a:pPr>
                      <a:r>
                        <a:rPr lang="en-US" sz="1600" dirty="0" smtClean="0">
                          <a:solidFill>
                            <a:srgbClr val="003399"/>
                          </a:solidFill>
                        </a:rPr>
                        <a:t>15 baseline Preliminary reports</a:t>
                      </a:r>
                    </a:p>
                    <a:p>
                      <a:pPr marL="285750" indent="-285750">
                        <a:buFont typeface="Arial" panose="020B0604020202020204" pitchFamily="34" charset="0"/>
                        <a:buChar char="•"/>
                      </a:pPr>
                      <a:r>
                        <a:rPr lang="en-US" sz="1600" dirty="0" smtClean="0">
                          <a:solidFill>
                            <a:srgbClr val="003399"/>
                          </a:solidFill>
                        </a:rPr>
                        <a:t>MOU signed</a:t>
                      </a:r>
                      <a:r>
                        <a:rPr lang="en-US" sz="1600" baseline="0" dirty="0" smtClean="0">
                          <a:solidFill>
                            <a:srgbClr val="003399"/>
                          </a:solidFill>
                        </a:rPr>
                        <a:t> with MOE &amp; MOHE &amp; MEIHE</a:t>
                      </a:r>
                    </a:p>
                    <a:p>
                      <a:pPr marL="285750" indent="-285750">
                        <a:buFont typeface="Arial" panose="020B0604020202020204" pitchFamily="34" charset="0"/>
                        <a:buChar char="•"/>
                      </a:pPr>
                      <a:r>
                        <a:rPr lang="en-US" sz="1600" baseline="0" dirty="0" smtClean="0">
                          <a:solidFill>
                            <a:srgbClr val="003399"/>
                          </a:solidFill>
                        </a:rPr>
                        <a:t>Several agreement letters signed at directorate level</a:t>
                      </a:r>
                    </a:p>
                    <a:p>
                      <a:pPr marL="285750" indent="-285750">
                        <a:buFont typeface="Arial" panose="020B0604020202020204" pitchFamily="34" charset="0"/>
                        <a:buChar char="•"/>
                      </a:pPr>
                      <a:r>
                        <a:rPr lang="en-US" sz="1600" baseline="0" dirty="0" smtClean="0">
                          <a:solidFill>
                            <a:srgbClr val="003399"/>
                          </a:solidFill>
                        </a:rPr>
                        <a:t>Needs assessment tools created</a:t>
                      </a:r>
                    </a:p>
                    <a:p>
                      <a:pPr marL="285750" indent="-285750">
                        <a:buFont typeface="Arial" panose="020B0604020202020204" pitchFamily="34" charset="0"/>
                        <a:buChar char="•"/>
                      </a:pPr>
                      <a:r>
                        <a:rPr lang="en-US" sz="1600" baseline="0" dirty="0" smtClean="0">
                          <a:solidFill>
                            <a:srgbClr val="003399"/>
                          </a:solidFill>
                        </a:rPr>
                        <a:t>24 mentors identified</a:t>
                      </a:r>
                    </a:p>
                    <a:p>
                      <a:pPr marL="285750" indent="-285750">
                        <a:buFont typeface="Arial" panose="020B0604020202020204" pitchFamily="34" charset="0"/>
                        <a:buChar char="•"/>
                      </a:pPr>
                      <a:r>
                        <a:rPr lang="en-US" sz="1600" baseline="0" dirty="0" smtClean="0">
                          <a:solidFill>
                            <a:srgbClr val="003399"/>
                          </a:solidFill>
                        </a:rPr>
                        <a:t>44 PCL’s developing</a:t>
                      </a:r>
                      <a:endParaRPr lang="en-US" sz="1600" dirty="0">
                        <a:solidFill>
                          <a:srgbClr val="003399"/>
                        </a:solidFill>
                      </a:endParaRPr>
                    </a:p>
                  </a:txBody>
                  <a:tcPr/>
                </a:tc>
                <a:tc>
                  <a:txBody>
                    <a:bodyPr/>
                    <a:lstStyle/>
                    <a:p>
                      <a:endParaRPr lang="en-US" dirty="0" smtClean="0">
                        <a:solidFill>
                          <a:srgbClr val="003399"/>
                        </a:solidFill>
                      </a:endParaRPr>
                    </a:p>
                    <a:p>
                      <a:r>
                        <a:rPr lang="en-US" sz="1600" dirty="0" smtClean="0">
                          <a:solidFill>
                            <a:srgbClr val="003399"/>
                          </a:solidFill>
                        </a:rPr>
                        <a:t>Refined baseline</a:t>
                      </a:r>
                      <a:r>
                        <a:rPr lang="en-US" sz="1600" baseline="0" dirty="0" smtClean="0">
                          <a:solidFill>
                            <a:srgbClr val="003399"/>
                          </a:solidFill>
                        </a:rPr>
                        <a:t> reports</a:t>
                      </a:r>
                      <a:r>
                        <a:rPr lang="en-US" baseline="0" dirty="0" smtClean="0">
                          <a:solidFill>
                            <a:srgbClr val="003399"/>
                          </a:solidFill>
                        </a:rPr>
                        <a:t>.  </a:t>
                      </a:r>
                      <a:r>
                        <a:rPr lang="en-US" sz="1600" b="1" baseline="0" dirty="0" smtClean="0">
                          <a:solidFill>
                            <a:srgbClr val="009900"/>
                          </a:solidFill>
                        </a:rPr>
                        <a:t>√</a:t>
                      </a:r>
                      <a:endParaRPr lang="en-US" sz="1600" b="1" dirty="0" smtClean="0">
                        <a:solidFill>
                          <a:srgbClr val="009900"/>
                        </a:solidFill>
                      </a:endParaRPr>
                    </a:p>
                    <a:p>
                      <a:endParaRPr lang="en-US" dirty="0" smtClean="0">
                        <a:solidFill>
                          <a:srgbClr val="003399"/>
                        </a:solidFill>
                      </a:endParaRPr>
                    </a:p>
                    <a:p>
                      <a:endParaRPr lang="en-US" dirty="0" smtClean="0">
                        <a:solidFill>
                          <a:srgbClr val="003399"/>
                        </a:solidFill>
                      </a:endParaRPr>
                    </a:p>
                    <a:p>
                      <a:endParaRPr lang="en-US" dirty="0" smtClean="0">
                        <a:solidFill>
                          <a:srgbClr val="003399"/>
                        </a:solidFill>
                      </a:endParaRPr>
                    </a:p>
                    <a:p>
                      <a:endParaRPr lang="en-US"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75</a:t>
                      </a:r>
                      <a:r>
                        <a:rPr lang="en-US" sz="1600" baseline="0" dirty="0" smtClean="0">
                          <a:solidFill>
                            <a:srgbClr val="003399"/>
                          </a:solidFill>
                        </a:rPr>
                        <a:t> school based mentors </a:t>
                      </a:r>
                      <a:r>
                        <a:rPr lang="en-US" sz="1600" b="1" baseline="0" dirty="0" smtClean="0">
                          <a:solidFill>
                            <a:srgbClr val="009900"/>
                          </a:solidFill>
                        </a:rPr>
                        <a:t>√</a:t>
                      </a:r>
                      <a:endParaRPr lang="en-US" sz="1600" b="1"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75 targeted PCL’s   </a:t>
                      </a:r>
                      <a:r>
                        <a:rPr lang="en-US" sz="1600" b="1" baseline="0" dirty="0" smtClean="0">
                          <a:solidFill>
                            <a:srgbClr val="009900"/>
                          </a:solidFill>
                        </a:rPr>
                        <a:t>√</a:t>
                      </a:r>
                      <a:endParaRPr lang="en-US" sz="1600" b="1" baseline="0" dirty="0" smtClean="0">
                        <a:solidFill>
                          <a:srgbClr val="003399"/>
                        </a:solidFill>
                      </a:endParaRPr>
                    </a:p>
                    <a:p>
                      <a:pPr marL="285750" indent="-285750">
                        <a:buFont typeface="Courier New" panose="02070309020205020404" pitchFamily="49" charset="0"/>
                        <a:buChar char="o"/>
                      </a:pPr>
                      <a:r>
                        <a:rPr lang="en-US" sz="1600" baseline="0" smtClean="0">
                          <a:solidFill>
                            <a:srgbClr val="003399"/>
                          </a:solidFill>
                        </a:rPr>
                        <a:t>18 School </a:t>
                      </a:r>
                      <a:r>
                        <a:rPr lang="en-US" sz="1600" baseline="0" dirty="0" smtClean="0">
                          <a:solidFill>
                            <a:srgbClr val="003399"/>
                          </a:solidFill>
                        </a:rPr>
                        <a:t>clusters identified </a:t>
                      </a:r>
                      <a:r>
                        <a:rPr lang="en-US" sz="1600" b="1" baseline="0" dirty="0" smtClean="0">
                          <a:solidFill>
                            <a:srgbClr val="009900"/>
                          </a:solidFill>
                        </a:rPr>
                        <a:t>√</a:t>
                      </a:r>
                      <a:endParaRPr lang="en-US" sz="1600" b="1" dirty="0">
                        <a:solidFill>
                          <a:srgbClr val="003399"/>
                        </a:solidFill>
                      </a:endParaRPr>
                    </a:p>
                  </a:txBody>
                  <a:tcPr/>
                </a:tc>
                <a:tc>
                  <a:txBody>
                    <a:bodyPr/>
                    <a:lstStyle/>
                    <a:p>
                      <a:pPr marL="0" indent="0" algn="ctr">
                        <a:buFont typeface="Courier New" panose="02070309020205020404" pitchFamily="49" charset="0"/>
                        <a:buNone/>
                      </a:pPr>
                      <a:r>
                        <a:rPr lang="en-US" sz="1600" dirty="0" smtClean="0">
                          <a:solidFill>
                            <a:srgbClr val="003399"/>
                          </a:solidFill>
                        </a:rPr>
                        <a:t>100 %</a:t>
                      </a:r>
                      <a:endParaRPr lang="en-US" sz="1600" dirty="0">
                        <a:solidFill>
                          <a:srgbClr val="003399"/>
                        </a:solidFill>
                      </a:endParaRPr>
                    </a:p>
                  </a:txBody>
                  <a:tcPr/>
                </a:tc>
                <a:extLst>
                  <a:ext uri="{0D108BD9-81ED-4DB2-BD59-A6C34878D82A}">
                    <a16:rowId xmlns:a16="http://schemas.microsoft.com/office/drawing/2014/main" val="10001"/>
                  </a:ext>
                </a:extLst>
              </a:tr>
            </a:tbl>
          </a:graphicData>
        </a:graphic>
      </p:graphicFrame>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9491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66700"/>
            <a:ext cx="2895600" cy="685800"/>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1807162792"/>
              </p:ext>
            </p:extLst>
          </p:nvPr>
        </p:nvGraphicFramePr>
        <p:xfrm>
          <a:off x="367143" y="1822093"/>
          <a:ext cx="8382001" cy="5151120"/>
        </p:xfrm>
        <a:graphic>
          <a:graphicData uri="http://schemas.openxmlformats.org/drawingml/2006/table">
            <a:tbl>
              <a:tblPr firstRow="1" bandRow="1">
                <a:tableStyleId>{5C22544A-7EE6-4342-B048-85BDC9FD1C3A}</a:tableStyleId>
              </a:tblPr>
              <a:tblGrid>
                <a:gridCol w="1468819">
                  <a:extLst>
                    <a:ext uri="{9D8B030D-6E8A-4147-A177-3AD203B41FA5}">
                      <a16:colId xmlns:a16="http://schemas.microsoft.com/office/drawing/2014/main" val="20000"/>
                    </a:ext>
                  </a:extLst>
                </a:gridCol>
                <a:gridCol w="2265736">
                  <a:extLst>
                    <a:ext uri="{9D8B030D-6E8A-4147-A177-3AD203B41FA5}">
                      <a16:colId xmlns:a16="http://schemas.microsoft.com/office/drawing/2014/main" val="20001"/>
                    </a:ext>
                  </a:extLst>
                </a:gridCol>
                <a:gridCol w="2756302">
                  <a:extLst>
                    <a:ext uri="{9D8B030D-6E8A-4147-A177-3AD203B41FA5}">
                      <a16:colId xmlns:a16="http://schemas.microsoft.com/office/drawing/2014/main" val="20002"/>
                    </a:ext>
                  </a:extLst>
                </a:gridCol>
                <a:gridCol w="1891144">
                  <a:extLst>
                    <a:ext uri="{9D8B030D-6E8A-4147-A177-3AD203B41FA5}">
                      <a16:colId xmlns:a16="http://schemas.microsoft.com/office/drawing/2014/main" val="3960236187"/>
                    </a:ext>
                  </a:extLst>
                </a:gridCol>
              </a:tblGrid>
              <a:tr h="616654">
                <a:tc>
                  <a:txBody>
                    <a:bodyPr/>
                    <a:lstStyle/>
                    <a:p>
                      <a:r>
                        <a:rPr lang="en-US" dirty="0" smtClean="0"/>
                        <a:t>Work Package</a:t>
                      </a:r>
                      <a:endParaRPr lang="en-US" dirty="0"/>
                    </a:p>
                  </a:txBody>
                  <a:tcPr>
                    <a:solidFill>
                      <a:srgbClr val="005DA2"/>
                    </a:solidFill>
                  </a:tcPr>
                </a:tc>
                <a:tc>
                  <a:txBody>
                    <a:bodyPr/>
                    <a:lstStyle/>
                    <a:p>
                      <a:r>
                        <a:rPr lang="en-US" dirty="0" smtClean="0"/>
                        <a:t>Past Status</a:t>
                      </a:r>
                      <a:r>
                        <a:rPr lang="en-US" baseline="0" dirty="0" smtClean="0"/>
                        <a:t> of Outputs (Prior Sept, 2018)</a:t>
                      </a:r>
                      <a:endParaRPr lang="en-US" dirty="0"/>
                    </a:p>
                  </a:txBody>
                  <a:tcPr>
                    <a:solidFill>
                      <a:srgbClr val="005DA2"/>
                    </a:solidFill>
                  </a:tcPr>
                </a:tc>
                <a:tc>
                  <a:txBody>
                    <a:bodyPr/>
                    <a:lstStyle/>
                    <a:p>
                      <a:r>
                        <a:rPr lang="en-US" dirty="0" smtClean="0"/>
                        <a:t>Targeted Outputs (As of Sept, 2018)</a:t>
                      </a:r>
                      <a:endParaRPr lang="en-US" dirty="0"/>
                    </a:p>
                  </a:txBody>
                  <a:tcPr>
                    <a:solidFill>
                      <a:srgbClr val="005DA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of Achievement</a:t>
                      </a:r>
                    </a:p>
                    <a:p>
                      <a:endParaRPr lang="en-US" dirty="0"/>
                    </a:p>
                  </a:txBody>
                  <a:tcPr>
                    <a:solidFill>
                      <a:srgbClr val="005DA2"/>
                    </a:solidFill>
                  </a:tcPr>
                </a:tc>
                <a:extLst>
                  <a:ext uri="{0D108BD9-81ED-4DB2-BD59-A6C34878D82A}">
                    <a16:rowId xmlns:a16="http://schemas.microsoft.com/office/drawing/2014/main" val="10000"/>
                  </a:ext>
                </a:extLst>
              </a:tr>
              <a:tr h="4081665">
                <a:tc>
                  <a:txBody>
                    <a:bodyPr/>
                    <a:lstStyle/>
                    <a:p>
                      <a:r>
                        <a:rPr lang="en-US" dirty="0" smtClean="0">
                          <a:solidFill>
                            <a:srgbClr val="003399"/>
                          </a:solidFill>
                        </a:rPr>
                        <a:t>2. Development</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Materials</a:t>
                      </a:r>
                      <a:r>
                        <a:rPr lang="en-US" sz="1600" baseline="0" dirty="0" smtClean="0">
                          <a:solidFill>
                            <a:srgbClr val="003399"/>
                          </a:solidFill>
                        </a:rPr>
                        <a:t> are being developed </a:t>
                      </a:r>
                    </a:p>
                    <a:p>
                      <a:pPr marL="285750" indent="-285750">
                        <a:buFont typeface="Arial" panose="020B0604020202020204" pitchFamily="34" charset="0"/>
                        <a:buChar char="•"/>
                      </a:pPr>
                      <a:r>
                        <a:rPr lang="en-US" sz="1600" baseline="0" dirty="0" smtClean="0">
                          <a:solidFill>
                            <a:srgbClr val="003399"/>
                          </a:solidFill>
                        </a:rPr>
                        <a:t>Drop box on materials produced </a:t>
                      </a:r>
                    </a:p>
                    <a:p>
                      <a:pPr marL="285750" indent="-285750">
                        <a:buFont typeface="Arial" panose="020B0604020202020204" pitchFamily="34" charset="0"/>
                        <a:buChar char="•"/>
                      </a:pPr>
                      <a:r>
                        <a:rPr lang="en-US" sz="1600" baseline="0" dirty="0" smtClean="0">
                          <a:solidFill>
                            <a:srgbClr val="003399"/>
                          </a:solidFill>
                        </a:rPr>
                        <a:t>75 potential school mentors were coached</a:t>
                      </a:r>
                    </a:p>
                    <a:p>
                      <a:pPr marL="285750" indent="-285750">
                        <a:buFont typeface="Arial" panose="020B0604020202020204" pitchFamily="34" charset="0"/>
                        <a:buChar char="•"/>
                      </a:pPr>
                      <a:r>
                        <a:rPr lang="en-US" sz="1600" baseline="0" dirty="0" smtClean="0">
                          <a:solidFill>
                            <a:srgbClr val="003399"/>
                          </a:solidFill>
                        </a:rPr>
                        <a:t>School visits intensive and regular</a:t>
                      </a:r>
                    </a:p>
                    <a:p>
                      <a:pPr marL="285750" indent="-285750">
                        <a:buFont typeface="Arial" panose="020B0604020202020204" pitchFamily="34" charset="0"/>
                        <a:buChar char="•"/>
                      </a:pPr>
                      <a:r>
                        <a:rPr lang="en-US" sz="1600" baseline="0" dirty="0" smtClean="0">
                          <a:solidFill>
                            <a:srgbClr val="003399"/>
                          </a:solidFill>
                        </a:rPr>
                        <a:t>15 PD schools established</a:t>
                      </a:r>
                    </a:p>
                    <a:p>
                      <a:pPr marL="285750" indent="-285750">
                        <a:buFont typeface="Arial" panose="020B0604020202020204" pitchFamily="34" charset="0"/>
                        <a:buChar char="•"/>
                      </a:pPr>
                      <a:r>
                        <a:rPr lang="en-US" sz="1600" baseline="0" dirty="0" smtClean="0">
                          <a:solidFill>
                            <a:srgbClr val="003399"/>
                          </a:solidFill>
                        </a:rPr>
                        <a:t>PCL’s underway 44 so far being formed</a:t>
                      </a:r>
                    </a:p>
                    <a:p>
                      <a:pPr marL="285750" indent="-285750">
                        <a:buFont typeface="Arial" panose="020B0604020202020204" pitchFamily="34" charset="0"/>
                        <a:buChar char="•"/>
                      </a:pPr>
                      <a:r>
                        <a:rPr lang="en-US" sz="1600" baseline="0" dirty="0" smtClean="0">
                          <a:solidFill>
                            <a:srgbClr val="003399"/>
                          </a:solidFill>
                        </a:rPr>
                        <a:t>24 FOE mentors coached </a:t>
                      </a:r>
                    </a:p>
                    <a:p>
                      <a:pPr marL="285750" indent="-285750">
                        <a:buFont typeface="Arial" panose="020B0604020202020204" pitchFamily="34" charset="0"/>
                        <a:buChar char="•"/>
                      </a:pPr>
                      <a:r>
                        <a:rPr lang="en-US" sz="1600" baseline="0" dirty="0" smtClean="0">
                          <a:solidFill>
                            <a:srgbClr val="003399"/>
                          </a:solidFill>
                        </a:rPr>
                        <a:t>Some reflective practices</a:t>
                      </a:r>
                    </a:p>
                  </a:txBody>
                  <a:tcPr/>
                </a:tc>
                <a:tc>
                  <a:txBody>
                    <a:bodyPr/>
                    <a:lstStyle/>
                    <a:p>
                      <a:pPr marL="285750" indent="-285750">
                        <a:buFont typeface="Courier New" panose="02070309020205020404" pitchFamily="49" charset="0"/>
                        <a:buChar char="o"/>
                      </a:pPr>
                      <a:r>
                        <a:rPr lang="en-US" sz="1600" dirty="0" smtClean="0">
                          <a:solidFill>
                            <a:srgbClr val="003399"/>
                          </a:solidFill>
                        </a:rPr>
                        <a:t>Portfolios</a:t>
                      </a:r>
                      <a:r>
                        <a:rPr lang="en-US" sz="1600" baseline="0" dirty="0" smtClean="0">
                          <a:solidFill>
                            <a:srgbClr val="003399"/>
                          </a:solidFill>
                        </a:rPr>
                        <a:t> with artefacts and materials</a:t>
                      </a:r>
                    </a:p>
                    <a:p>
                      <a:pPr marL="285750" indent="-285750">
                        <a:buFont typeface="Courier New" panose="02070309020205020404" pitchFamily="49" charset="0"/>
                        <a:buChar char="o"/>
                      </a:pPr>
                      <a:r>
                        <a:rPr lang="en-US" sz="1600" baseline="0" dirty="0" smtClean="0">
                          <a:solidFill>
                            <a:srgbClr val="003399"/>
                          </a:solidFill>
                        </a:rPr>
                        <a:t>Progress reports from schools       </a:t>
                      </a:r>
                      <a:r>
                        <a:rPr lang="en-US" sz="1600" b="1" baseline="0" dirty="0" smtClean="0">
                          <a:solidFill>
                            <a:srgbClr val="009900"/>
                          </a:solidFill>
                        </a:rPr>
                        <a:t>√</a:t>
                      </a:r>
                      <a:endParaRPr lang="en-US" sz="1600" baseline="0" dirty="0" smtClean="0">
                        <a:solidFill>
                          <a:srgbClr val="003399"/>
                        </a:solidFill>
                      </a:endParaRPr>
                    </a:p>
                    <a:p>
                      <a:pPr marL="285750" indent="-285750">
                        <a:buFont typeface="Courier New" panose="02070309020205020404" pitchFamily="49" charset="0"/>
                        <a:buChar char="o"/>
                      </a:pPr>
                      <a:endParaRPr lang="en-US" sz="1600" baseline="0" dirty="0" smtClean="0">
                        <a:solidFill>
                          <a:srgbClr val="003399"/>
                        </a:solidFill>
                      </a:endParaRPr>
                    </a:p>
                    <a:p>
                      <a:pPr marL="0" indent="0">
                        <a:buFont typeface="Courier New" panose="02070309020205020404" pitchFamily="49" charset="0"/>
                        <a:buNone/>
                      </a:pPr>
                      <a:endParaRPr lang="en-US" sz="1600" baseline="0" dirty="0" smtClean="0">
                        <a:solidFill>
                          <a:srgbClr val="003399"/>
                        </a:solidFill>
                      </a:endParaRPr>
                    </a:p>
                    <a:p>
                      <a:pPr marL="0" indent="0">
                        <a:buFont typeface="Courier New" panose="02070309020205020404" pitchFamily="49" charset="0"/>
                        <a:buNone/>
                      </a:pPr>
                      <a:endParaRPr lang="en-US" sz="1600"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5 PD schools per FOE established total targeted (45)  with quality assurance units     </a:t>
                      </a:r>
                      <a:r>
                        <a:rPr lang="en-US" sz="1600" b="1" baseline="0" dirty="0" smtClean="0">
                          <a:solidFill>
                            <a:srgbClr val="009900"/>
                          </a:solidFill>
                        </a:rPr>
                        <a:t>√</a:t>
                      </a:r>
                      <a:endParaRPr lang="en-US" sz="1600"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75 targeted PCL’s   </a:t>
                      </a:r>
                      <a:r>
                        <a:rPr lang="en-US" sz="1600" b="1" baseline="0" dirty="0" smtClean="0">
                          <a:solidFill>
                            <a:srgbClr val="009900"/>
                          </a:solidFill>
                        </a:rPr>
                        <a:t>√</a:t>
                      </a:r>
                      <a:endParaRPr lang="en-US" sz="1600"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Regular reflective practices to become the norm in PD </a:t>
                      </a:r>
                      <a:r>
                        <a:rPr lang="en-US" baseline="0" dirty="0" smtClean="0">
                          <a:solidFill>
                            <a:srgbClr val="003399"/>
                          </a:solidFill>
                        </a:rPr>
                        <a:t>schools   </a:t>
                      </a:r>
                      <a:r>
                        <a:rPr lang="en-US" sz="1800" b="1" baseline="0" dirty="0" smtClean="0">
                          <a:solidFill>
                            <a:srgbClr val="009900"/>
                          </a:solidFill>
                        </a:rPr>
                        <a:t>√</a:t>
                      </a:r>
                      <a:endParaRPr lang="en-US" dirty="0" smtClean="0">
                        <a:solidFill>
                          <a:srgbClr val="003399"/>
                        </a:solidFill>
                      </a:endParaRPr>
                    </a:p>
                  </a:txBody>
                  <a:tcPr/>
                </a:tc>
                <a:tc>
                  <a:txBody>
                    <a:bodyPr/>
                    <a:lstStyle/>
                    <a:p>
                      <a:pPr marL="0" indent="0" algn="ctr">
                        <a:buFont typeface="Courier New" panose="02070309020205020404" pitchFamily="49" charset="0"/>
                        <a:buNone/>
                      </a:pPr>
                      <a:r>
                        <a:rPr lang="en-US" dirty="0" smtClean="0">
                          <a:solidFill>
                            <a:srgbClr val="003399"/>
                          </a:solidFill>
                        </a:rPr>
                        <a:t>80%</a:t>
                      </a:r>
                    </a:p>
                  </a:txBody>
                  <a:tcPr/>
                </a:tc>
                <a:extLst>
                  <a:ext uri="{0D108BD9-81ED-4DB2-BD59-A6C34878D82A}">
                    <a16:rowId xmlns:a16="http://schemas.microsoft.com/office/drawing/2014/main" val="10001"/>
                  </a:ext>
                </a:extLst>
              </a:tr>
            </a:tbl>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716871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66700"/>
            <a:ext cx="2895600" cy="685800"/>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1751408980"/>
              </p:ext>
            </p:extLst>
          </p:nvPr>
        </p:nvGraphicFramePr>
        <p:xfrm>
          <a:off x="380999" y="2275522"/>
          <a:ext cx="8382001" cy="3200400"/>
        </p:xfrm>
        <a:graphic>
          <a:graphicData uri="http://schemas.openxmlformats.org/drawingml/2006/table">
            <a:tbl>
              <a:tblPr firstRow="1" bandRow="1">
                <a:tableStyleId>{5C22544A-7EE6-4342-B048-85BDC9FD1C3A}</a:tableStyleId>
              </a:tblPr>
              <a:tblGrid>
                <a:gridCol w="1468819">
                  <a:extLst>
                    <a:ext uri="{9D8B030D-6E8A-4147-A177-3AD203B41FA5}">
                      <a16:colId xmlns:a16="http://schemas.microsoft.com/office/drawing/2014/main" val="20000"/>
                    </a:ext>
                  </a:extLst>
                </a:gridCol>
                <a:gridCol w="2265736">
                  <a:extLst>
                    <a:ext uri="{9D8B030D-6E8A-4147-A177-3AD203B41FA5}">
                      <a16:colId xmlns:a16="http://schemas.microsoft.com/office/drawing/2014/main" val="20001"/>
                    </a:ext>
                  </a:extLst>
                </a:gridCol>
                <a:gridCol w="2818646">
                  <a:extLst>
                    <a:ext uri="{9D8B030D-6E8A-4147-A177-3AD203B41FA5}">
                      <a16:colId xmlns:a16="http://schemas.microsoft.com/office/drawing/2014/main" val="20002"/>
                    </a:ext>
                  </a:extLst>
                </a:gridCol>
                <a:gridCol w="1828800">
                  <a:extLst>
                    <a:ext uri="{9D8B030D-6E8A-4147-A177-3AD203B41FA5}">
                      <a16:colId xmlns:a16="http://schemas.microsoft.com/office/drawing/2014/main" val="1054138086"/>
                    </a:ext>
                  </a:extLst>
                </a:gridCol>
              </a:tblGrid>
              <a:tr h="609598">
                <a:tc>
                  <a:txBody>
                    <a:bodyPr/>
                    <a:lstStyle/>
                    <a:p>
                      <a:r>
                        <a:rPr lang="en-US" dirty="0" smtClean="0"/>
                        <a:t>Work Package</a:t>
                      </a:r>
                      <a:endParaRPr lang="en-US" dirty="0"/>
                    </a:p>
                  </a:txBody>
                  <a:tcPr>
                    <a:solidFill>
                      <a:srgbClr val="005DA2"/>
                    </a:solidFill>
                  </a:tcPr>
                </a:tc>
                <a:tc>
                  <a:txBody>
                    <a:bodyPr/>
                    <a:lstStyle/>
                    <a:p>
                      <a:r>
                        <a:rPr lang="en-US" dirty="0" smtClean="0"/>
                        <a:t>Past Status</a:t>
                      </a:r>
                      <a:r>
                        <a:rPr lang="en-US" baseline="0" dirty="0" smtClean="0"/>
                        <a:t> of Outputs (Prior Sept, 2018)</a:t>
                      </a:r>
                      <a:endParaRPr lang="en-US" dirty="0"/>
                    </a:p>
                  </a:txBody>
                  <a:tcPr>
                    <a:solidFill>
                      <a:srgbClr val="005DA2"/>
                    </a:solidFill>
                  </a:tcPr>
                </a:tc>
                <a:tc>
                  <a:txBody>
                    <a:bodyPr/>
                    <a:lstStyle/>
                    <a:p>
                      <a:r>
                        <a:rPr lang="en-US" dirty="0" smtClean="0"/>
                        <a:t>Targeted Outputs (As of Sept, 2018)</a:t>
                      </a:r>
                      <a:endParaRPr lang="en-US" dirty="0"/>
                    </a:p>
                  </a:txBody>
                  <a:tcPr>
                    <a:solidFill>
                      <a:srgbClr val="005DA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of Achievement</a:t>
                      </a:r>
                    </a:p>
                    <a:p>
                      <a:endParaRPr lang="en-US" dirty="0"/>
                    </a:p>
                  </a:txBody>
                  <a:tcPr>
                    <a:solidFill>
                      <a:srgbClr val="005DA2"/>
                    </a:solidFill>
                  </a:tcPr>
                </a:tc>
                <a:extLst>
                  <a:ext uri="{0D108BD9-81ED-4DB2-BD59-A6C34878D82A}">
                    <a16:rowId xmlns:a16="http://schemas.microsoft.com/office/drawing/2014/main" val="10000"/>
                  </a:ext>
                </a:extLst>
              </a:tr>
              <a:tr h="1171562">
                <a:tc>
                  <a:txBody>
                    <a:bodyPr/>
                    <a:lstStyle/>
                    <a:p>
                      <a:r>
                        <a:rPr lang="en-US" dirty="0" smtClean="0">
                          <a:solidFill>
                            <a:srgbClr val="003399"/>
                          </a:solidFill>
                        </a:rPr>
                        <a:t>3. Quality Plan</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Tools developed </a:t>
                      </a:r>
                    </a:p>
                    <a:p>
                      <a:pPr marL="285750" indent="-285750">
                        <a:buFont typeface="Arial" panose="020B0604020202020204" pitchFamily="34" charset="0"/>
                        <a:buChar char="•"/>
                      </a:pPr>
                      <a:r>
                        <a:rPr lang="en-US" sz="1600" baseline="0" dirty="0" smtClean="0">
                          <a:solidFill>
                            <a:srgbClr val="003399"/>
                          </a:solidFill>
                        </a:rPr>
                        <a:t>Quality assurance draft plan created </a:t>
                      </a:r>
                    </a:p>
                    <a:p>
                      <a:pPr marL="285750" indent="-285750">
                        <a:buFont typeface="Arial" panose="020B0604020202020204" pitchFamily="34" charset="0"/>
                        <a:buChar char="•"/>
                      </a:pPr>
                      <a:r>
                        <a:rPr lang="en-US" sz="1600" baseline="0" dirty="0" smtClean="0">
                          <a:solidFill>
                            <a:srgbClr val="003399"/>
                          </a:solidFill>
                        </a:rPr>
                        <a:t>Feed back questions fitted and returned after each activity</a:t>
                      </a:r>
                    </a:p>
                    <a:p>
                      <a:pPr marL="285750" indent="-285750">
                        <a:buFont typeface="Arial" panose="020B0604020202020204" pitchFamily="34" charset="0"/>
                        <a:buChar char="•"/>
                      </a:pPr>
                      <a:r>
                        <a:rPr lang="en-US" sz="1600" baseline="0" dirty="0" smtClean="0">
                          <a:solidFill>
                            <a:srgbClr val="003399"/>
                          </a:solidFill>
                        </a:rPr>
                        <a:t>Mid term report submitted and presented</a:t>
                      </a:r>
                    </a:p>
                  </a:txBody>
                  <a:tcPr/>
                </a:tc>
                <a:tc>
                  <a:txBody>
                    <a:bodyPr/>
                    <a:lstStyle/>
                    <a:p>
                      <a:pPr marL="285750" indent="-285750">
                        <a:buFont typeface="Courier New" panose="02070309020205020404" pitchFamily="49" charset="0"/>
                        <a:buChar char="o"/>
                      </a:pPr>
                      <a:r>
                        <a:rPr lang="en-US" sz="1600" dirty="0" smtClean="0">
                          <a:solidFill>
                            <a:srgbClr val="003399"/>
                          </a:solidFill>
                        </a:rPr>
                        <a:t>M &amp; E visits conducted   </a:t>
                      </a:r>
                      <a:r>
                        <a:rPr lang="en-US" sz="1600" b="1" baseline="0" dirty="0" smtClean="0">
                          <a:solidFill>
                            <a:srgbClr val="009900"/>
                          </a:solidFill>
                        </a:rPr>
                        <a:t>√</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New final version of Quality assurance Plan. </a:t>
                      </a:r>
                      <a:r>
                        <a:rPr lang="en-US" sz="1600" b="1" baseline="0" dirty="0" smtClean="0">
                          <a:solidFill>
                            <a:srgbClr val="009900"/>
                          </a:solidFill>
                        </a:rPr>
                        <a:t>√</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Quality assurance sustained beyond life of project.*</a:t>
                      </a:r>
                    </a:p>
                    <a:p>
                      <a:pPr marL="285750" indent="-285750">
                        <a:buFont typeface="Courier New" panose="02070309020205020404" pitchFamily="49" charset="0"/>
                        <a:buChar char="o"/>
                      </a:pPr>
                      <a:r>
                        <a:rPr lang="en-US" sz="1600" dirty="0" smtClean="0">
                          <a:solidFill>
                            <a:srgbClr val="003399"/>
                          </a:solidFill>
                        </a:rPr>
                        <a:t>Reports produced   </a:t>
                      </a:r>
                      <a:r>
                        <a:rPr lang="en-US" sz="1600" b="1" baseline="0" dirty="0" smtClean="0">
                          <a:solidFill>
                            <a:srgbClr val="009900"/>
                          </a:solidFill>
                        </a:rPr>
                        <a:t>√</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Improvement / reflective plans completed</a:t>
                      </a:r>
                    </a:p>
                    <a:p>
                      <a:pPr marL="285750" indent="-285750">
                        <a:buFont typeface="Courier New" panose="02070309020205020404" pitchFamily="49" charset="0"/>
                        <a:buChar char="o"/>
                      </a:pPr>
                      <a:r>
                        <a:rPr lang="en-US" sz="1600" dirty="0" smtClean="0">
                          <a:solidFill>
                            <a:srgbClr val="003399"/>
                          </a:solidFill>
                        </a:rPr>
                        <a:t>End Final Report</a:t>
                      </a:r>
                      <a:endParaRPr lang="en-US" dirty="0" smtClean="0">
                        <a:solidFill>
                          <a:srgbClr val="003399"/>
                        </a:solidFill>
                      </a:endParaRPr>
                    </a:p>
                  </a:txBody>
                  <a:tcPr/>
                </a:tc>
                <a:tc>
                  <a:txBody>
                    <a:bodyPr/>
                    <a:lstStyle/>
                    <a:p>
                      <a:pPr marL="0" indent="0" algn="ctr">
                        <a:buFont typeface="Courier New" panose="02070309020205020404" pitchFamily="49" charset="0"/>
                        <a:buNone/>
                      </a:pPr>
                      <a:r>
                        <a:rPr lang="en-US" dirty="0" smtClean="0">
                          <a:solidFill>
                            <a:srgbClr val="003399"/>
                          </a:solidFill>
                        </a:rPr>
                        <a:t>75%</a:t>
                      </a:r>
                    </a:p>
                  </a:txBody>
                  <a:tcPr/>
                </a:tc>
                <a:extLst>
                  <a:ext uri="{0D108BD9-81ED-4DB2-BD59-A6C34878D82A}">
                    <a16:rowId xmlns:a16="http://schemas.microsoft.com/office/drawing/2014/main" val="10001"/>
                  </a:ext>
                </a:extLst>
              </a:tr>
            </a:tbl>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1224440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266700"/>
            <a:ext cx="2895600" cy="685800"/>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4044286849"/>
              </p:ext>
            </p:extLst>
          </p:nvPr>
        </p:nvGraphicFramePr>
        <p:xfrm>
          <a:off x="380999" y="1563013"/>
          <a:ext cx="8382001" cy="5394960"/>
        </p:xfrm>
        <a:graphic>
          <a:graphicData uri="http://schemas.openxmlformats.org/drawingml/2006/table">
            <a:tbl>
              <a:tblPr firstRow="1" bandRow="1">
                <a:tableStyleId>{5C22544A-7EE6-4342-B048-85BDC9FD1C3A}</a:tableStyleId>
              </a:tblPr>
              <a:tblGrid>
                <a:gridCol w="1468819">
                  <a:extLst>
                    <a:ext uri="{9D8B030D-6E8A-4147-A177-3AD203B41FA5}">
                      <a16:colId xmlns:a16="http://schemas.microsoft.com/office/drawing/2014/main" val="20000"/>
                    </a:ext>
                  </a:extLst>
                </a:gridCol>
                <a:gridCol w="2265736">
                  <a:extLst>
                    <a:ext uri="{9D8B030D-6E8A-4147-A177-3AD203B41FA5}">
                      <a16:colId xmlns:a16="http://schemas.microsoft.com/office/drawing/2014/main" val="20001"/>
                    </a:ext>
                  </a:extLst>
                </a:gridCol>
                <a:gridCol w="2742446">
                  <a:extLst>
                    <a:ext uri="{9D8B030D-6E8A-4147-A177-3AD203B41FA5}">
                      <a16:colId xmlns:a16="http://schemas.microsoft.com/office/drawing/2014/main" val="20002"/>
                    </a:ext>
                  </a:extLst>
                </a:gridCol>
                <a:gridCol w="1905000">
                  <a:extLst>
                    <a:ext uri="{9D8B030D-6E8A-4147-A177-3AD203B41FA5}">
                      <a16:colId xmlns:a16="http://schemas.microsoft.com/office/drawing/2014/main" val="1872886241"/>
                    </a:ext>
                  </a:extLst>
                </a:gridCol>
              </a:tblGrid>
              <a:tr h="884540">
                <a:tc>
                  <a:txBody>
                    <a:bodyPr/>
                    <a:lstStyle/>
                    <a:p>
                      <a:r>
                        <a:rPr lang="en-US" dirty="0" smtClean="0"/>
                        <a:t>Work Package</a:t>
                      </a:r>
                      <a:endParaRPr lang="en-US" dirty="0"/>
                    </a:p>
                  </a:txBody>
                  <a:tcPr>
                    <a:solidFill>
                      <a:srgbClr val="005DA2"/>
                    </a:solidFill>
                  </a:tcPr>
                </a:tc>
                <a:tc>
                  <a:txBody>
                    <a:bodyPr/>
                    <a:lstStyle/>
                    <a:p>
                      <a:r>
                        <a:rPr lang="en-US" dirty="0" smtClean="0"/>
                        <a:t>Past Status</a:t>
                      </a:r>
                      <a:r>
                        <a:rPr lang="en-US" baseline="0" dirty="0" smtClean="0"/>
                        <a:t> of Outputs (Prior Sept, 2018)</a:t>
                      </a:r>
                      <a:endParaRPr lang="en-US" dirty="0"/>
                    </a:p>
                  </a:txBody>
                  <a:tcPr>
                    <a:solidFill>
                      <a:srgbClr val="005DA2"/>
                    </a:solidFill>
                  </a:tcPr>
                </a:tc>
                <a:tc>
                  <a:txBody>
                    <a:bodyPr/>
                    <a:lstStyle/>
                    <a:p>
                      <a:r>
                        <a:rPr lang="en-US" dirty="0" smtClean="0"/>
                        <a:t>Targeted Outputs (As of Sept, 2018)</a:t>
                      </a:r>
                      <a:endParaRPr lang="en-US" dirty="0"/>
                    </a:p>
                  </a:txBody>
                  <a:tcPr>
                    <a:solidFill>
                      <a:srgbClr val="005DA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of Achievement</a:t>
                      </a:r>
                    </a:p>
                    <a:p>
                      <a:endParaRPr lang="en-US" dirty="0"/>
                    </a:p>
                  </a:txBody>
                  <a:tcPr>
                    <a:solidFill>
                      <a:srgbClr val="005DA2"/>
                    </a:solidFill>
                  </a:tcPr>
                </a:tc>
                <a:extLst>
                  <a:ext uri="{0D108BD9-81ED-4DB2-BD59-A6C34878D82A}">
                    <a16:rowId xmlns:a16="http://schemas.microsoft.com/office/drawing/2014/main" val="10000"/>
                  </a:ext>
                </a:extLst>
              </a:tr>
              <a:tr h="4334247">
                <a:tc>
                  <a:txBody>
                    <a:bodyPr/>
                    <a:lstStyle/>
                    <a:p>
                      <a:r>
                        <a:rPr lang="en-US" dirty="0" smtClean="0">
                          <a:solidFill>
                            <a:srgbClr val="003399"/>
                          </a:solidFill>
                        </a:rPr>
                        <a:t>4. Dissemination and exploitation of results</a:t>
                      </a:r>
                      <a:endParaRPr lang="en-US" dirty="0">
                        <a:solidFill>
                          <a:srgbClr val="003399"/>
                        </a:solidFill>
                      </a:endParaRPr>
                    </a:p>
                  </a:txBody>
                  <a:tcPr/>
                </a:tc>
                <a:tc>
                  <a:txBody>
                    <a:bodyPr/>
                    <a:lstStyle/>
                    <a:p>
                      <a:pPr marL="285750" indent="-285750">
                        <a:buFont typeface="Arial" panose="020B0604020202020204" pitchFamily="34" charset="0"/>
                        <a:buChar char="•"/>
                      </a:pPr>
                      <a:r>
                        <a:rPr lang="en-US" sz="1600" dirty="0" smtClean="0">
                          <a:solidFill>
                            <a:srgbClr val="003399"/>
                          </a:solidFill>
                        </a:rPr>
                        <a:t>MOU signed with MOE &amp; MOHE &amp; MEIHE/AUC</a:t>
                      </a:r>
                    </a:p>
                    <a:p>
                      <a:pPr marL="285750" indent="-285750">
                        <a:buFont typeface="Arial" panose="020B0604020202020204" pitchFamily="34" charset="0"/>
                        <a:buChar char="•"/>
                      </a:pPr>
                      <a:r>
                        <a:rPr lang="en-US" sz="1600" baseline="0" dirty="0" smtClean="0">
                          <a:solidFill>
                            <a:srgbClr val="003399"/>
                          </a:solidFill>
                        </a:rPr>
                        <a:t>Several letters of agreement signed with local directorates</a:t>
                      </a:r>
                    </a:p>
                    <a:p>
                      <a:pPr marL="285750" indent="-285750">
                        <a:buFont typeface="Arial" panose="020B0604020202020204" pitchFamily="34" charset="0"/>
                        <a:buChar char="•"/>
                      </a:pPr>
                      <a:r>
                        <a:rPr lang="en-US" sz="1600" baseline="0" dirty="0" smtClean="0">
                          <a:solidFill>
                            <a:srgbClr val="003399"/>
                          </a:solidFill>
                        </a:rPr>
                        <a:t>Policy dialogue at ministerial, high level committees and councils is ongoing</a:t>
                      </a:r>
                    </a:p>
                    <a:p>
                      <a:pPr marL="285750" indent="-285750">
                        <a:buFont typeface="Arial" panose="020B0604020202020204" pitchFamily="34" charset="0"/>
                        <a:buChar char="•"/>
                      </a:pPr>
                      <a:r>
                        <a:rPr lang="en-US" sz="1600" baseline="0" dirty="0" smtClean="0">
                          <a:solidFill>
                            <a:srgbClr val="003399"/>
                          </a:solidFill>
                        </a:rPr>
                        <a:t>Activities documented and video taped</a:t>
                      </a:r>
                    </a:p>
                    <a:p>
                      <a:pPr marL="285750" indent="-285750">
                        <a:buFont typeface="Arial" panose="020B0604020202020204" pitchFamily="34" charset="0"/>
                        <a:buChar char="•"/>
                      </a:pPr>
                      <a:r>
                        <a:rPr lang="en-US" sz="1600" baseline="0" dirty="0" smtClean="0">
                          <a:solidFill>
                            <a:srgbClr val="003399"/>
                          </a:solidFill>
                        </a:rPr>
                        <a:t>Information sessions held at multiple levels</a:t>
                      </a:r>
                    </a:p>
                    <a:p>
                      <a:pPr marL="285750" indent="-285750">
                        <a:buFont typeface="Arial" panose="020B0604020202020204" pitchFamily="34" charset="0"/>
                        <a:buChar char="•"/>
                      </a:pPr>
                      <a:endParaRPr lang="en-US" sz="1600" baseline="0" dirty="0" smtClean="0">
                        <a:solidFill>
                          <a:srgbClr val="003399"/>
                        </a:solidFill>
                      </a:endParaRPr>
                    </a:p>
                  </a:txBody>
                  <a:tcPr/>
                </a:tc>
                <a:tc>
                  <a:txBody>
                    <a:bodyPr/>
                    <a:lstStyle/>
                    <a:p>
                      <a:pPr marL="285750" indent="-285750">
                        <a:buFont typeface="Courier New" panose="02070309020205020404" pitchFamily="49" charset="0"/>
                        <a:buChar char="o"/>
                      </a:pPr>
                      <a:r>
                        <a:rPr lang="en-US" sz="1600" dirty="0" smtClean="0">
                          <a:solidFill>
                            <a:srgbClr val="003399"/>
                          </a:solidFill>
                        </a:rPr>
                        <a:t>Technology labs in FOEs *</a:t>
                      </a:r>
                      <a:r>
                        <a:rPr lang="en-US" sz="1600" b="1" baseline="0" dirty="0" smtClean="0">
                          <a:solidFill>
                            <a:srgbClr val="009900"/>
                          </a:solidFill>
                        </a:rPr>
                        <a:t>√</a:t>
                      </a:r>
                    </a:p>
                    <a:p>
                      <a:pPr marL="285750" indent="-285750">
                        <a:buFont typeface="Courier New" panose="02070309020205020404" pitchFamily="49" charset="0"/>
                        <a:buChar char="o"/>
                      </a:pPr>
                      <a:r>
                        <a:rPr lang="en-US" sz="1600" dirty="0" smtClean="0">
                          <a:solidFill>
                            <a:srgbClr val="003399"/>
                          </a:solidFill>
                        </a:rPr>
                        <a:t>Twining</a:t>
                      </a:r>
                      <a:r>
                        <a:rPr lang="en-US" sz="1600" baseline="0" dirty="0" smtClean="0">
                          <a:solidFill>
                            <a:srgbClr val="003399"/>
                          </a:solidFill>
                        </a:rPr>
                        <a:t> partner   agreements*     </a:t>
                      </a:r>
                      <a:r>
                        <a:rPr lang="en-US" sz="1600" b="1" baseline="0" dirty="0" smtClean="0">
                          <a:solidFill>
                            <a:srgbClr val="009900"/>
                          </a:solidFill>
                        </a:rPr>
                        <a:t>√</a:t>
                      </a:r>
                      <a:endParaRPr lang="en-US" sz="1600" baseline="0" dirty="0" smtClean="0">
                        <a:solidFill>
                          <a:srgbClr val="003399"/>
                        </a:solidFill>
                      </a:endParaRPr>
                    </a:p>
                    <a:p>
                      <a:pPr marL="285750" indent="-285750">
                        <a:buFont typeface="Courier New" panose="02070309020205020404" pitchFamily="49" charset="0"/>
                        <a:buChar char="o"/>
                      </a:pPr>
                      <a:r>
                        <a:rPr lang="en-US" sz="1600" baseline="0" dirty="0" smtClean="0">
                          <a:solidFill>
                            <a:srgbClr val="003399"/>
                          </a:solidFill>
                        </a:rPr>
                        <a:t>Multiplier effect of all the training and learning * </a:t>
                      </a:r>
                      <a:r>
                        <a:rPr lang="en-US" sz="1600" b="1" baseline="0" dirty="0" smtClean="0">
                          <a:solidFill>
                            <a:srgbClr val="009900"/>
                          </a:solidFill>
                        </a:rPr>
                        <a:t>(Ongoing)</a:t>
                      </a:r>
                      <a:endParaRPr lang="en-US" sz="1600" b="1" dirty="0" smtClean="0">
                        <a:solidFill>
                          <a:srgbClr val="009900"/>
                        </a:solidFill>
                      </a:endParaRPr>
                    </a:p>
                    <a:p>
                      <a:pPr marL="285750" marR="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dirty="0" smtClean="0">
                          <a:solidFill>
                            <a:srgbClr val="003399"/>
                          </a:solidFill>
                        </a:rPr>
                        <a:t>Continued policy dialogue and outputs </a:t>
                      </a:r>
                      <a:r>
                        <a:rPr lang="en-US" sz="1600" b="1" baseline="0" dirty="0" smtClean="0">
                          <a:solidFill>
                            <a:srgbClr val="009900"/>
                          </a:solidFill>
                        </a:rPr>
                        <a:t>(Ongoing)</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Media events planned </a:t>
                      </a:r>
                      <a:r>
                        <a:rPr lang="en-US" sz="1600" b="1" baseline="0" dirty="0" smtClean="0">
                          <a:solidFill>
                            <a:srgbClr val="009900"/>
                          </a:solidFill>
                        </a:rPr>
                        <a:t>√</a:t>
                      </a:r>
                      <a:endParaRPr lang="en-US" sz="1600" dirty="0" smtClean="0">
                        <a:solidFill>
                          <a:srgbClr val="003399"/>
                        </a:solidFill>
                      </a:endParaRPr>
                    </a:p>
                    <a:p>
                      <a:pPr marL="285750" marR="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dirty="0" smtClean="0">
                          <a:solidFill>
                            <a:srgbClr val="003399"/>
                          </a:solidFill>
                        </a:rPr>
                        <a:t>Case studies produced </a:t>
                      </a:r>
                      <a:r>
                        <a:rPr lang="en-US" sz="1600" b="1" baseline="0" dirty="0" smtClean="0">
                          <a:solidFill>
                            <a:srgbClr val="009900"/>
                          </a:solidFill>
                        </a:rPr>
                        <a:t>(Ongoing)</a:t>
                      </a:r>
                      <a:endParaRPr lang="en-US" sz="1600" dirty="0" smtClean="0">
                        <a:solidFill>
                          <a:srgbClr val="003399"/>
                        </a:solidFill>
                      </a:endParaRPr>
                    </a:p>
                    <a:p>
                      <a:pPr marL="285750" marR="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dirty="0" smtClean="0">
                          <a:solidFill>
                            <a:srgbClr val="003399"/>
                          </a:solidFill>
                        </a:rPr>
                        <a:t>Articles published </a:t>
                      </a:r>
                      <a:r>
                        <a:rPr lang="en-US" sz="1600" b="1" baseline="0" dirty="0" smtClean="0">
                          <a:solidFill>
                            <a:srgbClr val="009900"/>
                          </a:solidFill>
                        </a:rPr>
                        <a:t>(Ongoing)</a:t>
                      </a:r>
                      <a:endParaRPr lang="en-US" sz="1600" dirty="0" smtClean="0">
                        <a:solidFill>
                          <a:srgbClr val="003399"/>
                        </a:solidFill>
                      </a:endParaRPr>
                    </a:p>
                    <a:p>
                      <a:pPr marL="285750" indent="-285750">
                        <a:buFont typeface="Courier New" panose="02070309020205020404" pitchFamily="49" charset="0"/>
                        <a:buChar char="o"/>
                      </a:pPr>
                      <a:r>
                        <a:rPr lang="en-US" sz="1600" dirty="0" smtClean="0">
                          <a:solidFill>
                            <a:srgbClr val="003399"/>
                          </a:solidFill>
                        </a:rPr>
                        <a:t>Conference planned and held</a:t>
                      </a:r>
                    </a:p>
                    <a:p>
                      <a:pPr marL="285750" indent="-285750">
                        <a:buFont typeface="Courier New" panose="02070309020205020404" pitchFamily="49" charset="0"/>
                        <a:buChar char="o"/>
                      </a:pPr>
                      <a:r>
                        <a:rPr lang="en-US" sz="1600" dirty="0" smtClean="0">
                          <a:solidFill>
                            <a:srgbClr val="003399"/>
                          </a:solidFill>
                        </a:rPr>
                        <a:t>Workshops held within school clusters and beyond</a:t>
                      </a:r>
                    </a:p>
                    <a:p>
                      <a:pPr marL="285750" indent="-285750">
                        <a:buFont typeface="Courier New" panose="02070309020205020404" pitchFamily="49" charset="0"/>
                        <a:buChar char="o"/>
                      </a:pPr>
                      <a:r>
                        <a:rPr lang="en-US" sz="1600" dirty="0" smtClean="0">
                          <a:solidFill>
                            <a:srgbClr val="003399"/>
                          </a:solidFill>
                        </a:rPr>
                        <a:t>Fund raising*</a:t>
                      </a:r>
                      <a:endParaRPr lang="en-US" dirty="0" smtClean="0">
                        <a:solidFill>
                          <a:srgbClr val="003399"/>
                        </a:solidFill>
                      </a:endParaRPr>
                    </a:p>
                  </a:txBody>
                  <a:tcPr/>
                </a:tc>
                <a:tc>
                  <a:txBody>
                    <a:bodyPr/>
                    <a:lstStyle/>
                    <a:p>
                      <a:pPr marL="0" indent="0" algn="ctr">
                        <a:buFont typeface="Courier New" panose="02070309020205020404" pitchFamily="49" charset="0"/>
                        <a:buNone/>
                      </a:pPr>
                      <a:r>
                        <a:rPr lang="en-US" dirty="0" smtClean="0">
                          <a:solidFill>
                            <a:srgbClr val="003399"/>
                          </a:solidFill>
                        </a:rPr>
                        <a:t>70%</a:t>
                      </a:r>
                    </a:p>
                  </a:txBody>
                  <a:tcPr/>
                </a:tc>
                <a:extLst>
                  <a:ext uri="{0D108BD9-81ED-4DB2-BD59-A6C34878D82A}">
                    <a16:rowId xmlns:a16="http://schemas.microsoft.com/office/drawing/2014/main" val="10001"/>
                  </a:ext>
                </a:extLst>
              </a:tr>
            </a:tbl>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339403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44025"/>
            <a:ext cx="7886700" cy="3832937"/>
          </a:xfrm>
        </p:spPr>
        <p:txBody>
          <a:bodyPr>
            <a:normAutofit/>
          </a:bodyPr>
          <a:lstStyle/>
          <a:p>
            <a:pPr marL="137160" indent="0" algn="ctr">
              <a:buNone/>
            </a:pPr>
            <a:endParaRPr lang="en-US" sz="8800" dirty="0"/>
          </a:p>
          <a:p>
            <a:pPr marL="137160" indent="0" algn="ctr">
              <a:buNone/>
            </a:pPr>
            <a:endParaRPr lang="en-US" sz="8800" dirty="0">
              <a:solidFill>
                <a:srgbClr val="003399"/>
              </a:solidFill>
            </a:endParaRP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152400" y="333813"/>
            <a:ext cx="2895600" cy="685800"/>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4280865839"/>
              </p:ext>
            </p:extLst>
          </p:nvPr>
        </p:nvGraphicFramePr>
        <p:xfrm>
          <a:off x="405244" y="1514913"/>
          <a:ext cx="8305800" cy="5577840"/>
        </p:xfrm>
        <a:graphic>
          <a:graphicData uri="http://schemas.openxmlformats.org/drawingml/2006/table">
            <a:tbl>
              <a:tblPr firstRow="1" bandRow="1">
                <a:tableStyleId>{5C22544A-7EE6-4342-B048-85BDC9FD1C3A}</a:tableStyleId>
              </a:tblPr>
              <a:tblGrid>
                <a:gridCol w="1455466">
                  <a:extLst>
                    <a:ext uri="{9D8B030D-6E8A-4147-A177-3AD203B41FA5}">
                      <a16:colId xmlns:a16="http://schemas.microsoft.com/office/drawing/2014/main" val="20000"/>
                    </a:ext>
                  </a:extLst>
                </a:gridCol>
                <a:gridCol w="263509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gridCol w="1624444">
                  <a:extLst>
                    <a:ext uri="{9D8B030D-6E8A-4147-A177-3AD203B41FA5}">
                      <a16:colId xmlns:a16="http://schemas.microsoft.com/office/drawing/2014/main" val="115017028"/>
                    </a:ext>
                  </a:extLst>
                </a:gridCol>
              </a:tblGrid>
              <a:tr h="489242">
                <a:tc>
                  <a:txBody>
                    <a:bodyPr/>
                    <a:lstStyle/>
                    <a:p>
                      <a:r>
                        <a:rPr lang="en-US" dirty="0" smtClean="0"/>
                        <a:t>Work Package</a:t>
                      </a:r>
                      <a:endParaRPr lang="en-US" dirty="0"/>
                    </a:p>
                  </a:txBody>
                  <a:tcPr>
                    <a:solidFill>
                      <a:srgbClr val="005DA2"/>
                    </a:solidFill>
                  </a:tcPr>
                </a:tc>
                <a:tc>
                  <a:txBody>
                    <a:bodyPr/>
                    <a:lstStyle/>
                    <a:p>
                      <a:r>
                        <a:rPr lang="en-US" dirty="0" smtClean="0"/>
                        <a:t>Past Status</a:t>
                      </a:r>
                      <a:r>
                        <a:rPr lang="en-US" baseline="0" dirty="0" smtClean="0"/>
                        <a:t> of Outputs (Prior Sept, 2018)</a:t>
                      </a:r>
                      <a:endParaRPr lang="en-US" dirty="0"/>
                    </a:p>
                  </a:txBody>
                  <a:tcPr>
                    <a:solidFill>
                      <a:srgbClr val="005DA2"/>
                    </a:solidFill>
                  </a:tcPr>
                </a:tc>
                <a:tc>
                  <a:txBody>
                    <a:bodyPr/>
                    <a:lstStyle/>
                    <a:p>
                      <a:r>
                        <a:rPr lang="en-US" dirty="0" smtClean="0"/>
                        <a:t>Targeted Outputs (As of Sept, 2018)</a:t>
                      </a:r>
                      <a:endParaRPr lang="en-US" dirty="0"/>
                    </a:p>
                  </a:txBody>
                  <a:tcPr>
                    <a:solidFill>
                      <a:srgbClr val="005DA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of Achievement</a:t>
                      </a:r>
                    </a:p>
                    <a:p>
                      <a:endParaRPr lang="en-US" dirty="0"/>
                    </a:p>
                  </a:txBody>
                  <a:tcPr>
                    <a:solidFill>
                      <a:srgbClr val="005DA2"/>
                    </a:solidFill>
                  </a:tcPr>
                </a:tc>
                <a:extLst>
                  <a:ext uri="{0D108BD9-81ED-4DB2-BD59-A6C34878D82A}">
                    <a16:rowId xmlns:a16="http://schemas.microsoft.com/office/drawing/2014/main" val="10000"/>
                  </a:ext>
                </a:extLst>
              </a:tr>
              <a:tr h="3625558">
                <a:tc>
                  <a:txBody>
                    <a:bodyPr/>
                    <a:lstStyle/>
                    <a:p>
                      <a:r>
                        <a:rPr lang="en-US" sz="1500" dirty="0" smtClean="0">
                          <a:solidFill>
                            <a:srgbClr val="003399"/>
                          </a:solidFill>
                        </a:rPr>
                        <a:t>5. Management</a:t>
                      </a:r>
                      <a:endParaRPr lang="en-US" sz="1500" dirty="0">
                        <a:solidFill>
                          <a:srgbClr val="003399"/>
                        </a:solidFill>
                      </a:endParaRPr>
                    </a:p>
                  </a:txBody>
                  <a:tcPr/>
                </a:tc>
                <a:tc>
                  <a:txBody>
                    <a:bodyPr/>
                    <a:lstStyle/>
                    <a:p>
                      <a:pPr marL="285750" indent="-285750">
                        <a:buFont typeface="Arial" panose="020B0604020202020204" pitchFamily="34" charset="0"/>
                        <a:buChar char="•"/>
                      </a:pPr>
                      <a:r>
                        <a:rPr lang="en-US" sz="1500" dirty="0" smtClean="0">
                          <a:solidFill>
                            <a:srgbClr val="003399"/>
                          </a:solidFill>
                        </a:rPr>
                        <a:t>Internal disciplines</a:t>
                      </a:r>
                      <a:r>
                        <a:rPr lang="en-US" sz="1500" baseline="0" dirty="0" smtClean="0">
                          <a:solidFill>
                            <a:srgbClr val="003399"/>
                          </a:solidFill>
                        </a:rPr>
                        <a:t>, roles and responsibilities clearly spelt out</a:t>
                      </a:r>
                    </a:p>
                    <a:p>
                      <a:pPr marL="285750" indent="-285750">
                        <a:buFont typeface="Arial" panose="020B0604020202020204" pitchFamily="34" charset="0"/>
                        <a:buChar char="•"/>
                      </a:pPr>
                      <a:r>
                        <a:rPr lang="en-US" sz="1500" baseline="0" dirty="0" smtClean="0">
                          <a:solidFill>
                            <a:srgbClr val="003399"/>
                          </a:solidFill>
                        </a:rPr>
                        <a:t>3 International management meetings held with reports shared</a:t>
                      </a:r>
                    </a:p>
                    <a:p>
                      <a:pPr marL="285750" indent="-285750">
                        <a:buFont typeface="Arial" panose="020B0604020202020204" pitchFamily="34" charset="0"/>
                        <a:buChar char="•"/>
                      </a:pPr>
                      <a:r>
                        <a:rPr lang="en-US" sz="1500" baseline="0" dirty="0" smtClean="0">
                          <a:solidFill>
                            <a:srgbClr val="003399"/>
                          </a:solidFill>
                        </a:rPr>
                        <a:t>21 circulars shared with guidance</a:t>
                      </a:r>
                    </a:p>
                    <a:p>
                      <a:pPr marL="285750" indent="-285750">
                        <a:buFont typeface="Arial" panose="020B0604020202020204" pitchFamily="34" charset="0"/>
                        <a:buChar char="•"/>
                      </a:pPr>
                      <a:r>
                        <a:rPr lang="en-US" sz="1500" baseline="0" dirty="0" smtClean="0">
                          <a:solidFill>
                            <a:srgbClr val="003399"/>
                          </a:solidFill>
                        </a:rPr>
                        <a:t>4 local management meetings held with reports shared</a:t>
                      </a:r>
                    </a:p>
                    <a:p>
                      <a:pPr marL="285750" indent="-285750">
                        <a:buFont typeface="Arial" panose="020B0604020202020204" pitchFamily="34" charset="0"/>
                        <a:buChar char="•"/>
                      </a:pPr>
                      <a:r>
                        <a:rPr lang="en-US" sz="1500" baseline="0" dirty="0" smtClean="0">
                          <a:solidFill>
                            <a:srgbClr val="003399"/>
                          </a:solidFill>
                        </a:rPr>
                        <a:t>7 partnership agreements signed</a:t>
                      </a:r>
                    </a:p>
                    <a:p>
                      <a:pPr marL="285750" indent="-285750">
                        <a:buFont typeface="Arial" panose="020B0604020202020204" pitchFamily="34" charset="0"/>
                        <a:buChar char="•"/>
                      </a:pPr>
                      <a:r>
                        <a:rPr lang="en-US" sz="1500" baseline="0" dirty="0" smtClean="0">
                          <a:solidFill>
                            <a:srgbClr val="003399"/>
                          </a:solidFill>
                        </a:rPr>
                        <a:t>Project guiding documents shared</a:t>
                      </a:r>
                    </a:p>
                    <a:p>
                      <a:pPr marL="285750" indent="-285750">
                        <a:buFont typeface="Arial" panose="020B0604020202020204" pitchFamily="34" charset="0"/>
                        <a:buChar char="•"/>
                      </a:pPr>
                      <a:r>
                        <a:rPr lang="en-US" sz="1500" baseline="0" dirty="0" smtClean="0">
                          <a:solidFill>
                            <a:srgbClr val="003399"/>
                          </a:solidFill>
                        </a:rPr>
                        <a:t>Ongoing review of technical and financial reports </a:t>
                      </a:r>
                    </a:p>
                    <a:p>
                      <a:pPr marL="285750" indent="-285750">
                        <a:buFont typeface="Arial" panose="020B0604020202020204" pitchFamily="34" charset="0"/>
                        <a:buChar char="•"/>
                      </a:pPr>
                      <a:r>
                        <a:rPr lang="en-US" sz="1500" baseline="0" dirty="0" smtClean="0">
                          <a:solidFill>
                            <a:srgbClr val="003399"/>
                          </a:solidFill>
                        </a:rPr>
                        <a:t>Website launched.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aseline="0" dirty="0" smtClean="0">
                          <a:solidFill>
                            <a:srgbClr val="003399"/>
                          </a:solidFill>
                        </a:rPr>
                        <a:t>Intermediate report sent</a:t>
                      </a:r>
                    </a:p>
                    <a:p>
                      <a:pPr marL="285750" indent="-285750">
                        <a:buFont typeface="Arial" panose="020B0604020202020204" pitchFamily="34" charset="0"/>
                        <a:buChar char="•"/>
                      </a:pPr>
                      <a:endParaRPr lang="en-US" sz="1500" baseline="0" dirty="0" smtClean="0">
                        <a:solidFill>
                          <a:srgbClr val="003399"/>
                        </a:solidFill>
                      </a:endParaRPr>
                    </a:p>
                  </a:txBody>
                  <a:tcPr/>
                </a:tc>
                <a:tc>
                  <a:txBody>
                    <a:bodyPr/>
                    <a:lstStyle/>
                    <a:p>
                      <a:pPr marL="285750" indent="-285750">
                        <a:buFont typeface="Courier New" panose="02070309020205020404" pitchFamily="49" charset="0"/>
                        <a:buChar char="o"/>
                      </a:pPr>
                      <a:r>
                        <a:rPr lang="en-US" sz="1500" dirty="0" smtClean="0">
                          <a:solidFill>
                            <a:srgbClr val="003399"/>
                          </a:solidFill>
                        </a:rPr>
                        <a:t>Changes</a:t>
                      </a:r>
                      <a:r>
                        <a:rPr lang="en-US" sz="1500" baseline="0" dirty="0" smtClean="0">
                          <a:solidFill>
                            <a:srgbClr val="003399"/>
                          </a:solidFill>
                        </a:rPr>
                        <a:t> in the Conflict Resolution Committee.  </a:t>
                      </a:r>
                      <a:r>
                        <a:rPr lang="en-US" sz="1400" b="1" baseline="0" dirty="0" smtClean="0">
                          <a:solidFill>
                            <a:srgbClr val="009900"/>
                          </a:solidFill>
                        </a:rPr>
                        <a:t>√</a:t>
                      </a:r>
                      <a:endParaRPr lang="en-US" sz="1500" dirty="0" smtClean="0">
                        <a:solidFill>
                          <a:srgbClr val="003399"/>
                        </a:solidFill>
                      </a:endParaRPr>
                    </a:p>
                    <a:p>
                      <a:pPr marL="285750" indent="-285750">
                        <a:buFont typeface="Courier New" panose="02070309020205020404" pitchFamily="49" charset="0"/>
                        <a:buChar char="o"/>
                      </a:pPr>
                      <a:endParaRPr lang="en-US" sz="1500" dirty="0" smtClean="0">
                        <a:solidFill>
                          <a:srgbClr val="003399"/>
                        </a:solidFill>
                      </a:endParaRPr>
                    </a:p>
                    <a:p>
                      <a:pPr marL="285750" indent="-285750">
                        <a:buFont typeface="Courier New" panose="02070309020205020404" pitchFamily="49" charset="0"/>
                        <a:buChar char="o"/>
                      </a:pPr>
                      <a:r>
                        <a:rPr lang="en-US" sz="1500" dirty="0" smtClean="0">
                          <a:solidFill>
                            <a:srgbClr val="003399"/>
                          </a:solidFill>
                        </a:rPr>
                        <a:t>Fourth</a:t>
                      </a:r>
                      <a:r>
                        <a:rPr lang="en-US" sz="1500" baseline="0" dirty="0" smtClean="0">
                          <a:solidFill>
                            <a:srgbClr val="003399"/>
                          </a:solidFill>
                        </a:rPr>
                        <a:t> International Management meeting.   </a:t>
                      </a:r>
                      <a:r>
                        <a:rPr lang="en-US" sz="1400" b="1" baseline="0" dirty="0" smtClean="0">
                          <a:solidFill>
                            <a:srgbClr val="009900"/>
                          </a:solidFill>
                        </a:rPr>
                        <a:t>√</a:t>
                      </a:r>
                      <a:endParaRPr lang="en-US" sz="1500" dirty="0" smtClean="0">
                        <a:solidFill>
                          <a:srgbClr val="003399"/>
                        </a:solidFill>
                      </a:endParaRPr>
                    </a:p>
                    <a:p>
                      <a:pPr marL="0" indent="0">
                        <a:buFont typeface="Courier New" panose="02070309020205020404" pitchFamily="49" charset="0"/>
                        <a:buNone/>
                      </a:pPr>
                      <a:endParaRPr lang="en-US" sz="1500" dirty="0" smtClean="0">
                        <a:solidFill>
                          <a:srgbClr val="003399"/>
                        </a:solidFill>
                      </a:endParaRPr>
                    </a:p>
                    <a:p>
                      <a:pPr marL="285750" indent="-285750">
                        <a:buFont typeface="Courier New" panose="02070309020205020404" pitchFamily="49" charset="0"/>
                        <a:buChar char="o"/>
                      </a:pPr>
                      <a:r>
                        <a:rPr lang="en-US" sz="1500" baseline="0" dirty="0" smtClean="0">
                          <a:solidFill>
                            <a:srgbClr val="003399"/>
                          </a:solidFill>
                        </a:rPr>
                        <a:t>Final report sent</a:t>
                      </a:r>
                      <a:endParaRPr lang="en-US" sz="1500" dirty="0" smtClean="0">
                        <a:solidFill>
                          <a:srgbClr val="003399"/>
                        </a:solidFill>
                      </a:endParaRPr>
                    </a:p>
                  </a:txBody>
                  <a:tcPr/>
                </a:tc>
                <a:tc>
                  <a:txBody>
                    <a:bodyPr/>
                    <a:lstStyle/>
                    <a:p>
                      <a:pPr marL="0" indent="0" algn="ctr">
                        <a:buFont typeface="Courier New" panose="02070309020205020404" pitchFamily="49" charset="0"/>
                        <a:buNone/>
                      </a:pPr>
                      <a:r>
                        <a:rPr lang="en-US" sz="1500" dirty="0" smtClean="0">
                          <a:solidFill>
                            <a:srgbClr val="003399"/>
                          </a:solidFill>
                        </a:rPr>
                        <a:t>80%</a:t>
                      </a:r>
                    </a:p>
                  </a:txBody>
                  <a:tcPr/>
                </a:tc>
                <a:extLst>
                  <a:ext uri="{0D108BD9-81ED-4DB2-BD59-A6C34878D82A}">
                    <a16:rowId xmlns:a16="http://schemas.microsoft.com/office/drawing/2014/main" val="10001"/>
                  </a:ext>
                </a:extLst>
              </a:tr>
            </a:tbl>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2273426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a:p>
          <a:p>
            <a:pPr marL="137160" indent="0" algn="ctr">
              <a:buNone/>
            </a:pPr>
            <a:r>
              <a:rPr lang="en-US" sz="8800" dirty="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28600" y="152400"/>
            <a:ext cx="2895600" cy="68580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0" y="18627"/>
            <a:ext cx="1143000" cy="1135217"/>
          </a:xfrm>
          <a:prstGeom prst="rect">
            <a:avLst/>
          </a:prstGeom>
        </p:spPr>
      </p:pic>
    </p:spTree>
    <p:extLst>
      <p:ext uri="{BB962C8B-B14F-4D97-AF65-F5344CB8AC3E}">
        <p14:creationId xmlns:p14="http://schemas.microsoft.com/office/powerpoint/2010/main" val="45887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2465</TotalTime>
  <Words>614</Words>
  <Application>Microsoft Office PowerPoint</Application>
  <PresentationFormat>On-screen Show (4:3)</PresentationFormat>
  <Paragraphs>142</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Office Theme</vt:lpstr>
      <vt:lpstr>  School and University Partnership for Peer Communities of Learners  (SUP4PCL)   </vt:lpstr>
      <vt:lpstr>Goal: Build the capacity of faculties of Education to enhance and modernize CPD in the Egyptian Context. Specific Project Objectives: 1. Develop PD Schools 2. Develop PCL’s 3. Develop mentorship 4. Develop quality assurance units 5. Develop new habits of mind 6. Develop materials 7. Develop new pedagogies  </vt:lpstr>
      <vt:lpstr>Summary of Work Packages</vt:lpstr>
      <vt:lpstr>Indicators of Progress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335</cp:revision>
  <cp:lastPrinted>2018-03-25T14:05:54Z</cp:lastPrinted>
  <dcterms:created xsi:type="dcterms:W3CDTF">2006-08-16T00:00:00Z</dcterms:created>
  <dcterms:modified xsi:type="dcterms:W3CDTF">2019-04-30T11:10:07Z</dcterms:modified>
</cp:coreProperties>
</file>