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22" r:id="rId2"/>
    <p:sldId id="329" r:id="rId3"/>
    <p:sldId id="342" r:id="rId4"/>
    <p:sldId id="345" r:id="rId5"/>
    <p:sldId id="330" r:id="rId6"/>
    <p:sldId id="331" r:id="rId7"/>
    <p:sldId id="341" r:id="rId8"/>
    <p:sldId id="343" r:id="rId9"/>
    <p:sldId id="337" r:id="rId10"/>
    <p:sldId id="338" r:id="rId11"/>
    <p:sldId id="34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AE91C-817A-4107-84DC-71503BDDBE68}">
          <p14:sldIdLst>
            <p14:sldId id="322"/>
            <p14:sldId id="329"/>
            <p14:sldId id="342"/>
            <p14:sldId id="345"/>
            <p14:sldId id="330"/>
            <p14:sldId id="331"/>
            <p14:sldId id="341"/>
            <p14:sldId id="343"/>
            <p14:sldId id="337"/>
            <p14:sldId id="338"/>
            <p14:sldId id="344"/>
          </p14:sldIdLst>
        </p14:section>
        <p14:section name="Untitled Section" id="{801B09C3-8D55-469E-A217-5168EC433790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3399"/>
    <a:srgbClr val="E7EFEC"/>
    <a:srgbClr val="CCE0D6"/>
    <a:srgbClr val="C3DFD2"/>
    <a:srgbClr val="99CCFF"/>
    <a:srgbClr val="0099CC"/>
    <a:srgbClr val="33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93717" autoAdjust="0"/>
  </p:normalViewPr>
  <p:slideViewPr>
    <p:cSldViewPr>
      <p:cViewPr varScale="1">
        <p:scale>
          <a:sx n="64" d="100"/>
          <a:sy n="64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B6E4-AF3F-4783-90B1-ADD75CC3043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BBA4-8F2A-4769-AEFE-251EBE3B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Clarify developed materials in the </a:t>
            </a:r>
            <a:r>
              <a:rPr lang="en-GB" baseline="0" dirty="0" err="1" smtClean="0"/>
              <a:t>workpackage</a:t>
            </a:r>
            <a:r>
              <a:rPr lang="en-GB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State that the tools in the templates were validated by the EU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/>
              <a:t>Clarify developed materials in the </a:t>
            </a:r>
            <a:r>
              <a:rPr lang="en-GB" baseline="0" dirty="0" err="1" smtClean="0"/>
              <a:t>workpackage</a:t>
            </a:r>
            <a:r>
              <a:rPr lang="en-GB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State that the tools in the templates were validated by the EU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9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Migrating the website to AUC’s domain</a:t>
            </a:r>
            <a:r>
              <a:rPr lang="en-GB" baseline="0" dirty="0" smtClean="0"/>
              <a:t>. We were planning to migrate to the NEO’s domain, but that will be costly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BBA4-8F2A-4769-AEFE-251EBE3B2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rasmus-test.insideout.io/registration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erasmus-test.insideout.io/registr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1447800"/>
            <a:ext cx="8362950" cy="1219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>School and University Partnership for Peer Communities of Learners </a:t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>(SUP4PCL)</a:t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CC0000"/>
                </a:solidFill>
              </a:rPr>
              <a:t/>
            </a:r>
            <a:br>
              <a:rPr lang="en-US" sz="2800" b="1" dirty="0" smtClean="0">
                <a:solidFill>
                  <a:srgbClr val="CC0000"/>
                </a:solidFill>
              </a:rPr>
            </a:br>
            <a:r>
              <a:rPr lang="en-US" sz="2800" b="1" dirty="0" smtClean="0">
                <a:solidFill>
                  <a:srgbClr val="003399"/>
                </a:solidFill>
              </a:rPr>
              <a:t/>
            </a:r>
            <a:br>
              <a:rPr lang="en-US" sz="2800" b="1" dirty="0" smtClean="0">
                <a:solidFill>
                  <a:srgbClr val="003399"/>
                </a:solidFill>
              </a:rPr>
            </a:b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1" y="2362200"/>
            <a:ext cx="813435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3399"/>
                </a:solidFill>
              </a:rPr>
              <a:t>Project number: </a:t>
            </a:r>
            <a:endParaRPr lang="en-US" sz="2000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 573660-EPP-1-2016-1-EG-EPPKA2-CBHE-JP (2016-2516/001-001)</a:t>
            </a:r>
            <a:endParaRPr lang="en-US" sz="2000" b="1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3399"/>
                </a:solidFill>
              </a:rPr>
              <a:t>Introduction to SUP4PCL </a:t>
            </a:r>
            <a:r>
              <a:rPr lang="en-US" sz="2000" b="1" dirty="0" smtClean="0">
                <a:solidFill>
                  <a:srgbClr val="003399"/>
                </a:solidFill>
              </a:rPr>
              <a:t>Website</a:t>
            </a:r>
            <a:r>
              <a:rPr lang="en-US" sz="2000" b="1" dirty="0">
                <a:solidFill>
                  <a:srgbClr val="003399"/>
                </a:solidFill>
              </a:rPr>
              <a:t/>
            </a:r>
            <a:br>
              <a:rPr lang="en-US" sz="2000" b="1" dirty="0">
                <a:solidFill>
                  <a:srgbClr val="003399"/>
                </a:solidFill>
              </a:rPr>
            </a:br>
            <a:endParaRPr lang="en-US" sz="2000" b="1" dirty="0" smtClean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3399"/>
                </a:solidFill>
              </a:rPr>
              <a:t>Advisory Meeting 2</a:t>
            </a:r>
            <a:r>
              <a:rPr lang="en-GB" sz="2000" b="1" baseline="30000" dirty="0" smtClean="0">
                <a:solidFill>
                  <a:srgbClr val="003399"/>
                </a:solidFill>
              </a:rPr>
              <a:t>nd</a:t>
            </a:r>
            <a:r>
              <a:rPr lang="en-GB" sz="2000" b="1" dirty="0" smtClean="0">
                <a:solidFill>
                  <a:srgbClr val="003399"/>
                </a:solidFill>
              </a:rPr>
              <a:t> of May</a:t>
            </a:r>
            <a:r>
              <a:rPr lang="en-US" sz="2000" b="1" dirty="0">
                <a:solidFill>
                  <a:srgbClr val="003399"/>
                </a:solidFill>
              </a:rPr>
              <a:t/>
            </a:r>
            <a:br>
              <a:rPr lang="en-US" sz="2000" b="1" dirty="0">
                <a:solidFill>
                  <a:srgbClr val="003399"/>
                </a:solidFill>
              </a:rPr>
            </a:br>
            <a:r>
              <a:rPr lang="en-US" sz="2000" b="1" dirty="0">
                <a:solidFill>
                  <a:srgbClr val="003399"/>
                </a:solidFill>
              </a:rPr>
              <a:t>The American University in </a:t>
            </a:r>
            <a:r>
              <a:rPr lang="en-US" sz="2000" b="1" dirty="0" smtClean="0">
                <a:solidFill>
                  <a:srgbClr val="003399"/>
                </a:solidFill>
              </a:rPr>
              <a:t>Cairo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6748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681" y="152400"/>
            <a:ext cx="28956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0" y="6119336"/>
            <a:ext cx="906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3399"/>
                </a:solidFill>
              </a:rPr>
              <a:t>"This project has been funded with support from the European Commission. This presentation </a:t>
            </a:r>
            <a:r>
              <a:rPr lang="en-US" sz="1200" i="1" dirty="0" smtClean="0">
                <a:solidFill>
                  <a:srgbClr val="003399"/>
                </a:solidFill>
              </a:rPr>
              <a:t>reflects the views only of the </a:t>
            </a:r>
            <a:r>
              <a:rPr lang="en-US" sz="1200" i="1" dirty="0">
                <a:solidFill>
                  <a:srgbClr val="003399"/>
                </a:solidFill>
              </a:rPr>
              <a:t>author, and the Commission cannot be held responsible for any use which may be made of the information contained therein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6747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5948" y="219081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72817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878254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Dashboard: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000" b="1" u="sng" dirty="0" smtClean="0"/>
              <a:t>New post: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0"/>
            <a:ext cx="8786812" cy="1008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02144"/>
            <a:ext cx="3310297" cy="2928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978" y="3702144"/>
            <a:ext cx="4196909" cy="2928893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1154219" y="4567586"/>
            <a:ext cx="990600" cy="5107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7318627" y="5168392"/>
            <a:ext cx="914400" cy="12165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57252" cy="1165202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79" y="224096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7150" y="1165203"/>
            <a:ext cx="401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Division of Work Packages  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87825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" y="1878254"/>
            <a:ext cx="3173895" cy="2453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79" y="2295939"/>
            <a:ext cx="3076521" cy="2453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088" y="1748135"/>
            <a:ext cx="2771721" cy="2412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4" y="4464834"/>
            <a:ext cx="3150685" cy="236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842" y="4300970"/>
            <a:ext cx="2786410" cy="2525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8800" dirty="0" smtClean="0"/>
          </a:p>
          <a:p>
            <a:pPr marL="137160" indent="0" algn="ctr">
              <a:buNone/>
            </a:pPr>
            <a:r>
              <a:rPr lang="en-US" sz="8800" dirty="0" smtClean="0">
                <a:solidFill>
                  <a:srgbClr val="003399"/>
                </a:solidFill>
              </a:rPr>
              <a:t>Thank You</a:t>
            </a:r>
          </a:p>
          <a:p>
            <a:pPr marL="137160" indent="0" algn="ctr">
              <a:buNone/>
            </a:pPr>
            <a:endParaRPr lang="ar-EG" sz="8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7710" y="0"/>
            <a:ext cx="9171709" cy="1219200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60204"/>
            <a:ext cx="28956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4523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>SUP4PCL Website</a:t>
            </a: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6747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8956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1" y="1981200"/>
            <a:ext cx="8596819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6047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>Structure of the Website</a:t>
            </a:r>
            <a:br>
              <a:rPr lang="en-US" sz="2800" b="1" u="sng" dirty="0" smtClean="0"/>
            </a:b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22275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2895600" cy="685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1800" dirty="0" smtClean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Home Page 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About Us 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Partners 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Work Packages – WP1: Preparation WP2: Development WP3:Quality Plan WP4: </a:t>
            </a:r>
            <a:r>
              <a:rPr lang="en-GB" sz="1800" dirty="0" smtClean="0"/>
              <a:t>Dissemination </a:t>
            </a:r>
            <a:r>
              <a:rPr lang="en-GB" sz="1800" dirty="0" smtClean="0"/>
              <a:t>and Exploitation WP5: Management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Library </a:t>
            </a:r>
            <a:endParaRPr lang="en-GB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News</a:t>
            </a:r>
            <a:endParaRPr lang="en-GB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Contact 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Internal Postal for SUP4PCL Members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6349"/>
            <a:ext cx="9101191" cy="758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2999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>Disseminating the website</a:t>
            </a:r>
            <a:br>
              <a:rPr lang="en-US" sz="2800" b="1" u="sng" dirty="0" smtClean="0"/>
            </a:b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6748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2381" y="152399"/>
            <a:ext cx="2895600" cy="685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76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1800" dirty="0" smtClean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endParaRPr lang="en-GB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97" y="1667502"/>
            <a:ext cx="7307718" cy="3538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381" y="5273342"/>
            <a:ext cx="783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AUC has already asked the partners to put the website’s URL in their email signatures.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URL was shared with all networking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partners are registered on the website and can access the internal part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23744"/>
            <a:ext cx="8134350" cy="52392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Registration link for the internal part of the website: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hlinkClick r:id="rId2"/>
              </a:rPr>
              <a:t>https://erasmus-test.insideout.io/registration-2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74284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238303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828800" y="762001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u="sng" dirty="0">
              <a:latin typeface="+mj-lt"/>
            </a:endParaRPr>
          </a:p>
          <a:p>
            <a:pPr algn="ctr"/>
            <a:r>
              <a:rPr lang="en-US" sz="2800" b="1" u="sng" dirty="0" smtClean="0">
                <a:latin typeface="+mj-lt"/>
              </a:rPr>
              <a:t>Registration</a:t>
            </a:r>
            <a:endParaRPr lang="en-US" sz="2800" b="1" u="sng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https://erasmus-test.insideout.io/registration/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https://erasmus-test.insideout.io/registration/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2737152"/>
            <a:ext cx="8153400" cy="3709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4354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90333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5122" y="1143547"/>
            <a:ext cx="1868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Registration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Privacy Policy abides by GDPR EU regulations: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98" y="2733567"/>
            <a:ext cx="6615113" cy="3532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1" y="757458"/>
            <a:ext cx="8362950" cy="12237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u="sng" dirty="0" smtClean="0"/>
              <a:t>Objectives of the Website</a:t>
            </a:r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56748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63263"/>
            <a:ext cx="2895600" cy="685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8695312" cy="4952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Global visibility and dissemination of the project’s objectives, partners, work packages and organization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Unified platform that merges all educational platforms used by partners ex: Edmodo, Facebook, </a:t>
            </a:r>
            <a:r>
              <a:rPr lang="en-GB" sz="1600" dirty="0" err="1" smtClean="0"/>
              <a:t>Webquest</a:t>
            </a: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Easily accessible platform with all the material from management meetings, workshops and circulars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Space for enriched library and developed material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Technological platform for group discussions and posts by partners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News page with all the latest achievements and media coverage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Management and M&amp;E tool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Helps the process of writing case studies 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Useful for auditing purposes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1172816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04794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291" y="1172817"/>
            <a:ext cx="368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Resources on the library 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1321903"/>
            <a:ext cx="876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Publishing Forums on PCLs and </a:t>
            </a:r>
            <a:r>
              <a:rPr lang="en-GB" sz="2000" dirty="0" smtClean="0"/>
              <a:t>Mentorship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Egyptian Knowledge Bank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Qualitative Research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Helwan</a:t>
            </a:r>
            <a:r>
              <a:rPr lang="en-GB" sz="2000" dirty="0"/>
              <a:t> University’s Platforms with Teachers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Useful Articles for International Networks for Teachers </a:t>
            </a:r>
            <a:r>
              <a:rPr lang="ar-EG" sz="2000" dirty="0"/>
              <a:t>مقالات فنية تدعم العلاقات الدولية للمعلمين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Global Citizenship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Sustainable Development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Special Educational Needs (SEN)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Mentorship 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8134350" cy="46743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184177"/>
            <a:ext cx="28956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1328528"/>
            <a:ext cx="31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+mj-lt"/>
              </a:rPr>
              <a:t>Roles on the website</a:t>
            </a:r>
            <a:endParaRPr lang="en-GB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1467676"/>
            <a:ext cx="845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/>
              <a:t>	</a:t>
            </a:r>
            <a:endParaRPr lang="en-GB" sz="2400" cap="small" dirty="0"/>
          </a:p>
          <a:p>
            <a:pPr>
              <a:lnSpc>
                <a:spcPct val="150000"/>
              </a:lnSpc>
            </a:pPr>
            <a:r>
              <a:rPr lang="en-GB" sz="2000" b="1" u="sng" dirty="0" smtClean="0"/>
              <a:t>Subscribers</a:t>
            </a:r>
            <a:r>
              <a:rPr lang="en-GB" sz="2000" b="1" u="sng" dirty="0"/>
              <a:t>: </a:t>
            </a:r>
            <a:r>
              <a:rPr lang="en-GB" sz="2000" dirty="0" smtClean="0"/>
              <a:t>They can </a:t>
            </a:r>
            <a:r>
              <a:rPr lang="en-GB" sz="2000" dirty="0"/>
              <a:t>access the frontend only, they can see private sections of the website, own </a:t>
            </a:r>
            <a:r>
              <a:rPr lang="en-GB" sz="2000" dirty="0" smtClean="0"/>
              <a:t>a personal </a:t>
            </a:r>
            <a:r>
              <a:rPr lang="en-GB" sz="2000" dirty="0"/>
              <a:t>profile on the portal, can see and post on groups, can send requests to join </a:t>
            </a:r>
            <a:r>
              <a:rPr lang="en-GB" sz="2000" dirty="0" smtClean="0"/>
              <a:t>groups and </a:t>
            </a:r>
            <a:r>
              <a:rPr lang="en-GB" sz="2000" dirty="0"/>
              <a:t>read </a:t>
            </a:r>
            <a:r>
              <a:rPr lang="en-GB" sz="2000" dirty="0" smtClean="0"/>
              <a:t>articles.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u="sng" dirty="0"/>
              <a:t>Contributors: </a:t>
            </a:r>
            <a:r>
              <a:rPr lang="en-GB" sz="2000" dirty="0" smtClean="0"/>
              <a:t>They </a:t>
            </a:r>
            <a:r>
              <a:rPr lang="en-GB" sz="2000" dirty="0"/>
              <a:t>can write, edit, and delete their own unpublished posts, but </a:t>
            </a:r>
            <a:r>
              <a:rPr lang="en-GB" sz="2000" dirty="0" smtClean="0"/>
              <a:t>their content </a:t>
            </a:r>
            <a:r>
              <a:rPr lang="en-GB" sz="2000" dirty="0"/>
              <a:t>must be reviewed and published by an Admin or </a:t>
            </a:r>
            <a:r>
              <a:rPr lang="en-GB" sz="2000" dirty="0" smtClean="0"/>
              <a:t>Editor. If </a:t>
            </a:r>
            <a:r>
              <a:rPr lang="en-GB" sz="2000" dirty="0"/>
              <a:t>they want to use specific images, videos, </a:t>
            </a:r>
            <a:r>
              <a:rPr lang="en-GB" sz="2000" dirty="0" smtClean="0"/>
              <a:t>or audio </a:t>
            </a:r>
            <a:r>
              <a:rPr lang="en-GB" sz="2000" dirty="0"/>
              <a:t>files in the Media Library, they have to ask for </a:t>
            </a:r>
            <a:r>
              <a:rPr lang="en-GB" sz="2000" dirty="0" smtClean="0"/>
              <a:t>assistance.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02" y="49460"/>
            <a:ext cx="1114879" cy="11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14104</TotalTime>
  <Words>352</Words>
  <Application>Microsoft Office PowerPoint</Application>
  <PresentationFormat>On-screen Show (4:3)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School and University Partnership for Peer Communities of Learners  (SUP4PCL)   </vt:lpstr>
      <vt:lpstr>SUP4PCL Website</vt:lpstr>
      <vt:lpstr> Structure of the Website </vt:lpstr>
      <vt:lpstr> Disseminating the website </vt:lpstr>
      <vt:lpstr>PowerPoint Presentation</vt:lpstr>
      <vt:lpstr>PowerPoint Presentation</vt:lpstr>
      <vt:lpstr>Objectives of the Website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AUC</dc:creator>
  <cp:lastModifiedBy>HP</cp:lastModifiedBy>
  <cp:revision>332</cp:revision>
  <cp:lastPrinted>2018-06-25T10:03:50Z</cp:lastPrinted>
  <dcterms:created xsi:type="dcterms:W3CDTF">2006-08-16T00:00:00Z</dcterms:created>
  <dcterms:modified xsi:type="dcterms:W3CDTF">2019-05-02T07:12:32Z</dcterms:modified>
</cp:coreProperties>
</file>