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322" r:id="rId2"/>
    <p:sldId id="332" r:id="rId3"/>
    <p:sldId id="336" r:id="rId4"/>
    <p:sldId id="339" r:id="rId5"/>
    <p:sldId id="338" r:id="rId6"/>
    <p:sldId id="340" r:id="rId7"/>
    <p:sldId id="341" r:id="rId8"/>
    <p:sldId id="342" r:id="rId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32"/>
            <p14:sldId id="336"/>
            <p14:sldId id="339"/>
            <p14:sldId id="338"/>
            <p14:sldId id="340"/>
          </p14:sldIdLst>
        </p14:section>
        <p14:section name="Untitled Section" id="{801B09C3-8D55-469E-A217-5168EC433790}">
          <p14:sldIdLst>
            <p14:sldId id="341"/>
            <p14:sldId id="34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5DA2"/>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16" autoAdjust="0"/>
    <p:restoredTop sz="88513" autoAdjust="0"/>
  </p:normalViewPr>
  <p:slideViewPr>
    <p:cSldViewPr>
      <p:cViewPr varScale="1">
        <p:scale>
          <a:sx n="80" d="100"/>
          <a:sy n="80" d="100"/>
        </p:scale>
        <p:origin x="1932"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5F1DB6E4-AF3F-4783-90B1-ADD75CC30438}" type="datetimeFigureOut">
              <a:rPr lang="en-US" smtClean="0"/>
              <a:t>5/7/2019</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0CCBBA4-8F2A-4769-AEFE-251EBE3B2C1E}" type="slidenum">
              <a:rPr lang="en-US" smtClean="0"/>
              <a:t>7</a:t>
            </a:fld>
            <a:endParaRPr lang="en-US"/>
          </a:p>
        </p:txBody>
      </p:sp>
    </p:spTree>
    <p:extLst>
      <p:ext uri="{BB962C8B-B14F-4D97-AF65-F5344CB8AC3E}">
        <p14:creationId xmlns:p14="http://schemas.microsoft.com/office/powerpoint/2010/main" val="143631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0CCBBA4-8F2A-4769-AEFE-251EBE3B2C1E}" type="slidenum">
              <a:rPr lang="en-US" smtClean="0"/>
              <a:t>8</a:t>
            </a:fld>
            <a:endParaRPr lang="en-US"/>
          </a:p>
        </p:txBody>
      </p:sp>
    </p:spTree>
    <p:extLst>
      <p:ext uri="{BB962C8B-B14F-4D97-AF65-F5344CB8AC3E}">
        <p14:creationId xmlns:p14="http://schemas.microsoft.com/office/powerpoint/2010/main" val="2308960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634381"/>
            <a:ext cx="8362950" cy="1219200"/>
          </a:xfrm>
        </p:spPr>
        <p:txBody>
          <a:bodyPr>
            <a:noAutofit/>
          </a:bodyPr>
          <a:lstStyle/>
          <a:p>
            <a:pPr algn="ctr"/>
            <a:r>
              <a:rPr lang="en-US" sz="2800" b="1" dirty="0">
                <a:solidFill>
                  <a:srgbClr val="CC0000"/>
                </a:solidFill>
              </a:rPr>
              <a:t/>
            </a:r>
            <a:br>
              <a:rPr lang="en-US" sz="2800" b="1" dirty="0">
                <a:solidFill>
                  <a:srgbClr val="CC0000"/>
                </a:solidFill>
              </a:rPr>
            </a:br>
            <a:r>
              <a:rPr lang="en-US" sz="2800" b="1" dirty="0">
                <a:solidFill>
                  <a:srgbClr val="CC0000"/>
                </a:solidFill>
              </a:rPr>
              <a:t/>
            </a:r>
            <a:br>
              <a:rPr lang="en-US" sz="2800" b="1" dirty="0">
                <a:solidFill>
                  <a:srgbClr val="CC0000"/>
                </a:solidFill>
              </a:rPr>
            </a:br>
            <a:r>
              <a:rPr lang="en-US" sz="2800" b="1" dirty="0">
                <a:solidFill>
                  <a:srgbClr val="CC0000"/>
                </a:solidFill>
              </a:rPr>
              <a:t>School and University Partnership for Peer Communities of Learners </a:t>
            </a:r>
            <a:br>
              <a:rPr lang="en-US" sz="2800" b="1" dirty="0">
                <a:solidFill>
                  <a:srgbClr val="CC0000"/>
                </a:solidFill>
              </a:rPr>
            </a:br>
            <a:r>
              <a:rPr lang="en-US" sz="2800" b="1" dirty="0">
                <a:solidFill>
                  <a:srgbClr val="CC0000"/>
                </a:solidFill>
              </a:rPr>
              <a:t>(SUP4PCL)</a:t>
            </a:r>
            <a:br>
              <a:rPr lang="en-US" sz="2800" b="1" dirty="0">
                <a:solidFill>
                  <a:srgbClr val="CC0000"/>
                </a:solidFill>
              </a:rPr>
            </a:br>
            <a:r>
              <a:rPr lang="en-US" sz="2800" b="1" dirty="0">
                <a:solidFill>
                  <a:srgbClr val="CC0000"/>
                </a:solidFill>
              </a:rPr>
              <a:t/>
            </a:r>
            <a:br>
              <a:rPr lang="en-US" sz="2800" b="1" dirty="0">
                <a:solidFill>
                  <a:srgbClr val="CC0000"/>
                </a:solidFill>
              </a:rPr>
            </a:br>
            <a:r>
              <a:rPr lang="en-US" sz="2800" b="1" dirty="0">
                <a:solidFill>
                  <a:srgbClr val="003399"/>
                </a:solidFill>
              </a:rPr>
              <a:t/>
            </a:r>
            <a:br>
              <a:rPr lang="en-US" sz="2800" b="1" dirty="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a:solidFill>
                <a:srgbClr val="003399"/>
              </a:solidFill>
            </a:endParaRPr>
          </a:p>
          <a:p>
            <a:pPr marL="0" indent="0" algn="ctr">
              <a:buNone/>
            </a:pPr>
            <a:r>
              <a:rPr lang="en-US" sz="2000" dirty="0">
                <a:solidFill>
                  <a:srgbClr val="003399"/>
                </a:solidFill>
              </a:rPr>
              <a:t>Project number: </a:t>
            </a:r>
          </a:p>
          <a:p>
            <a:pPr marL="0" indent="0" algn="ctr">
              <a:buNone/>
            </a:pPr>
            <a:r>
              <a:rPr lang="en-US" sz="2000" b="1" dirty="0">
                <a:solidFill>
                  <a:srgbClr val="003399"/>
                </a:solidFill>
              </a:rPr>
              <a:t> 573660-EPP-1-2016-1-EG-EPPKA2-CBHE-JP (2016-2516/001-001)</a:t>
            </a:r>
          </a:p>
          <a:p>
            <a:pPr marL="0" indent="0" algn="ctr">
              <a:buNone/>
            </a:pPr>
            <a:endParaRPr lang="en-US" sz="2000" b="1" dirty="0" smtClean="0">
              <a:solidFill>
                <a:srgbClr val="003399"/>
              </a:solidFill>
            </a:endParaRPr>
          </a:p>
          <a:p>
            <a:pPr marL="0" indent="0" algn="ctr">
              <a:buNone/>
            </a:pPr>
            <a:r>
              <a:rPr lang="en-US" sz="2000" b="1" dirty="0" smtClean="0">
                <a:solidFill>
                  <a:srgbClr val="003399"/>
                </a:solidFill>
              </a:rPr>
              <a:t>Progress </a:t>
            </a:r>
            <a:r>
              <a:rPr lang="en-US" sz="2000" b="1" dirty="0">
                <a:solidFill>
                  <a:srgbClr val="003399"/>
                </a:solidFill>
              </a:rPr>
              <a:t>Report on Project Quality Plan </a:t>
            </a:r>
          </a:p>
          <a:p>
            <a:pPr marL="0" indent="0" algn="ctr">
              <a:buNone/>
            </a:pPr>
            <a:endParaRPr lang="en-US" sz="2400" b="1" dirty="0" smtClean="0">
              <a:solidFill>
                <a:srgbClr val="003399"/>
              </a:solidFill>
            </a:endParaRPr>
          </a:p>
          <a:p>
            <a:pPr marL="0" indent="0" algn="ctr">
              <a:buNone/>
            </a:pPr>
            <a:r>
              <a:rPr lang="en-US" sz="2000" b="1" dirty="0">
                <a:solidFill>
                  <a:srgbClr val="003399"/>
                </a:solidFill>
              </a:rPr>
              <a:t>NEO Advisory Monitoring Visit May 2</a:t>
            </a:r>
            <a:r>
              <a:rPr lang="en-US" sz="2000" b="1" baseline="30000" dirty="0">
                <a:solidFill>
                  <a:srgbClr val="003399"/>
                </a:solidFill>
              </a:rPr>
              <a:t>nd</a:t>
            </a:r>
            <a:r>
              <a:rPr lang="en-US" sz="2000" b="1" dirty="0">
                <a:solidFill>
                  <a:srgbClr val="003399"/>
                </a:solidFill>
              </a:rPr>
              <a:t>, 2019 </a:t>
            </a:r>
            <a:br>
              <a:rPr lang="en-US" sz="2000" b="1" dirty="0">
                <a:solidFill>
                  <a:srgbClr val="003399"/>
                </a:solidFill>
              </a:rPr>
            </a:br>
            <a:r>
              <a:rPr lang="en-US" sz="2000" b="1" dirty="0">
                <a:solidFill>
                  <a:srgbClr val="003399"/>
                </a:solidFill>
              </a:rPr>
              <a:t>The American University in Cairo</a:t>
            </a:r>
          </a:p>
          <a:p>
            <a:pPr marL="0" indent="0" algn="ctr">
              <a:buNone/>
            </a:pPr>
            <a:endParaRPr lang="en-US" sz="3600" b="1" dirty="0" smtClean="0">
              <a:solidFill>
                <a:srgbClr val="003399"/>
              </a:solidFill>
            </a:endParaRPr>
          </a:p>
          <a:p>
            <a:pPr marL="0" indent="0" algn="ctr">
              <a:buNone/>
            </a:pPr>
            <a:endParaRPr lang="en-US" sz="2400" b="1" dirty="0" smtClean="0">
              <a:solidFill>
                <a:srgbClr val="003399"/>
              </a:solidFill>
            </a:endParaRPr>
          </a:p>
          <a:p>
            <a:pPr marL="0" indent="0" algn="ctr">
              <a:buNone/>
            </a:pPr>
            <a:endParaRPr lang="en-US" sz="2400" b="1" dirty="0" smtClean="0">
              <a:solidFill>
                <a:srgbClr val="003399"/>
              </a:solidFill>
            </a:endParaRPr>
          </a:p>
          <a:p>
            <a:pPr marL="0" indent="0" algn="ctr">
              <a:buNone/>
            </a:pPr>
            <a:endParaRPr lang="en-US" sz="2400" b="1" dirty="0">
              <a:solidFill>
                <a:srgbClr val="003399"/>
              </a:solidFill>
            </a:endParaRPr>
          </a:p>
        </p:txBody>
      </p:sp>
      <p:sp>
        <p:nvSpPr>
          <p:cNvPr id="4" name="Title 1"/>
          <p:cNvSpPr txBox="1">
            <a:spLocks/>
          </p:cNvSpPr>
          <p:nvPr/>
        </p:nvSpPr>
        <p:spPr>
          <a:xfrm>
            <a:off x="0" y="0"/>
            <a:ext cx="9144000" cy="1272063"/>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0" y="216932"/>
            <a:ext cx="2895600" cy="685800"/>
          </a:xfrm>
          <a:prstGeom prst="rect">
            <a:avLst/>
          </a:prstGeom>
        </p:spPr>
      </p:pic>
      <p:sp>
        <p:nvSpPr>
          <p:cNvPr id="6" name="Rectangle 5"/>
          <p:cNvSpPr/>
          <p:nvPr/>
        </p:nvSpPr>
        <p:spPr>
          <a:xfrm>
            <a:off x="15910" y="6119336"/>
            <a:ext cx="9067800" cy="830997"/>
          </a:xfrm>
          <a:prstGeom prst="rect">
            <a:avLst/>
          </a:prstGeom>
        </p:spPr>
        <p:txBody>
          <a:bodyPr wrap="square">
            <a:spAutoFit/>
          </a:bodyPr>
          <a:lstStyle/>
          <a:p>
            <a:pPr algn="ctr"/>
            <a:endParaRPr lang="en-US" sz="1200" dirty="0" smtClean="0">
              <a:solidFill>
                <a:srgbClr val="003399"/>
              </a:solidFill>
            </a:endParaRPr>
          </a:p>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sz="12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205837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28600" y="219513"/>
            <a:ext cx="2895600" cy="685800"/>
          </a:xfrm>
          <a:prstGeom prst="rect">
            <a:avLst/>
          </a:prstGeom>
        </p:spPr>
      </p:pic>
      <p:sp>
        <p:nvSpPr>
          <p:cNvPr id="6" name="Title 1"/>
          <p:cNvSpPr>
            <a:spLocks noGrp="1"/>
          </p:cNvSpPr>
          <p:nvPr>
            <p:ph type="title"/>
          </p:nvPr>
        </p:nvSpPr>
        <p:spPr>
          <a:xfrm>
            <a:off x="504825" y="1514913"/>
            <a:ext cx="7886700" cy="771087"/>
          </a:xfrm>
        </p:spPr>
        <p:txBody>
          <a:bodyPr>
            <a:normAutofit fontScale="90000"/>
          </a:bodyPr>
          <a:lstStyle/>
          <a:p>
            <a:pPr algn="ctr"/>
            <a:r>
              <a:rPr lang="en-US" sz="4000" b="1" dirty="0" smtClean="0">
                <a:solidFill>
                  <a:srgbClr val="003399"/>
                </a:solidFill>
              </a:rPr>
              <a:t>Quality Plan Progress (Work Package #3)</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36474649"/>
              </p:ext>
            </p:extLst>
          </p:nvPr>
        </p:nvGraphicFramePr>
        <p:xfrm>
          <a:off x="228600" y="2286000"/>
          <a:ext cx="8382000" cy="4346618"/>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2"/>
                    </a:ext>
                  </a:extLst>
                </a:gridCol>
              </a:tblGrid>
              <a:tr h="564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Key Outputs</a:t>
                      </a:r>
                    </a:p>
                    <a:p>
                      <a:endParaRPr lang="en-US" sz="1400" dirty="0"/>
                    </a:p>
                  </a:txBody>
                  <a:tcPr>
                    <a:solidFill>
                      <a:srgbClr val="005DA2"/>
                    </a:solidFill>
                  </a:tcPr>
                </a:tc>
                <a:tc>
                  <a:txBody>
                    <a:bodyPr/>
                    <a:lstStyle/>
                    <a:p>
                      <a:r>
                        <a:rPr lang="en-US" sz="1400" dirty="0" smtClean="0"/>
                        <a:t>Key Actions</a:t>
                      </a:r>
                      <a:r>
                        <a:rPr lang="en-US" sz="1400" baseline="0" dirty="0" smtClean="0"/>
                        <a:t> </a:t>
                      </a:r>
                      <a:endParaRPr lang="en-US" sz="1400" dirty="0"/>
                    </a:p>
                  </a:txBody>
                  <a:tcPr>
                    <a:solidFill>
                      <a:srgbClr val="005DA2"/>
                    </a:solidFill>
                  </a:tcPr>
                </a:tc>
                <a:extLst>
                  <a:ext uri="{0D108BD9-81ED-4DB2-BD59-A6C34878D82A}">
                    <a16:rowId xmlns:a16="http://schemas.microsoft.com/office/drawing/2014/main" val="10000"/>
                  </a:ext>
                </a:extLst>
              </a:tr>
              <a:tr h="796327">
                <a:tc>
                  <a:txBody>
                    <a:bodyPr/>
                    <a:lstStyle/>
                    <a:p>
                      <a:pPr marL="0" indent="0">
                        <a:buFont typeface="Arial" panose="020B0604020202020204" pitchFamily="34" charset="0"/>
                        <a:buNone/>
                      </a:pPr>
                      <a:r>
                        <a:rPr lang="en-US" sz="1400" b="1" dirty="0" smtClean="0">
                          <a:solidFill>
                            <a:srgbClr val="003399"/>
                          </a:solidFill>
                        </a:rPr>
                        <a:t>Quality </a:t>
                      </a:r>
                      <a:r>
                        <a:rPr lang="en-US" sz="1400" b="1" smtClean="0">
                          <a:solidFill>
                            <a:srgbClr val="003399"/>
                          </a:solidFill>
                        </a:rPr>
                        <a:t>Plan Revised</a:t>
                      </a:r>
                      <a:r>
                        <a:rPr lang="en-US" sz="1400" b="1" baseline="0" dirty="0" smtClean="0">
                          <a:solidFill>
                            <a:srgbClr val="003399"/>
                          </a:solidFill>
                        </a:rPr>
                        <a:t>* </a:t>
                      </a:r>
                    </a:p>
                    <a:p>
                      <a:pPr marL="0" indent="0">
                        <a:buFont typeface="Arial" panose="020B0604020202020204" pitchFamily="34" charset="0"/>
                        <a:buNone/>
                      </a:pPr>
                      <a:r>
                        <a:rPr lang="en-US" sz="1400" baseline="0" dirty="0" smtClean="0">
                          <a:solidFill>
                            <a:srgbClr val="003399"/>
                          </a:solidFill>
                        </a:rPr>
                        <a:t>*</a:t>
                      </a:r>
                      <a:r>
                        <a:rPr lang="en-US" sz="1400" i="1" baseline="0" dirty="0" smtClean="0">
                          <a:solidFill>
                            <a:srgbClr val="003399"/>
                          </a:solidFill>
                        </a:rPr>
                        <a:t>revised in August 2018 following feedback on Interim Report</a:t>
                      </a:r>
                    </a:p>
                  </a:txBody>
                  <a:tcPr/>
                </a:tc>
                <a:tc>
                  <a:txBody>
                    <a:bodyPr/>
                    <a:lstStyle/>
                    <a:p>
                      <a:pPr marL="285750" indent="-285750">
                        <a:buFont typeface="Arial" panose="020B0604020202020204" pitchFamily="34" charset="0"/>
                        <a:buChar char="•"/>
                      </a:pPr>
                      <a:r>
                        <a:rPr lang="en-US" sz="1400" b="1" dirty="0" smtClean="0">
                          <a:solidFill>
                            <a:srgbClr val="003399"/>
                          </a:solidFill>
                        </a:rPr>
                        <a:t>Revised</a:t>
                      </a:r>
                      <a:r>
                        <a:rPr lang="en-US" sz="1400" b="1" baseline="0" dirty="0" smtClean="0">
                          <a:solidFill>
                            <a:srgbClr val="003399"/>
                          </a:solidFill>
                        </a:rPr>
                        <a:t> Quality Plan used to inform agenda for ongoing </a:t>
                      </a:r>
                      <a:r>
                        <a:rPr lang="en-US" sz="1400" b="1" dirty="0" smtClean="0">
                          <a:solidFill>
                            <a:srgbClr val="003399"/>
                          </a:solidFill>
                        </a:rPr>
                        <a:t>M&amp;E progress reporting</a:t>
                      </a:r>
                    </a:p>
                  </a:txBody>
                  <a:tcPr/>
                </a:tc>
                <a:extLst>
                  <a:ext uri="{0D108BD9-81ED-4DB2-BD59-A6C34878D82A}">
                    <a16:rowId xmlns:a16="http://schemas.microsoft.com/office/drawing/2014/main" val="10001"/>
                  </a:ext>
                </a:extLst>
              </a:tr>
              <a:tr h="1493113">
                <a:tc>
                  <a:txBody>
                    <a:bodyPr/>
                    <a:lstStyle/>
                    <a:p>
                      <a:pPr marL="0" indent="0">
                        <a:buFont typeface="Arial" panose="020B0604020202020204" pitchFamily="34" charset="0"/>
                        <a:buNone/>
                      </a:pPr>
                      <a:r>
                        <a:rPr lang="en-US" sz="1400" b="1" dirty="0" smtClean="0">
                          <a:solidFill>
                            <a:srgbClr val="003399"/>
                          </a:solidFill>
                        </a:rPr>
                        <a:t>Monitoring</a:t>
                      </a:r>
                      <a:r>
                        <a:rPr lang="en-US" sz="1400" b="1" baseline="0" dirty="0" smtClean="0">
                          <a:solidFill>
                            <a:srgbClr val="003399"/>
                          </a:solidFill>
                        </a:rPr>
                        <a:t> and Evaluation t</a:t>
                      </a:r>
                      <a:r>
                        <a:rPr lang="en-US" sz="1400" b="1" dirty="0" smtClean="0">
                          <a:solidFill>
                            <a:srgbClr val="003399"/>
                          </a:solidFill>
                        </a:rPr>
                        <a:t>ools developed for Work Packages</a:t>
                      </a:r>
                      <a:r>
                        <a:rPr lang="en-US" sz="1400" b="1" baseline="0" dirty="0" smtClean="0">
                          <a:solidFill>
                            <a:srgbClr val="003399"/>
                          </a:solidFill>
                        </a:rPr>
                        <a:t> 1 and 2 (‘Preparation’ and ‘Development’)</a:t>
                      </a:r>
                    </a:p>
                    <a:p>
                      <a:pPr marL="285750" indent="-285750">
                        <a:buFont typeface="Arial" panose="020B0604020202020204" pitchFamily="34" charset="0"/>
                        <a:buChar char="•"/>
                      </a:pPr>
                      <a:r>
                        <a:rPr lang="en-US" sz="1400" i="1" baseline="0" dirty="0" smtClean="0">
                          <a:solidFill>
                            <a:srgbClr val="003399"/>
                          </a:solidFill>
                        </a:rPr>
                        <a:t>Individual participant questionnaires</a:t>
                      </a:r>
                    </a:p>
                    <a:p>
                      <a:pPr marL="285750" indent="-285750">
                        <a:buFont typeface="Arial" panose="020B0604020202020204" pitchFamily="34" charset="0"/>
                        <a:buChar char="•"/>
                      </a:pPr>
                      <a:r>
                        <a:rPr lang="en-US" sz="1400" i="1" baseline="0" dirty="0" smtClean="0">
                          <a:solidFill>
                            <a:srgbClr val="003399"/>
                          </a:solidFill>
                        </a:rPr>
                        <a:t>Individual community member surveys</a:t>
                      </a:r>
                    </a:p>
                    <a:p>
                      <a:pPr marL="285750" indent="-285750">
                        <a:buFont typeface="Arial" panose="020B0604020202020204" pitchFamily="34" charset="0"/>
                        <a:buChar char="•"/>
                      </a:pPr>
                      <a:r>
                        <a:rPr lang="en-US" sz="1400" i="1" baseline="0" dirty="0" smtClean="0">
                          <a:solidFill>
                            <a:srgbClr val="003399"/>
                          </a:solidFill>
                        </a:rPr>
                        <a:t>Institutional Development Plans</a:t>
                      </a:r>
                      <a:endParaRPr lang="en-US" sz="1400" i="1" dirty="0" smtClean="0">
                        <a:solidFill>
                          <a:srgbClr val="003399"/>
                        </a:solidFill>
                      </a:endParaRPr>
                    </a:p>
                  </a:txBody>
                  <a:tcPr/>
                </a:tc>
                <a:tc>
                  <a:txBody>
                    <a:bodyPr/>
                    <a:lstStyle/>
                    <a:p>
                      <a:pPr marL="0" indent="0">
                        <a:buFont typeface="Courier New" panose="02070309020205020404" pitchFamily="49" charset="0"/>
                        <a:buNone/>
                      </a:pPr>
                      <a:r>
                        <a:rPr lang="en-US" sz="1400" b="1" dirty="0" smtClean="0">
                          <a:solidFill>
                            <a:srgbClr val="003399"/>
                          </a:solidFill>
                        </a:rPr>
                        <a:t>Feedback collected from participants</a:t>
                      </a:r>
                      <a:r>
                        <a:rPr lang="en-US" sz="1400" b="1" baseline="0" dirty="0" smtClean="0">
                          <a:solidFill>
                            <a:srgbClr val="003399"/>
                          </a:solidFill>
                        </a:rPr>
                        <a:t> at the end of each phase of Work Package activities</a:t>
                      </a:r>
                    </a:p>
                    <a:p>
                      <a:pPr marL="285750" indent="-285750">
                        <a:buFont typeface="Arial" panose="020B0604020202020204" pitchFamily="34" charset="0"/>
                        <a:buChar char="•"/>
                      </a:pPr>
                      <a:r>
                        <a:rPr lang="en-US" sz="1400" i="1" baseline="0" dirty="0" smtClean="0">
                          <a:solidFill>
                            <a:srgbClr val="003399"/>
                          </a:solidFill>
                        </a:rPr>
                        <a:t>Needs Assessment (Apr 2017)</a:t>
                      </a:r>
                    </a:p>
                    <a:p>
                      <a:pPr marL="285750" indent="-285750">
                        <a:buFont typeface="Arial" panose="020B0604020202020204" pitchFamily="34" charset="0"/>
                        <a:buChar char="•"/>
                      </a:pPr>
                      <a:r>
                        <a:rPr lang="en-US" sz="1400" i="1" baseline="0" dirty="0" smtClean="0">
                          <a:solidFill>
                            <a:srgbClr val="003399"/>
                          </a:solidFill>
                        </a:rPr>
                        <a:t>Coaching (Oct-Nov 2017)</a:t>
                      </a:r>
                    </a:p>
                    <a:p>
                      <a:pPr marL="285750" indent="-285750">
                        <a:buFont typeface="Arial" panose="020B0604020202020204" pitchFamily="34" charset="0"/>
                        <a:buChar char="•"/>
                      </a:pPr>
                      <a:r>
                        <a:rPr lang="en-US" sz="1400" i="1" baseline="0" dirty="0" smtClean="0">
                          <a:solidFill>
                            <a:srgbClr val="003399"/>
                          </a:solidFill>
                        </a:rPr>
                        <a:t>Materials Development (Dec 2017)</a:t>
                      </a:r>
                    </a:p>
                    <a:p>
                      <a:pPr marL="285750" indent="-285750">
                        <a:buFont typeface="Arial" panose="020B0604020202020204" pitchFamily="34" charset="0"/>
                        <a:buChar char="•"/>
                      </a:pPr>
                      <a:r>
                        <a:rPr lang="en-US" sz="1400" i="1" baseline="0" dirty="0" smtClean="0">
                          <a:solidFill>
                            <a:srgbClr val="003399"/>
                          </a:solidFill>
                        </a:rPr>
                        <a:t>Community Member Surveys (Oct-Nov 2018)</a:t>
                      </a:r>
                    </a:p>
                  </a:txBody>
                  <a:tcPr/>
                </a:tc>
                <a:extLst>
                  <a:ext uri="{0D108BD9-81ED-4DB2-BD59-A6C34878D82A}">
                    <a16:rowId xmlns:a16="http://schemas.microsoft.com/office/drawing/2014/main" val="10002"/>
                  </a:ext>
                </a:extLst>
              </a:tr>
              <a:tr h="1493113">
                <a:tc>
                  <a:txBody>
                    <a:bodyPr/>
                    <a:lstStyle/>
                    <a:p>
                      <a:pPr marL="0" indent="0">
                        <a:buFont typeface="Arial" panose="020B0604020202020204" pitchFamily="34" charset="0"/>
                        <a:buNone/>
                      </a:pPr>
                      <a:r>
                        <a:rPr lang="en-US" sz="1400" b="1" baseline="0" dirty="0" smtClean="0">
                          <a:solidFill>
                            <a:srgbClr val="003399"/>
                          </a:solidFill>
                        </a:rPr>
                        <a:t>Templates for M&amp;E field visits designed and approved by all partners </a:t>
                      </a:r>
                    </a:p>
                    <a:p>
                      <a:pPr marL="0" indent="0">
                        <a:buFont typeface="Arial" panose="020B0604020202020204" pitchFamily="34" charset="0"/>
                        <a:buNone/>
                      </a:pPr>
                      <a:r>
                        <a:rPr lang="en-US" sz="1400" i="1" baseline="0" dirty="0" smtClean="0">
                          <a:solidFill>
                            <a:srgbClr val="003399"/>
                          </a:solidFill>
                        </a:rPr>
                        <a:t>*addressing key project objectives identified in Quality Plan </a:t>
                      </a:r>
                      <a:endParaRPr lang="en-US" sz="1400" i="1" dirty="0">
                        <a:solidFill>
                          <a:srgbClr val="003399"/>
                        </a:solidFill>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smtClean="0">
                          <a:solidFill>
                            <a:srgbClr val="003399"/>
                          </a:solidFill>
                        </a:rPr>
                        <a:t>1</a:t>
                      </a:r>
                      <a:r>
                        <a:rPr lang="en-US" sz="1400" b="1" baseline="30000" dirty="0" smtClean="0">
                          <a:solidFill>
                            <a:srgbClr val="003399"/>
                          </a:solidFill>
                        </a:rPr>
                        <a:t>st</a:t>
                      </a:r>
                      <a:r>
                        <a:rPr lang="en-US" sz="1400" b="1" dirty="0" smtClean="0">
                          <a:solidFill>
                            <a:srgbClr val="003399"/>
                          </a:solidFill>
                        </a:rPr>
                        <a:t> </a:t>
                      </a:r>
                      <a:r>
                        <a:rPr lang="en-US" sz="1400" b="1" baseline="0" dirty="0" smtClean="0">
                          <a:solidFill>
                            <a:srgbClr val="003399"/>
                          </a:solidFill>
                        </a:rPr>
                        <a:t>round of field visits to Case Study sites (HU, AU and ASU) completed (Dec 2018)</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smtClean="0">
                          <a:solidFill>
                            <a:srgbClr val="003399"/>
                          </a:solidFill>
                        </a:rPr>
                        <a:t>2</a:t>
                      </a:r>
                      <a:r>
                        <a:rPr lang="en-US" sz="1400" b="1" baseline="30000" dirty="0" smtClean="0">
                          <a:solidFill>
                            <a:srgbClr val="003399"/>
                          </a:solidFill>
                        </a:rPr>
                        <a:t>nd</a:t>
                      </a:r>
                      <a:r>
                        <a:rPr lang="en-US" sz="1400" b="1" dirty="0" smtClean="0">
                          <a:solidFill>
                            <a:srgbClr val="003399"/>
                          </a:solidFill>
                        </a:rPr>
                        <a:t> round of field visits underway</a:t>
                      </a:r>
                      <a:r>
                        <a:rPr lang="en-US" sz="1400" b="1" baseline="0" dirty="0" smtClean="0">
                          <a:solidFill>
                            <a:srgbClr val="003399"/>
                          </a:solidFill>
                        </a:rPr>
                        <a:t> (ASU and HU in March 2019 – AU to be visited in May 2019)</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baseline="0" dirty="0" smtClean="0">
                          <a:solidFill>
                            <a:srgbClr val="003399"/>
                          </a:solidFill>
                        </a:rPr>
                        <a:t>Final round of field visits will take place in June 2019)</a:t>
                      </a:r>
                    </a:p>
                  </a:txBody>
                  <a:tcPr/>
                </a:tc>
                <a:extLst>
                  <a:ext uri="{0D108BD9-81ED-4DB2-BD59-A6C34878D82A}">
                    <a16:rowId xmlns:a16="http://schemas.microsoft.com/office/drawing/2014/main" val="10003"/>
                  </a:ext>
                </a:extLst>
              </a:tr>
            </a:tbl>
          </a:graphicData>
        </a:graphic>
      </p:graphicFrame>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1224440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514599"/>
            <a:ext cx="7886700" cy="3662363"/>
          </a:xfrm>
        </p:spPr>
        <p:txBody>
          <a:bodyPr>
            <a:normAutofit/>
          </a:bodyPr>
          <a:lstStyle/>
          <a:p>
            <a:pPr marL="422910" indent="-285750">
              <a:lnSpc>
                <a:spcPct val="100000"/>
              </a:lnSpc>
            </a:pPr>
            <a:r>
              <a:rPr lang="en-US" sz="2100" b="1" dirty="0" smtClean="0">
                <a:solidFill>
                  <a:srgbClr val="003399"/>
                </a:solidFill>
              </a:rPr>
              <a:t>Clearer link to specific project sub-objectives</a:t>
            </a:r>
          </a:p>
          <a:p>
            <a:pPr marL="422910" indent="-285750">
              <a:lnSpc>
                <a:spcPct val="100000"/>
              </a:lnSpc>
            </a:pPr>
            <a:r>
              <a:rPr lang="en-US" sz="2100" b="1" dirty="0" smtClean="0">
                <a:solidFill>
                  <a:srgbClr val="003399"/>
                </a:solidFill>
              </a:rPr>
              <a:t>More focused achievement </a:t>
            </a:r>
            <a:r>
              <a:rPr lang="en-US" sz="2100" b="1" dirty="0">
                <a:solidFill>
                  <a:srgbClr val="003399"/>
                </a:solidFill>
              </a:rPr>
              <a:t>c</a:t>
            </a:r>
            <a:r>
              <a:rPr lang="en-US" sz="2100" b="1" dirty="0" smtClean="0">
                <a:solidFill>
                  <a:srgbClr val="003399"/>
                </a:solidFill>
              </a:rPr>
              <a:t>riteria </a:t>
            </a:r>
            <a:endParaRPr lang="en-US" sz="1700" i="1" dirty="0" smtClean="0">
              <a:solidFill>
                <a:srgbClr val="003399"/>
              </a:solidFill>
            </a:endParaRPr>
          </a:p>
          <a:p>
            <a:pPr marL="422910" indent="-285750">
              <a:lnSpc>
                <a:spcPct val="100000"/>
              </a:lnSpc>
            </a:pPr>
            <a:r>
              <a:rPr lang="en-US" sz="2100" b="1" dirty="0" smtClean="0">
                <a:solidFill>
                  <a:srgbClr val="003399"/>
                </a:solidFill>
              </a:rPr>
              <a:t>Explicit identification of sources of evidence</a:t>
            </a:r>
          </a:p>
          <a:p>
            <a:pPr marL="422910" indent="-285750">
              <a:lnSpc>
                <a:spcPct val="100000"/>
              </a:lnSpc>
            </a:pPr>
            <a:r>
              <a:rPr lang="en-US" sz="2100" b="1" dirty="0">
                <a:solidFill>
                  <a:srgbClr val="003399"/>
                </a:solidFill>
              </a:rPr>
              <a:t>I</a:t>
            </a:r>
            <a:r>
              <a:rPr lang="en-US" sz="2100" b="1" dirty="0" smtClean="0">
                <a:solidFill>
                  <a:srgbClr val="003399"/>
                </a:solidFill>
              </a:rPr>
              <a:t>ndicative (quantitative) level of progress </a:t>
            </a:r>
          </a:p>
          <a:p>
            <a:pPr marL="594360" lvl="1" indent="0">
              <a:lnSpc>
                <a:spcPct val="100000"/>
              </a:lnSpc>
              <a:buNone/>
            </a:pPr>
            <a:endParaRPr lang="en-US" sz="1200" i="1" dirty="0" smtClean="0">
              <a:solidFill>
                <a:srgbClr val="003399"/>
              </a:solidFill>
            </a:endParaRPr>
          </a:p>
          <a:p>
            <a:pPr marL="137160" indent="0">
              <a:buNone/>
            </a:pPr>
            <a:endParaRPr lang="en-US" sz="16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266700"/>
            <a:ext cx="2895600" cy="685800"/>
          </a:xfrm>
          <a:prstGeom prst="rect">
            <a:avLst/>
          </a:prstGeom>
        </p:spPr>
      </p:pic>
      <p:sp>
        <p:nvSpPr>
          <p:cNvPr id="6" name="Title 1"/>
          <p:cNvSpPr>
            <a:spLocks noGrp="1"/>
          </p:cNvSpPr>
          <p:nvPr>
            <p:ph type="title"/>
          </p:nvPr>
        </p:nvSpPr>
        <p:spPr>
          <a:xfrm>
            <a:off x="504825" y="1514913"/>
            <a:ext cx="7886700" cy="771087"/>
          </a:xfrm>
        </p:spPr>
        <p:txBody>
          <a:bodyPr>
            <a:normAutofit fontScale="90000"/>
          </a:bodyPr>
          <a:lstStyle/>
          <a:p>
            <a:pPr algn="ctr"/>
            <a:r>
              <a:rPr lang="en-US" sz="4000" b="1" dirty="0" smtClean="0">
                <a:solidFill>
                  <a:srgbClr val="003399"/>
                </a:solidFill>
              </a:rPr>
              <a:t>Revisions to Quality Plan (August 2018)</a:t>
            </a:r>
            <a:endParaRPr lang="en-US" sz="4000" b="1" dirty="0">
              <a:solidFill>
                <a:srgbClr val="003399"/>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343531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28600" y="240680"/>
            <a:ext cx="2895600" cy="685800"/>
          </a:xfrm>
          <a:prstGeom prst="rect">
            <a:avLst/>
          </a:prstGeom>
        </p:spPr>
      </p:pic>
      <p:sp>
        <p:nvSpPr>
          <p:cNvPr id="6" name="Title 1"/>
          <p:cNvSpPr>
            <a:spLocks noGrp="1"/>
          </p:cNvSpPr>
          <p:nvPr>
            <p:ph type="title"/>
          </p:nvPr>
        </p:nvSpPr>
        <p:spPr>
          <a:xfrm>
            <a:off x="504825" y="1514913"/>
            <a:ext cx="7886700" cy="771087"/>
          </a:xfrm>
        </p:spPr>
        <p:txBody>
          <a:bodyPr>
            <a:normAutofit fontScale="90000"/>
          </a:bodyPr>
          <a:lstStyle/>
          <a:p>
            <a:pPr algn="ctr"/>
            <a:r>
              <a:rPr lang="en-US" sz="4000" b="1" dirty="0" smtClean="0">
                <a:solidFill>
                  <a:srgbClr val="003399"/>
                </a:solidFill>
              </a:rPr>
              <a:t>Evaluation of Needs Analysis phase (Work Package #2)</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2973022418"/>
              </p:ext>
            </p:extLst>
          </p:nvPr>
        </p:nvGraphicFramePr>
        <p:xfrm>
          <a:off x="228600" y="2581712"/>
          <a:ext cx="8382000" cy="369561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2"/>
                    </a:ext>
                  </a:extLst>
                </a:gridCol>
              </a:tblGrid>
              <a:tr h="5256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Evidence</a:t>
                      </a:r>
                      <a:r>
                        <a:rPr lang="en-US" sz="1400" baseline="0" dirty="0" smtClean="0"/>
                        <a:t> collected</a:t>
                      </a:r>
                      <a:endParaRPr lang="en-US" sz="1400" dirty="0" smtClean="0"/>
                    </a:p>
                    <a:p>
                      <a:endParaRPr lang="en-US" sz="1400" dirty="0"/>
                    </a:p>
                  </a:txBody>
                  <a:tcPr>
                    <a:solidFill>
                      <a:srgbClr val="005DA2"/>
                    </a:solidFill>
                  </a:tcPr>
                </a:tc>
                <a:tc>
                  <a:txBody>
                    <a:bodyPr/>
                    <a:lstStyle/>
                    <a:p>
                      <a:r>
                        <a:rPr lang="en-US" sz="1400" dirty="0" smtClean="0"/>
                        <a:t>Key learning</a:t>
                      </a:r>
                      <a:endParaRPr lang="en-US" sz="1400" dirty="0"/>
                    </a:p>
                  </a:txBody>
                  <a:tcPr>
                    <a:solidFill>
                      <a:srgbClr val="005DA2"/>
                    </a:solidFill>
                  </a:tcPr>
                </a:tc>
                <a:extLst>
                  <a:ext uri="{0D108BD9-81ED-4DB2-BD59-A6C34878D82A}">
                    <a16:rowId xmlns:a16="http://schemas.microsoft.com/office/drawing/2014/main" val="10000"/>
                  </a:ext>
                </a:extLst>
              </a:tr>
              <a:tr h="742151">
                <a:tc>
                  <a:txBody>
                    <a:bodyPr/>
                    <a:lstStyle/>
                    <a:p>
                      <a:pPr marL="0" indent="0">
                        <a:buFont typeface="Arial" panose="020B0604020202020204" pitchFamily="34" charset="0"/>
                        <a:buNone/>
                      </a:pPr>
                      <a:r>
                        <a:rPr lang="en-US" sz="1400" b="0" dirty="0" smtClean="0">
                          <a:solidFill>
                            <a:srgbClr val="003399"/>
                          </a:solidFill>
                        </a:rPr>
                        <a:t>Individual participant</a:t>
                      </a:r>
                      <a:r>
                        <a:rPr lang="en-US" sz="1400" b="0" baseline="0" dirty="0" smtClean="0">
                          <a:solidFill>
                            <a:srgbClr val="003399"/>
                          </a:solidFill>
                        </a:rPr>
                        <a:t> questionnaires </a:t>
                      </a:r>
                      <a:r>
                        <a:rPr lang="en-US" sz="1400" b="0" i="1" baseline="0" dirty="0" smtClean="0">
                          <a:solidFill>
                            <a:srgbClr val="003399"/>
                          </a:solidFill>
                        </a:rPr>
                        <a:t>(relating to Needs Analysis workshops (Apr 2017))</a:t>
                      </a:r>
                    </a:p>
                    <a:p>
                      <a:pPr marL="285750" indent="-285750">
                        <a:buFont typeface="Arial" panose="020B0604020202020204" pitchFamily="34" charset="0"/>
                        <a:buChar char="•"/>
                      </a:pPr>
                      <a:r>
                        <a:rPr lang="en-US" sz="1400" b="0" i="1" baseline="0" dirty="0" smtClean="0">
                          <a:solidFill>
                            <a:srgbClr val="003399"/>
                          </a:solidFill>
                        </a:rPr>
                        <a:t>42 questionnaires received/analysed</a:t>
                      </a:r>
                    </a:p>
                  </a:txBody>
                  <a:tcPr/>
                </a:tc>
                <a:tc>
                  <a:txBody>
                    <a:bodyPr/>
                    <a:lstStyle/>
                    <a:p>
                      <a:pPr marL="285750" indent="-285750">
                        <a:buFont typeface="Arial" panose="020B0604020202020204" pitchFamily="34" charset="0"/>
                        <a:buChar char="•"/>
                      </a:pPr>
                      <a:r>
                        <a:rPr lang="en-US" sz="1400" b="0" dirty="0" smtClean="0">
                          <a:solidFill>
                            <a:srgbClr val="003399"/>
                          </a:solidFill>
                        </a:rPr>
                        <a:t>Strong shared understanding of PCLs, especially</a:t>
                      </a:r>
                      <a:r>
                        <a:rPr lang="en-US" sz="1400" b="0" baseline="0" dirty="0" smtClean="0">
                          <a:solidFill>
                            <a:srgbClr val="003399"/>
                          </a:solidFill>
                        </a:rPr>
                        <a:t> in relation to focus on collaboration and student learning outcomes</a:t>
                      </a:r>
                    </a:p>
                    <a:p>
                      <a:pPr marL="285750" indent="-285750">
                        <a:buFont typeface="Arial" panose="020B0604020202020204" pitchFamily="34" charset="0"/>
                        <a:buChar char="•"/>
                      </a:pPr>
                      <a:r>
                        <a:rPr lang="en-US" sz="1400" b="0" baseline="0" dirty="0" smtClean="0">
                          <a:solidFill>
                            <a:srgbClr val="003399"/>
                          </a:solidFill>
                        </a:rPr>
                        <a:t>Appreciation of c</a:t>
                      </a:r>
                      <a:r>
                        <a:rPr lang="en-US" sz="1400" b="0" dirty="0" smtClean="0">
                          <a:solidFill>
                            <a:srgbClr val="003399"/>
                          </a:solidFill>
                        </a:rPr>
                        <a:t>ultural challenges </a:t>
                      </a:r>
                    </a:p>
                    <a:p>
                      <a:pPr marL="742950" lvl="1" indent="-285750">
                        <a:buFont typeface="Arial" panose="020B0604020202020204" pitchFamily="34" charset="0"/>
                        <a:buChar char="•"/>
                      </a:pPr>
                      <a:r>
                        <a:rPr lang="en-US" sz="1400" b="0" i="1" dirty="0" smtClean="0">
                          <a:solidFill>
                            <a:srgbClr val="003399"/>
                          </a:solidFill>
                        </a:rPr>
                        <a:t>Resistance to change</a:t>
                      </a:r>
                    </a:p>
                    <a:p>
                      <a:pPr marL="742950" lvl="1" indent="-285750">
                        <a:buFont typeface="Arial" panose="020B0604020202020204" pitchFamily="34" charset="0"/>
                        <a:buChar char="•"/>
                      </a:pPr>
                      <a:r>
                        <a:rPr lang="en-US" sz="1400" b="0" i="1" dirty="0" smtClean="0">
                          <a:solidFill>
                            <a:srgbClr val="003399"/>
                          </a:solidFill>
                        </a:rPr>
                        <a:t>Demotivated teachers </a:t>
                      </a:r>
                    </a:p>
                    <a:p>
                      <a:pPr marL="742950" lvl="1" indent="-285750">
                        <a:buFont typeface="Arial" panose="020B0604020202020204" pitchFamily="34" charset="0"/>
                        <a:buChar char="•"/>
                      </a:pPr>
                      <a:r>
                        <a:rPr lang="en-US" sz="1400" b="0" i="1" dirty="0" smtClean="0">
                          <a:solidFill>
                            <a:srgbClr val="003399"/>
                          </a:solidFill>
                        </a:rPr>
                        <a:t>Overcoming isolated ways of working</a:t>
                      </a:r>
                    </a:p>
                  </a:txBody>
                  <a:tcPr/>
                </a:tc>
                <a:extLst>
                  <a:ext uri="{0D108BD9-81ED-4DB2-BD59-A6C34878D82A}">
                    <a16:rowId xmlns:a16="http://schemas.microsoft.com/office/drawing/2014/main" val="10001"/>
                  </a:ext>
                </a:extLst>
              </a:tr>
              <a:tr h="1391532">
                <a:tc>
                  <a:txBody>
                    <a:bodyPr/>
                    <a:lstStyle/>
                    <a:p>
                      <a:pPr marL="0" indent="0">
                        <a:buFont typeface="Arial" panose="020B0604020202020204" pitchFamily="34" charset="0"/>
                        <a:buNone/>
                      </a:pPr>
                      <a:r>
                        <a:rPr lang="en-US" sz="1400" b="0" i="0" dirty="0" smtClean="0">
                          <a:solidFill>
                            <a:srgbClr val="003399"/>
                          </a:solidFill>
                        </a:rPr>
                        <a:t>Review</a:t>
                      </a:r>
                      <a:r>
                        <a:rPr lang="en-US" sz="1400" b="0" i="0" baseline="0" dirty="0" smtClean="0">
                          <a:solidFill>
                            <a:srgbClr val="003399"/>
                          </a:solidFill>
                        </a:rPr>
                        <a:t> of case study progress during field visits</a:t>
                      </a:r>
                    </a:p>
                    <a:p>
                      <a:pPr marL="0" indent="0">
                        <a:buFont typeface="Arial" panose="020B0604020202020204" pitchFamily="34" charset="0"/>
                        <a:buNone/>
                      </a:pPr>
                      <a:r>
                        <a:rPr lang="en-US" sz="1400" b="0" i="0" baseline="0" dirty="0" smtClean="0">
                          <a:solidFill>
                            <a:srgbClr val="003399"/>
                          </a:solidFill>
                        </a:rPr>
                        <a:t>x3 visits in Dec 2018</a:t>
                      </a:r>
                    </a:p>
                    <a:p>
                      <a:pPr marL="0" indent="0">
                        <a:buFont typeface="Arial" panose="020B0604020202020204" pitchFamily="34" charset="0"/>
                        <a:buNone/>
                      </a:pPr>
                      <a:r>
                        <a:rPr lang="en-US" sz="1400" b="0" i="0" baseline="0" dirty="0" smtClean="0">
                          <a:solidFill>
                            <a:srgbClr val="003399"/>
                          </a:solidFill>
                        </a:rPr>
                        <a:t>X2 visits in Mar 2019</a:t>
                      </a:r>
                      <a:endParaRPr lang="en-US" sz="1400" b="0" i="1" dirty="0" smtClean="0">
                        <a:solidFill>
                          <a:srgbClr val="003399"/>
                        </a:solidFill>
                      </a:endParaRPr>
                    </a:p>
                  </a:txBody>
                  <a:tcPr/>
                </a:tc>
                <a:tc>
                  <a:txBody>
                    <a:bodyPr/>
                    <a:lstStyle/>
                    <a:p>
                      <a:pPr marL="285750" indent="-285750">
                        <a:buFont typeface="Arial" panose="020B0604020202020204" pitchFamily="34" charset="0"/>
                        <a:buChar char="•"/>
                      </a:pPr>
                      <a:r>
                        <a:rPr lang="en-US" sz="1400" b="0" i="0" dirty="0" smtClean="0">
                          <a:solidFill>
                            <a:srgbClr val="003399"/>
                          </a:solidFill>
                        </a:rPr>
                        <a:t>Additional needs analysis work carried out in</a:t>
                      </a:r>
                      <a:r>
                        <a:rPr lang="en-US" sz="1400" b="0" i="0" baseline="0" dirty="0" smtClean="0">
                          <a:solidFill>
                            <a:srgbClr val="003399"/>
                          </a:solidFill>
                        </a:rPr>
                        <a:t> 2018 has proved stronger baseline for case study work</a:t>
                      </a:r>
                    </a:p>
                    <a:p>
                      <a:pPr marL="285750" indent="-285750">
                        <a:buFont typeface="Arial" panose="020B0604020202020204" pitchFamily="34" charset="0"/>
                        <a:buChar char="•"/>
                      </a:pPr>
                      <a:r>
                        <a:rPr lang="en-US" sz="1400" b="0" i="0" baseline="0" dirty="0" smtClean="0">
                          <a:solidFill>
                            <a:srgbClr val="003399"/>
                          </a:solidFill>
                        </a:rPr>
                        <a:t>FoE mentors generally using needs analysis data effectively to support mentors in schools</a:t>
                      </a:r>
                    </a:p>
                    <a:p>
                      <a:pPr marL="285750" indent="-285750">
                        <a:buFont typeface="Arial" panose="020B0604020202020204" pitchFamily="34" charset="0"/>
                        <a:buChar char="•"/>
                      </a:pPr>
                      <a:r>
                        <a:rPr lang="en-US" sz="1400" b="0" i="0" baseline="0" dirty="0" smtClean="0">
                          <a:solidFill>
                            <a:srgbClr val="003399"/>
                          </a:solidFill>
                        </a:rPr>
                        <a:t>Some of the cultural challenges remain, but motivation is high in school mentors and practice is changing</a:t>
                      </a:r>
                    </a:p>
                  </a:txBody>
                  <a:tcPr/>
                </a:tc>
                <a:extLst>
                  <a:ext uri="{0D108BD9-81ED-4DB2-BD59-A6C34878D82A}">
                    <a16:rowId xmlns:a16="http://schemas.microsoft.com/office/drawing/2014/main" val="10002"/>
                  </a:ext>
                </a:extLst>
              </a:tr>
            </a:tbl>
          </a:graphicData>
        </a:graphic>
      </p:graphicFrame>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3414551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96516" y="290763"/>
            <a:ext cx="2895600" cy="685800"/>
          </a:xfrm>
          <a:prstGeom prst="rect">
            <a:avLst/>
          </a:prstGeom>
        </p:spPr>
      </p:pic>
      <p:sp>
        <p:nvSpPr>
          <p:cNvPr id="6" name="Title 1"/>
          <p:cNvSpPr>
            <a:spLocks noGrp="1"/>
          </p:cNvSpPr>
          <p:nvPr>
            <p:ph type="title"/>
          </p:nvPr>
        </p:nvSpPr>
        <p:spPr>
          <a:xfrm>
            <a:off x="504825" y="1514913"/>
            <a:ext cx="7886700" cy="771087"/>
          </a:xfrm>
        </p:spPr>
        <p:txBody>
          <a:bodyPr>
            <a:normAutofit fontScale="90000"/>
          </a:bodyPr>
          <a:lstStyle/>
          <a:p>
            <a:pPr algn="ctr"/>
            <a:r>
              <a:rPr lang="en-US" sz="4000" b="1" dirty="0" smtClean="0">
                <a:solidFill>
                  <a:srgbClr val="003399"/>
                </a:solidFill>
              </a:rPr>
              <a:t>Evaluation of Coaching phase (Work Package #2)</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2810979718"/>
              </p:ext>
            </p:extLst>
          </p:nvPr>
        </p:nvGraphicFramePr>
        <p:xfrm>
          <a:off x="228600" y="2438400"/>
          <a:ext cx="8382000" cy="4604455"/>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2"/>
                    </a:ext>
                  </a:extLst>
                </a:gridCol>
              </a:tblGrid>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Evidence</a:t>
                      </a:r>
                      <a:r>
                        <a:rPr lang="en-US" sz="1400" baseline="0" dirty="0" smtClean="0"/>
                        <a:t> collected</a:t>
                      </a:r>
                      <a:endParaRPr lang="en-US" sz="1400" dirty="0" smtClean="0"/>
                    </a:p>
                    <a:p>
                      <a:endParaRPr lang="en-US" sz="1400" dirty="0"/>
                    </a:p>
                  </a:txBody>
                  <a:tcPr>
                    <a:solidFill>
                      <a:srgbClr val="005DA2"/>
                    </a:solidFill>
                  </a:tcPr>
                </a:tc>
                <a:tc>
                  <a:txBody>
                    <a:bodyPr/>
                    <a:lstStyle/>
                    <a:p>
                      <a:r>
                        <a:rPr lang="en-US" sz="1400" dirty="0" smtClean="0"/>
                        <a:t>Key learning</a:t>
                      </a:r>
                      <a:endParaRPr lang="en-US" sz="1400" dirty="0"/>
                    </a:p>
                  </a:txBody>
                  <a:tcPr>
                    <a:solidFill>
                      <a:srgbClr val="005DA2"/>
                    </a:solidFill>
                  </a:tcPr>
                </a:tc>
                <a:extLst>
                  <a:ext uri="{0D108BD9-81ED-4DB2-BD59-A6C34878D82A}">
                    <a16:rowId xmlns:a16="http://schemas.microsoft.com/office/drawing/2014/main" val="10000"/>
                  </a:ext>
                </a:extLst>
              </a:tr>
              <a:tr h="2453640">
                <a:tc>
                  <a:txBody>
                    <a:bodyPr/>
                    <a:lstStyle/>
                    <a:p>
                      <a:pPr marL="0" indent="0">
                        <a:buFont typeface="Arial" panose="020B0604020202020204" pitchFamily="34" charset="0"/>
                        <a:buNone/>
                      </a:pPr>
                      <a:r>
                        <a:rPr lang="en-US" sz="1400" b="0" dirty="0" smtClean="0">
                          <a:solidFill>
                            <a:srgbClr val="003399"/>
                          </a:solidFill>
                        </a:rPr>
                        <a:t>Individual participant</a:t>
                      </a:r>
                      <a:r>
                        <a:rPr lang="en-US" sz="1400" b="0" baseline="0" dirty="0" smtClean="0">
                          <a:solidFill>
                            <a:srgbClr val="003399"/>
                          </a:solidFill>
                        </a:rPr>
                        <a:t> questionnaires </a:t>
                      </a:r>
                      <a:r>
                        <a:rPr lang="en-US" sz="1400" b="0" i="1" baseline="0" dirty="0" smtClean="0">
                          <a:solidFill>
                            <a:srgbClr val="003399"/>
                          </a:solidFill>
                        </a:rPr>
                        <a:t>(relating to Coaching workshops (hosted by EU partners in Oct-Nov 2017))</a:t>
                      </a:r>
                    </a:p>
                    <a:p>
                      <a:pPr marL="285750" indent="-285750">
                        <a:buFont typeface="Arial" panose="020B0604020202020204" pitchFamily="34" charset="0"/>
                        <a:buChar char="•"/>
                      </a:pPr>
                      <a:r>
                        <a:rPr lang="en-US" sz="1400" b="0" i="1" baseline="0" dirty="0" smtClean="0">
                          <a:solidFill>
                            <a:srgbClr val="003399"/>
                          </a:solidFill>
                        </a:rPr>
                        <a:t>51 questionnaires received/analysed</a:t>
                      </a:r>
                    </a:p>
                  </a:txBody>
                  <a:tcPr/>
                </a:tc>
                <a:tc>
                  <a:txBody>
                    <a:bodyPr/>
                    <a:lstStyle/>
                    <a:p>
                      <a:pPr marL="285750" indent="-285750">
                        <a:buFont typeface="Arial" panose="020B0604020202020204" pitchFamily="34" charset="0"/>
                        <a:buChar char="•"/>
                      </a:pPr>
                      <a:r>
                        <a:rPr lang="en-US" sz="1400" b="0" dirty="0" smtClean="0">
                          <a:solidFill>
                            <a:srgbClr val="003399"/>
                          </a:solidFill>
                        </a:rPr>
                        <a:t>Very positive</a:t>
                      </a:r>
                      <a:r>
                        <a:rPr lang="en-US" sz="1400" b="0" baseline="0" dirty="0" smtClean="0">
                          <a:solidFill>
                            <a:srgbClr val="003399"/>
                          </a:solidFill>
                        </a:rPr>
                        <a:t> feedback, particularly in respect of</a:t>
                      </a:r>
                    </a:p>
                    <a:p>
                      <a:pPr marL="742950" lvl="1" indent="-285750">
                        <a:buFont typeface="Arial" panose="020B0604020202020204" pitchFamily="34" charset="0"/>
                        <a:buChar char="•"/>
                      </a:pPr>
                      <a:r>
                        <a:rPr lang="en-US" sz="1400" b="0" i="1" baseline="0" dirty="0" smtClean="0">
                          <a:solidFill>
                            <a:srgbClr val="003399"/>
                          </a:solidFill>
                        </a:rPr>
                        <a:t>Collaborative leadership models</a:t>
                      </a:r>
                    </a:p>
                    <a:p>
                      <a:pPr marL="742950" lvl="1" indent="-285750">
                        <a:buFont typeface="Arial" panose="020B0604020202020204" pitchFamily="34" charset="0"/>
                        <a:buChar char="•"/>
                      </a:pPr>
                      <a:r>
                        <a:rPr lang="en-US" sz="1400" b="0" i="1" baseline="0" dirty="0" smtClean="0">
                          <a:solidFill>
                            <a:srgbClr val="003399"/>
                          </a:solidFill>
                        </a:rPr>
                        <a:t>Value of inquiry-based approaches to teacher learning</a:t>
                      </a:r>
                    </a:p>
                    <a:p>
                      <a:pPr marL="742950" lvl="1" indent="-285750">
                        <a:buFont typeface="Arial" panose="020B0604020202020204" pitchFamily="34" charset="0"/>
                        <a:buChar char="•"/>
                      </a:pPr>
                      <a:r>
                        <a:rPr lang="en-US" sz="1400" b="0" i="1" baseline="0" dirty="0" smtClean="0">
                          <a:solidFill>
                            <a:srgbClr val="003399"/>
                          </a:solidFill>
                        </a:rPr>
                        <a:t>Importance of student voice</a:t>
                      </a:r>
                    </a:p>
                    <a:p>
                      <a:pPr marL="285750" indent="-285750">
                        <a:buFont typeface="Arial" panose="020B0604020202020204" pitchFamily="34" charset="0"/>
                        <a:buChar char="•"/>
                      </a:pPr>
                      <a:r>
                        <a:rPr lang="en-US" sz="1400" b="0" baseline="0" dirty="0" smtClean="0">
                          <a:solidFill>
                            <a:srgbClr val="003399"/>
                          </a:solidFill>
                        </a:rPr>
                        <a:t>Acknowledgement of the ongoing challenge of transferring policy/practice into Egyptian context</a:t>
                      </a:r>
                    </a:p>
                    <a:p>
                      <a:pPr marL="742950" lvl="1" indent="-285750">
                        <a:buFont typeface="Arial" panose="020B0604020202020204" pitchFamily="34" charset="0"/>
                        <a:buChar char="•"/>
                      </a:pPr>
                      <a:r>
                        <a:rPr lang="en-US" sz="1400" b="0" i="1" baseline="0" dirty="0" smtClean="0">
                          <a:solidFill>
                            <a:srgbClr val="003399"/>
                          </a:solidFill>
                        </a:rPr>
                        <a:t>How to address resource limitations</a:t>
                      </a:r>
                    </a:p>
                    <a:p>
                      <a:pPr marL="742950" lvl="1" indent="-285750">
                        <a:buFont typeface="Arial" panose="020B0604020202020204" pitchFamily="34" charset="0"/>
                        <a:buChar char="•"/>
                      </a:pPr>
                      <a:r>
                        <a:rPr lang="en-US" sz="1400" b="0" i="1" baseline="0" dirty="0" smtClean="0">
                          <a:solidFill>
                            <a:srgbClr val="003399"/>
                          </a:solidFill>
                        </a:rPr>
                        <a:t>Differing expectations of leadership style</a:t>
                      </a:r>
                    </a:p>
                    <a:p>
                      <a:pPr marL="742950" lvl="1" indent="-285750">
                        <a:buFont typeface="Arial" panose="020B0604020202020204" pitchFamily="34" charset="0"/>
                        <a:buChar char="•"/>
                      </a:pPr>
                      <a:r>
                        <a:rPr lang="en-US" sz="1400" b="0" i="1" baseline="0" dirty="0" smtClean="0">
                          <a:solidFill>
                            <a:srgbClr val="003399"/>
                          </a:solidFill>
                        </a:rPr>
                        <a:t>Lack of familiarity with collaborative PD/shared reflection</a:t>
                      </a:r>
                    </a:p>
                  </a:txBody>
                  <a:tcPr/>
                </a:tc>
                <a:extLst>
                  <a:ext uri="{0D108BD9-81ED-4DB2-BD59-A6C34878D82A}">
                    <a16:rowId xmlns:a16="http://schemas.microsoft.com/office/drawing/2014/main" val="10001"/>
                  </a:ext>
                </a:extLst>
              </a:tr>
              <a:tr h="1632655">
                <a:tc>
                  <a:txBody>
                    <a:bodyPr/>
                    <a:lstStyle/>
                    <a:p>
                      <a:pPr marL="0" indent="0">
                        <a:buFont typeface="Arial" panose="020B0604020202020204" pitchFamily="34" charset="0"/>
                        <a:buNone/>
                      </a:pPr>
                      <a:r>
                        <a:rPr lang="en-US" sz="1400" b="0" i="0" dirty="0" smtClean="0">
                          <a:solidFill>
                            <a:srgbClr val="003399"/>
                          </a:solidFill>
                        </a:rPr>
                        <a:t>Review</a:t>
                      </a:r>
                      <a:r>
                        <a:rPr lang="en-US" sz="1400" b="0" i="0" baseline="0" dirty="0" smtClean="0">
                          <a:solidFill>
                            <a:srgbClr val="003399"/>
                          </a:solidFill>
                        </a:rPr>
                        <a:t> of case study progress during field visits</a:t>
                      </a:r>
                    </a:p>
                    <a:p>
                      <a:pPr marL="285750" indent="-285750">
                        <a:buFont typeface="Arial" panose="020B0604020202020204" pitchFamily="34" charset="0"/>
                        <a:buChar char="•"/>
                      </a:pPr>
                      <a:r>
                        <a:rPr lang="en-US" sz="1400" b="0" i="1" baseline="0" dirty="0" smtClean="0">
                          <a:solidFill>
                            <a:srgbClr val="003399"/>
                          </a:solidFill>
                        </a:rPr>
                        <a:t>x3 visits in Dec 2018</a:t>
                      </a:r>
                    </a:p>
                    <a:p>
                      <a:pPr marL="285750" indent="-285750">
                        <a:buFont typeface="Arial" panose="020B0604020202020204" pitchFamily="34" charset="0"/>
                        <a:buChar char="•"/>
                      </a:pPr>
                      <a:r>
                        <a:rPr lang="en-US" sz="1400" b="0" i="1" baseline="0" dirty="0" smtClean="0">
                          <a:solidFill>
                            <a:srgbClr val="003399"/>
                          </a:solidFill>
                        </a:rPr>
                        <a:t>X2 visits in Mar 2019</a:t>
                      </a:r>
                      <a:endParaRPr lang="en-US" sz="1400" b="0" i="1" dirty="0" smtClean="0">
                        <a:solidFill>
                          <a:srgbClr val="003399"/>
                        </a:solidFill>
                      </a:endParaRPr>
                    </a:p>
                  </a:txBody>
                  <a:tcPr/>
                </a:tc>
                <a:tc>
                  <a:txBody>
                    <a:bodyPr/>
                    <a:lstStyle/>
                    <a:p>
                      <a:pPr marL="285750" indent="-285750">
                        <a:buFont typeface="Arial" panose="020B0604020202020204" pitchFamily="34" charset="0"/>
                        <a:buChar char="•"/>
                      </a:pPr>
                      <a:r>
                        <a:rPr lang="en-US" sz="1400" b="0" i="0" baseline="0" dirty="0" smtClean="0">
                          <a:solidFill>
                            <a:srgbClr val="003399"/>
                          </a:solidFill>
                        </a:rPr>
                        <a:t>Evidence of FoE PCL cultures becoming established FoE mentors becoming more confident in their support for school mentors</a:t>
                      </a:r>
                    </a:p>
                    <a:p>
                      <a:pPr marL="285750" indent="-285750">
                        <a:buFont typeface="Arial" panose="020B0604020202020204" pitchFamily="34" charset="0"/>
                        <a:buChar char="•"/>
                      </a:pPr>
                      <a:r>
                        <a:rPr lang="en-US" sz="1400" b="0" i="0" baseline="0" dirty="0" smtClean="0">
                          <a:solidFill>
                            <a:srgbClr val="003399"/>
                          </a:solidFill>
                        </a:rPr>
                        <a:t>Emerging evidence of shifting attitudes of school mentors and school leaders</a:t>
                      </a:r>
                    </a:p>
                    <a:p>
                      <a:pPr marL="285750" indent="-285750">
                        <a:buFont typeface="Arial" panose="020B0604020202020204" pitchFamily="34" charset="0"/>
                        <a:buChar char="•"/>
                      </a:pPr>
                      <a:r>
                        <a:rPr lang="en-US" sz="1400" b="0" i="0" baseline="0" dirty="0" smtClean="0">
                          <a:solidFill>
                            <a:srgbClr val="003399"/>
                          </a:solidFill>
                        </a:rPr>
                        <a:t>Some indication that more support (from EU partners) in case study methodology is needed</a:t>
                      </a:r>
                    </a:p>
                  </a:txBody>
                  <a:tcPr/>
                </a:tc>
                <a:extLst>
                  <a:ext uri="{0D108BD9-81ED-4DB2-BD59-A6C34878D82A}">
                    <a16:rowId xmlns:a16="http://schemas.microsoft.com/office/drawing/2014/main" val="10002"/>
                  </a:ext>
                </a:extLst>
              </a:tr>
            </a:tbl>
          </a:graphicData>
        </a:graphic>
      </p:graphicFrame>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2885857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08547" y="302033"/>
            <a:ext cx="2895600" cy="685800"/>
          </a:xfrm>
          <a:prstGeom prst="rect">
            <a:avLst/>
          </a:prstGeom>
        </p:spPr>
      </p:pic>
      <p:sp>
        <p:nvSpPr>
          <p:cNvPr id="6" name="Title 1"/>
          <p:cNvSpPr>
            <a:spLocks noGrp="1"/>
          </p:cNvSpPr>
          <p:nvPr>
            <p:ph type="title"/>
          </p:nvPr>
        </p:nvSpPr>
        <p:spPr>
          <a:xfrm>
            <a:off x="504825" y="1514913"/>
            <a:ext cx="7886700" cy="771087"/>
          </a:xfrm>
        </p:spPr>
        <p:txBody>
          <a:bodyPr>
            <a:normAutofit fontScale="90000"/>
          </a:bodyPr>
          <a:lstStyle/>
          <a:p>
            <a:pPr algn="ctr"/>
            <a:r>
              <a:rPr lang="en-US" sz="4000" b="1" dirty="0" smtClean="0">
                <a:solidFill>
                  <a:srgbClr val="003399"/>
                </a:solidFill>
              </a:rPr>
              <a:t>Evaluation of Materials Development phase (Work Package #2)</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1636149904"/>
              </p:ext>
            </p:extLst>
          </p:nvPr>
        </p:nvGraphicFramePr>
        <p:xfrm>
          <a:off x="228600" y="2581712"/>
          <a:ext cx="8382000" cy="412233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2"/>
                    </a:ext>
                  </a:extLst>
                </a:gridCol>
              </a:tblGrid>
              <a:tr h="5256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Evidence</a:t>
                      </a:r>
                      <a:r>
                        <a:rPr lang="en-US" sz="1400" baseline="0" dirty="0" smtClean="0"/>
                        <a:t> collected</a:t>
                      </a:r>
                      <a:endParaRPr lang="en-US" sz="1400" dirty="0" smtClean="0"/>
                    </a:p>
                    <a:p>
                      <a:endParaRPr lang="en-US" sz="1400" dirty="0"/>
                    </a:p>
                  </a:txBody>
                  <a:tcPr>
                    <a:solidFill>
                      <a:srgbClr val="005DA2"/>
                    </a:solidFill>
                  </a:tcPr>
                </a:tc>
                <a:tc>
                  <a:txBody>
                    <a:bodyPr/>
                    <a:lstStyle/>
                    <a:p>
                      <a:r>
                        <a:rPr lang="en-US" sz="1400" dirty="0" smtClean="0"/>
                        <a:t>Key learning</a:t>
                      </a:r>
                      <a:endParaRPr lang="en-US" sz="1400" dirty="0"/>
                    </a:p>
                  </a:txBody>
                  <a:tcPr>
                    <a:solidFill>
                      <a:srgbClr val="005DA2"/>
                    </a:solidFill>
                  </a:tcPr>
                </a:tc>
                <a:extLst>
                  <a:ext uri="{0D108BD9-81ED-4DB2-BD59-A6C34878D82A}">
                    <a16:rowId xmlns:a16="http://schemas.microsoft.com/office/drawing/2014/main" val="10000"/>
                  </a:ext>
                </a:extLst>
              </a:tr>
              <a:tr h="742151">
                <a:tc>
                  <a:txBody>
                    <a:bodyPr/>
                    <a:lstStyle/>
                    <a:p>
                      <a:pPr marL="0" indent="0">
                        <a:buFont typeface="Arial" panose="020B0604020202020204" pitchFamily="34" charset="0"/>
                        <a:buNone/>
                      </a:pPr>
                      <a:r>
                        <a:rPr lang="en-US" sz="1400" b="0" dirty="0" smtClean="0">
                          <a:solidFill>
                            <a:srgbClr val="003399"/>
                          </a:solidFill>
                        </a:rPr>
                        <a:t>Individual participant</a:t>
                      </a:r>
                      <a:r>
                        <a:rPr lang="en-US" sz="1400" b="0" baseline="0" dirty="0" smtClean="0">
                          <a:solidFill>
                            <a:srgbClr val="003399"/>
                          </a:solidFill>
                        </a:rPr>
                        <a:t> questionnaires </a:t>
                      </a:r>
                      <a:r>
                        <a:rPr lang="en-US" sz="1400" b="0" i="1" baseline="0" dirty="0" smtClean="0">
                          <a:solidFill>
                            <a:srgbClr val="003399"/>
                          </a:solidFill>
                        </a:rPr>
                        <a:t>(relating to Materials Development workshops (Dec 2017))</a:t>
                      </a:r>
                    </a:p>
                    <a:p>
                      <a:pPr marL="285750" indent="-285750">
                        <a:buFont typeface="Arial" panose="020B0604020202020204" pitchFamily="34" charset="0"/>
                        <a:buChar char="•"/>
                      </a:pPr>
                      <a:r>
                        <a:rPr lang="en-US" sz="1400" b="0" i="1" baseline="0" dirty="0" smtClean="0">
                          <a:solidFill>
                            <a:srgbClr val="003399"/>
                          </a:solidFill>
                        </a:rPr>
                        <a:t>35 questionnaires received/analysed</a:t>
                      </a:r>
                    </a:p>
                  </a:txBody>
                  <a:tcPr/>
                </a:tc>
                <a:tc>
                  <a:txBody>
                    <a:bodyPr/>
                    <a:lstStyle/>
                    <a:p>
                      <a:pPr marL="285750" indent="-285750">
                        <a:buFont typeface="Arial" panose="020B0604020202020204" pitchFamily="34" charset="0"/>
                        <a:buChar char="•"/>
                      </a:pPr>
                      <a:r>
                        <a:rPr lang="en-US" sz="1400" b="0" i="0" dirty="0" smtClean="0">
                          <a:solidFill>
                            <a:srgbClr val="003399"/>
                          </a:solidFill>
                        </a:rPr>
                        <a:t>Generally</a:t>
                      </a:r>
                      <a:r>
                        <a:rPr lang="en-US" sz="1400" b="0" i="0" baseline="0" dirty="0" smtClean="0">
                          <a:solidFill>
                            <a:srgbClr val="003399"/>
                          </a:solidFill>
                        </a:rPr>
                        <a:t> positive response to workshops and ideas generated for developing useful materials</a:t>
                      </a:r>
                    </a:p>
                    <a:p>
                      <a:pPr marL="285750" indent="-285750">
                        <a:buFont typeface="Arial" panose="020B0604020202020204" pitchFamily="34" charset="0"/>
                        <a:buChar char="•"/>
                      </a:pPr>
                      <a:r>
                        <a:rPr lang="en-US" sz="1400" b="0" i="0" baseline="0" dirty="0" smtClean="0">
                          <a:solidFill>
                            <a:srgbClr val="003399"/>
                          </a:solidFill>
                        </a:rPr>
                        <a:t>Concern that some of the materials shared by EU partners would need significant adaptation to be useful/relevant in the Egyptian context</a:t>
                      </a:r>
                    </a:p>
                  </a:txBody>
                  <a:tcPr/>
                </a:tc>
                <a:extLst>
                  <a:ext uri="{0D108BD9-81ED-4DB2-BD59-A6C34878D82A}">
                    <a16:rowId xmlns:a16="http://schemas.microsoft.com/office/drawing/2014/main" val="10001"/>
                  </a:ext>
                </a:extLst>
              </a:tr>
              <a:tr h="1391532">
                <a:tc>
                  <a:txBody>
                    <a:bodyPr/>
                    <a:lstStyle/>
                    <a:p>
                      <a:pPr marL="0" indent="0">
                        <a:buFont typeface="Arial" panose="020B0604020202020204" pitchFamily="34" charset="0"/>
                        <a:buNone/>
                      </a:pPr>
                      <a:r>
                        <a:rPr lang="en-US" sz="1400" b="0" i="0" dirty="0" smtClean="0">
                          <a:solidFill>
                            <a:srgbClr val="003399"/>
                          </a:solidFill>
                        </a:rPr>
                        <a:t>Review</a:t>
                      </a:r>
                      <a:r>
                        <a:rPr lang="en-US" sz="1400" b="0" i="0" baseline="0" dirty="0" smtClean="0">
                          <a:solidFill>
                            <a:srgbClr val="003399"/>
                          </a:solidFill>
                        </a:rPr>
                        <a:t> of case study progress during field visits</a:t>
                      </a:r>
                    </a:p>
                    <a:p>
                      <a:pPr marL="0" indent="0">
                        <a:buFont typeface="Arial" panose="020B0604020202020204" pitchFamily="34" charset="0"/>
                        <a:buNone/>
                      </a:pPr>
                      <a:r>
                        <a:rPr lang="en-US" sz="1400" b="0" i="0" baseline="0" dirty="0" smtClean="0">
                          <a:solidFill>
                            <a:srgbClr val="003399"/>
                          </a:solidFill>
                        </a:rPr>
                        <a:t>x3 visits in Dec 2018</a:t>
                      </a:r>
                    </a:p>
                    <a:p>
                      <a:pPr marL="0" indent="0">
                        <a:buFont typeface="Arial" panose="020B0604020202020204" pitchFamily="34" charset="0"/>
                        <a:buNone/>
                      </a:pPr>
                      <a:r>
                        <a:rPr lang="en-US" sz="1400" b="0" i="0" baseline="0" dirty="0" smtClean="0">
                          <a:solidFill>
                            <a:srgbClr val="003399"/>
                          </a:solidFill>
                        </a:rPr>
                        <a:t>X2 visits in Mar 2019</a:t>
                      </a:r>
                      <a:endParaRPr lang="en-US" sz="1400" b="0" i="1" dirty="0" smtClean="0">
                        <a:solidFill>
                          <a:srgbClr val="003399"/>
                        </a:solidFill>
                      </a:endParaRPr>
                    </a:p>
                  </a:txBody>
                  <a:tcPr/>
                </a:tc>
                <a:tc>
                  <a:txBody>
                    <a:bodyPr/>
                    <a:lstStyle/>
                    <a:p>
                      <a:pPr marL="285750" indent="-285750">
                        <a:buFont typeface="Arial" panose="020B0604020202020204" pitchFamily="34" charset="0"/>
                        <a:buChar char="•"/>
                      </a:pPr>
                      <a:r>
                        <a:rPr lang="en-US" sz="1400" b="0" i="0" dirty="0" smtClean="0">
                          <a:solidFill>
                            <a:srgbClr val="003399"/>
                          </a:solidFill>
                        </a:rPr>
                        <a:t>Concerns regarding materials</a:t>
                      </a:r>
                      <a:r>
                        <a:rPr lang="en-US" sz="1400" b="0" i="0" baseline="0" dirty="0" smtClean="0">
                          <a:solidFill>
                            <a:srgbClr val="003399"/>
                          </a:solidFill>
                        </a:rPr>
                        <a:t> development were discussed at August 2018 EMM (at AU) and since then more sharing of materials has taken place</a:t>
                      </a:r>
                    </a:p>
                    <a:p>
                      <a:pPr marL="285750" indent="-285750">
                        <a:buFont typeface="Arial" panose="020B0604020202020204" pitchFamily="34" charset="0"/>
                        <a:buChar char="•"/>
                      </a:pPr>
                      <a:r>
                        <a:rPr lang="en-US" sz="1400" b="0" i="0" baseline="0" dirty="0" smtClean="0">
                          <a:solidFill>
                            <a:srgbClr val="003399"/>
                          </a:solidFill>
                        </a:rPr>
                        <a:t>Egyptian FoEs have been very active in generating/sharing materials, particularly through online platforms</a:t>
                      </a:r>
                    </a:p>
                    <a:p>
                      <a:pPr marL="285750" indent="-285750">
                        <a:buFont typeface="Arial" panose="020B0604020202020204" pitchFamily="34" charset="0"/>
                        <a:buChar char="•"/>
                      </a:pPr>
                      <a:r>
                        <a:rPr lang="en-US" sz="1400" b="0" i="0" baseline="0" dirty="0" smtClean="0">
                          <a:solidFill>
                            <a:srgbClr val="003399"/>
                          </a:solidFill>
                        </a:rPr>
                        <a:t>PD schools benefiting from this, leading to increasing motivation/commitment to project aims</a:t>
                      </a:r>
                    </a:p>
                    <a:p>
                      <a:pPr marL="285750" indent="-285750">
                        <a:buFont typeface="Arial" panose="020B0604020202020204" pitchFamily="34" charset="0"/>
                        <a:buChar char="•"/>
                      </a:pPr>
                      <a:r>
                        <a:rPr lang="en-US" sz="1400" b="0" i="0" baseline="0" dirty="0" smtClean="0">
                          <a:solidFill>
                            <a:srgbClr val="003399"/>
                          </a:solidFill>
                        </a:rPr>
                        <a:t>Egyptian partners still indicating need for methodological support for case study development</a:t>
                      </a:r>
                    </a:p>
                  </a:txBody>
                  <a:tcPr/>
                </a:tc>
                <a:extLst>
                  <a:ext uri="{0D108BD9-81ED-4DB2-BD59-A6C34878D82A}">
                    <a16:rowId xmlns:a16="http://schemas.microsoft.com/office/drawing/2014/main" val="10002"/>
                  </a:ext>
                </a:extLst>
              </a:tr>
            </a:tbl>
          </a:graphicData>
        </a:graphic>
      </p:graphicFrame>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2166454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794" y="2895600"/>
            <a:ext cx="7886700" cy="3662363"/>
          </a:xfrm>
        </p:spPr>
        <p:txBody>
          <a:bodyPr>
            <a:normAutofit/>
          </a:bodyPr>
          <a:lstStyle/>
          <a:p>
            <a:pPr marL="422910" indent="-285750">
              <a:lnSpc>
                <a:spcPct val="100000"/>
              </a:lnSpc>
            </a:pPr>
            <a:r>
              <a:rPr lang="en-US" sz="2100" b="1" dirty="0" smtClean="0">
                <a:solidFill>
                  <a:srgbClr val="003399"/>
                </a:solidFill>
              </a:rPr>
              <a:t>Further round of Field visits to case study sites </a:t>
            </a:r>
          </a:p>
          <a:p>
            <a:pPr marL="880110" lvl="1" indent="-285750">
              <a:lnSpc>
                <a:spcPct val="100000"/>
              </a:lnSpc>
            </a:pPr>
            <a:r>
              <a:rPr lang="en-US" sz="1700" b="1" i="1" dirty="0" smtClean="0">
                <a:solidFill>
                  <a:srgbClr val="003399"/>
                </a:solidFill>
              </a:rPr>
              <a:t>May/June 2019</a:t>
            </a:r>
          </a:p>
          <a:p>
            <a:pPr marL="594360" lvl="1" indent="0">
              <a:lnSpc>
                <a:spcPct val="100000"/>
              </a:lnSpc>
              <a:buNone/>
            </a:pPr>
            <a:endParaRPr lang="en-US" sz="1700" b="1" i="1" dirty="0" smtClean="0">
              <a:solidFill>
                <a:srgbClr val="003399"/>
              </a:solidFill>
            </a:endParaRPr>
          </a:p>
          <a:p>
            <a:pPr marL="422910" indent="-285750">
              <a:lnSpc>
                <a:spcPct val="100000"/>
              </a:lnSpc>
            </a:pPr>
            <a:r>
              <a:rPr lang="en-US" sz="2100" b="1" dirty="0" smtClean="0">
                <a:solidFill>
                  <a:srgbClr val="003399"/>
                </a:solidFill>
              </a:rPr>
              <a:t>Visits to focus in particularly on emerging evidence of the development of school clusters</a:t>
            </a:r>
          </a:p>
          <a:p>
            <a:pPr marL="137160" indent="0">
              <a:lnSpc>
                <a:spcPct val="100000"/>
              </a:lnSpc>
              <a:buNone/>
            </a:pPr>
            <a:endParaRPr lang="en-US" sz="2100" b="1" dirty="0" smtClean="0">
              <a:solidFill>
                <a:srgbClr val="003399"/>
              </a:solidFill>
            </a:endParaRPr>
          </a:p>
          <a:p>
            <a:pPr marL="422910" indent="-285750">
              <a:lnSpc>
                <a:spcPct val="100000"/>
              </a:lnSpc>
            </a:pPr>
            <a:r>
              <a:rPr lang="en-US" sz="2100" b="1" dirty="0" smtClean="0">
                <a:solidFill>
                  <a:srgbClr val="003399"/>
                </a:solidFill>
              </a:rPr>
              <a:t>Will also start to pay particular attention to sustainability</a:t>
            </a:r>
          </a:p>
          <a:p>
            <a:pPr marL="880110" lvl="1" indent="-285750">
              <a:lnSpc>
                <a:spcPct val="100000"/>
              </a:lnSpc>
            </a:pPr>
            <a:r>
              <a:rPr lang="en-US" sz="1700" b="1" i="1" dirty="0" smtClean="0">
                <a:solidFill>
                  <a:srgbClr val="003399"/>
                </a:solidFill>
              </a:rPr>
              <a:t>How will objectives for Work Package #4 (Dissemination and Exploitation) be </a:t>
            </a:r>
            <a:r>
              <a:rPr lang="en-US" sz="1700" b="1" i="1" dirty="0" err="1" smtClean="0">
                <a:solidFill>
                  <a:srgbClr val="003399"/>
                </a:solidFill>
              </a:rPr>
              <a:t>realised</a:t>
            </a:r>
            <a:r>
              <a:rPr lang="en-US" sz="1700" b="1" i="1" dirty="0" smtClean="0">
                <a:solidFill>
                  <a:srgbClr val="003399"/>
                </a:solidFill>
              </a:rPr>
              <a:t>, and what evidence can be gathered during the lifecycle of the project?</a:t>
            </a:r>
            <a:endParaRPr lang="en-US" sz="1300" i="1" dirty="0" smtClean="0">
              <a:solidFill>
                <a:srgbClr val="003399"/>
              </a:solidFill>
            </a:endParaRPr>
          </a:p>
          <a:p>
            <a:pPr marL="880110" lvl="1" indent="-285750">
              <a:lnSpc>
                <a:spcPct val="100000"/>
              </a:lnSpc>
            </a:pPr>
            <a:endParaRPr lang="en-US" sz="1200" i="1" dirty="0" smtClean="0">
              <a:solidFill>
                <a:srgbClr val="003399"/>
              </a:solidFill>
            </a:endParaRPr>
          </a:p>
          <a:p>
            <a:pPr marL="137160" indent="0">
              <a:buNone/>
            </a:pPr>
            <a:endParaRPr lang="en-US" sz="16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304800" y="219513"/>
            <a:ext cx="2895600" cy="685800"/>
          </a:xfrm>
          <a:prstGeom prst="rect">
            <a:avLst/>
          </a:prstGeom>
        </p:spPr>
      </p:pic>
      <p:sp>
        <p:nvSpPr>
          <p:cNvPr id="6" name="Title 1"/>
          <p:cNvSpPr>
            <a:spLocks noGrp="1"/>
          </p:cNvSpPr>
          <p:nvPr>
            <p:ph type="title"/>
          </p:nvPr>
        </p:nvSpPr>
        <p:spPr>
          <a:xfrm>
            <a:off x="504825" y="1514913"/>
            <a:ext cx="7886700" cy="771087"/>
          </a:xfrm>
        </p:spPr>
        <p:txBody>
          <a:bodyPr>
            <a:normAutofit fontScale="90000"/>
          </a:bodyPr>
          <a:lstStyle/>
          <a:p>
            <a:pPr algn="ctr"/>
            <a:r>
              <a:rPr lang="en-US" sz="4000" b="1" dirty="0" smtClean="0">
                <a:solidFill>
                  <a:srgbClr val="003399"/>
                </a:solidFill>
              </a:rPr>
              <a:t>Next steps for Monitoring and Evaluation of Quality Plan objectives?</a:t>
            </a:r>
            <a:endParaRPr lang="en-US" sz="4000" b="1" dirty="0">
              <a:solidFill>
                <a:srgbClr val="003399"/>
              </a:solidFill>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2645639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794" y="2895600"/>
            <a:ext cx="7886700" cy="3662363"/>
          </a:xfrm>
        </p:spPr>
        <p:txBody>
          <a:bodyPr>
            <a:normAutofit/>
          </a:bodyPr>
          <a:lstStyle/>
          <a:p>
            <a:pPr marL="880110" lvl="1" indent="-285750">
              <a:lnSpc>
                <a:spcPct val="100000"/>
              </a:lnSpc>
            </a:pPr>
            <a:endParaRPr lang="en-US" sz="1200" i="1" dirty="0" smtClean="0">
              <a:solidFill>
                <a:srgbClr val="003399"/>
              </a:solidFill>
            </a:endParaRPr>
          </a:p>
          <a:p>
            <a:pPr marL="137160" indent="0">
              <a:buNone/>
            </a:pPr>
            <a:endParaRPr lang="en-US" sz="16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304800" y="219513"/>
            <a:ext cx="2895600" cy="685800"/>
          </a:xfrm>
          <a:prstGeom prst="rect">
            <a:avLst/>
          </a:prstGeom>
        </p:spPr>
      </p:pic>
      <p:sp>
        <p:nvSpPr>
          <p:cNvPr id="6" name="Title 1"/>
          <p:cNvSpPr>
            <a:spLocks noGrp="1"/>
          </p:cNvSpPr>
          <p:nvPr>
            <p:ph type="title"/>
          </p:nvPr>
        </p:nvSpPr>
        <p:spPr>
          <a:xfrm>
            <a:off x="685800" y="3352800"/>
            <a:ext cx="7886700" cy="771087"/>
          </a:xfrm>
        </p:spPr>
        <p:txBody>
          <a:bodyPr>
            <a:noAutofit/>
          </a:bodyPr>
          <a:lstStyle/>
          <a:p>
            <a:pPr algn="ctr"/>
            <a:r>
              <a:rPr lang="en-US" sz="6600" b="1" dirty="0" smtClean="0">
                <a:solidFill>
                  <a:srgbClr val="003399"/>
                </a:solidFill>
              </a:rPr>
              <a:t>Thank you</a:t>
            </a:r>
            <a:endParaRPr lang="en-US" sz="6600" b="1" dirty="0">
              <a:solidFill>
                <a:srgbClr val="003399"/>
              </a:solidFill>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20775934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2553</TotalTime>
  <Words>772</Words>
  <Application>Microsoft Office PowerPoint</Application>
  <PresentationFormat>On-screen Show (4:3)</PresentationFormat>
  <Paragraphs>104</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  School and University Partnership for Peer Communities of Learners  (SUP4PCL)   </vt:lpstr>
      <vt:lpstr>Quality Plan Progress (Work Package #3)</vt:lpstr>
      <vt:lpstr>Revisions to Quality Plan (August 2018)</vt:lpstr>
      <vt:lpstr>Evaluation of Needs Analysis phase (Work Package #2)</vt:lpstr>
      <vt:lpstr>Evaluation of Coaching phase (Work Package #2)</vt:lpstr>
      <vt:lpstr>Evaluation of Materials Development phase (Work Package #2)</vt:lpstr>
      <vt:lpstr>Next steps for Monitoring and Evaluation of Quality Plan objectives?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324</cp:revision>
  <cp:lastPrinted>2019-04-30T05:57:26Z</cp:lastPrinted>
  <dcterms:created xsi:type="dcterms:W3CDTF">2006-08-16T00:00:00Z</dcterms:created>
  <dcterms:modified xsi:type="dcterms:W3CDTF">2019-05-07T10:11:18Z</dcterms:modified>
</cp:coreProperties>
</file>