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5"/>
  </p:notesMasterIdLst>
  <p:sldIdLst>
    <p:sldId id="322" r:id="rId2"/>
    <p:sldId id="330" r:id="rId3"/>
    <p:sldId id="338" r:id="rId4"/>
    <p:sldId id="339" r:id="rId5"/>
    <p:sldId id="345" r:id="rId6"/>
    <p:sldId id="340" r:id="rId7"/>
    <p:sldId id="341" r:id="rId8"/>
    <p:sldId id="342" r:id="rId9"/>
    <p:sldId id="343" r:id="rId10"/>
    <p:sldId id="331" r:id="rId11"/>
    <p:sldId id="344" r:id="rId12"/>
    <p:sldId id="346" r:id="rId13"/>
    <p:sldId id="28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30"/>
            <p14:sldId id="338"/>
            <p14:sldId id="339"/>
            <p14:sldId id="345"/>
            <p14:sldId id="340"/>
            <p14:sldId id="341"/>
            <p14:sldId id="342"/>
            <p14:sldId id="343"/>
            <p14:sldId id="331"/>
            <p14:sldId id="344"/>
            <p14:sldId id="346"/>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5DA2"/>
    <a:srgbClr val="003399"/>
    <a:srgbClr val="E7EFEC"/>
    <a:srgbClr val="CCE0D6"/>
    <a:srgbClr val="C3DFD2"/>
    <a:srgbClr val="99CCFF"/>
    <a:srgbClr val="0099CC"/>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82" d="100"/>
          <a:sy n="82" d="100"/>
        </p:scale>
        <p:origin x="17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4/30/2019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504824" y="2314575"/>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000" dirty="0">
                <a:solidFill>
                  <a:srgbClr val="003399"/>
                </a:solidFill>
              </a:rPr>
              <a:t>Project number: </a:t>
            </a:r>
            <a:endParaRPr lang="en-US" sz="2000" dirty="0" smtClean="0">
              <a:solidFill>
                <a:srgbClr val="003399"/>
              </a:solidFill>
            </a:endParaRPr>
          </a:p>
          <a:p>
            <a:pPr marL="0" indent="0" algn="ctr">
              <a:buNone/>
            </a:pPr>
            <a:r>
              <a:rPr lang="en-US" sz="2000" b="1" dirty="0" smtClean="0">
                <a:solidFill>
                  <a:srgbClr val="003399"/>
                </a:solidFill>
              </a:rPr>
              <a:t> 573660-EPP-1-2016-1-EG-EPPKA2-CBHE-JP (2016-2516/001-001)</a:t>
            </a:r>
            <a:endParaRPr lang="en-US" sz="2000" b="1" dirty="0">
              <a:solidFill>
                <a:srgbClr val="003399"/>
              </a:solidFill>
            </a:endParaRPr>
          </a:p>
          <a:p>
            <a:pPr marL="0" indent="0" algn="ctr">
              <a:buNone/>
            </a:pPr>
            <a:endParaRPr lang="en-US" sz="2000" b="1" dirty="0" smtClean="0">
              <a:solidFill>
                <a:srgbClr val="003399"/>
              </a:solidFill>
            </a:endParaRPr>
          </a:p>
          <a:p>
            <a:pPr marL="0" indent="0" algn="ctr">
              <a:buNone/>
            </a:pPr>
            <a:r>
              <a:rPr lang="en-US" sz="2000" b="1" dirty="0" smtClean="0">
                <a:solidFill>
                  <a:srgbClr val="003399"/>
                </a:solidFill>
              </a:rPr>
              <a:t>Impact </a:t>
            </a:r>
            <a:r>
              <a:rPr lang="en-US" sz="2000" b="1" dirty="0" smtClean="0">
                <a:solidFill>
                  <a:srgbClr val="003399"/>
                </a:solidFill>
              </a:rPr>
              <a:t>and Sustainability </a:t>
            </a:r>
            <a:endParaRPr lang="en-US" sz="2000" b="1" dirty="0">
              <a:solidFill>
                <a:srgbClr val="003399"/>
              </a:solidFill>
            </a:endParaRPr>
          </a:p>
          <a:p>
            <a:pPr marL="0" indent="0" algn="ctr">
              <a:buNone/>
            </a:pPr>
            <a:endParaRPr lang="en-US" sz="2000" b="1" dirty="0" smtClean="0">
              <a:solidFill>
                <a:srgbClr val="003399"/>
              </a:solidFill>
            </a:endParaRPr>
          </a:p>
          <a:p>
            <a:pPr marL="0" indent="0" algn="ctr">
              <a:buNone/>
            </a:pPr>
            <a:r>
              <a:rPr lang="en-US" sz="2000" b="1" dirty="0">
                <a:solidFill>
                  <a:srgbClr val="003399"/>
                </a:solidFill>
              </a:rPr>
              <a:t/>
            </a:r>
            <a:br>
              <a:rPr lang="en-US" sz="2000" b="1" dirty="0">
                <a:solidFill>
                  <a:srgbClr val="003399"/>
                </a:solidFill>
              </a:rPr>
            </a:br>
            <a:r>
              <a:rPr lang="en-US" sz="2000" b="1" dirty="0">
                <a:solidFill>
                  <a:srgbClr val="003399"/>
                </a:solidFill>
              </a:rPr>
              <a:t>NEO Advisory Monitoring Visit May 2</a:t>
            </a:r>
            <a:r>
              <a:rPr lang="en-US" sz="2000" b="1" baseline="30000" dirty="0">
                <a:solidFill>
                  <a:srgbClr val="003399"/>
                </a:solidFill>
              </a:rPr>
              <a:t>nd</a:t>
            </a:r>
            <a:r>
              <a:rPr lang="en-US" sz="2000" b="1" dirty="0">
                <a:solidFill>
                  <a:srgbClr val="003399"/>
                </a:solidFill>
              </a:rPr>
              <a:t>, 2019 </a:t>
            </a:r>
            <a:br>
              <a:rPr lang="en-US" sz="2000" b="1" dirty="0">
                <a:solidFill>
                  <a:srgbClr val="003399"/>
                </a:solidFill>
              </a:rPr>
            </a:br>
            <a:r>
              <a:rPr lang="en-US" sz="2000" b="1" dirty="0">
                <a:solidFill>
                  <a:srgbClr val="003399"/>
                </a:solidFill>
              </a:rPr>
              <a:t>The American University in Cairo</a:t>
            </a:r>
          </a:p>
        </p:txBody>
      </p:sp>
      <p:sp>
        <p:nvSpPr>
          <p:cNvPr id="4" name="Title 1"/>
          <p:cNvSpPr txBox="1">
            <a:spLocks/>
          </p:cNvSpPr>
          <p:nvPr/>
        </p:nvSpPr>
        <p:spPr>
          <a:xfrm>
            <a:off x="0" y="0"/>
            <a:ext cx="9144000" cy="1224439"/>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5862" y="216933"/>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a:t>
            </a:r>
            <a:r>
              <a:rPr lang="en-US" sz="1200" i="1" dirty="0" smtClean="0">
                <a:solidFill>
                  <a:srgbClr val="003399"/>
                </a:solidFill>
              </a:rPr>
              <a:t>reflects the views only of the </a:t>
            </a:r>
            <a:r>
              <a:rPr lang="en-US" sz="1200" i="1" dirty="0">
                <a:solidFill>
                  <a:srgbClr val="003399"/>
                </a:solidFill>
              </a:rPr>
              <a:t>author, and the Commission cannot be held responsible for any use which may be made of the information contained therein</a:t>
            </a:r>
            <a:r>
              <a:rPr lang="en-US" sz="3600" dirty="0"/>
              <a:t/>
            </a:r>
            <a:br>
              <a:rPr lang="en-US" sz="3600" dirty="0"/>
            </a:b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6600" y="106762"/>
            <a:ext cx="1143000" cy="1135217"/>
          </a:xfrm>
          <a:prstGeom prst="rect">
            <a:avLst/>
          </a:prstGeom>
        </p:spPr>
      </p:pic>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lgn="ctr">
              <a:buNone/>
            </a:pPr>
            <a:endParaRPr lang="en-US" sz="2400" dirty="0" smtClean="0"/>
          </a:p>
          <a:p>
            <a:pPr marL="457200" lvl="1" indent="0">
              <a:buNone/>
            </a:pPr>
            <a:endParaRPr lang="en-US" sz="2400" dirty="0"/>
          </a:p>
          <a:p>
            <a:pPr marL="0" indent="0">
              <a:buNone/>
            </a:pPr>
            <a:endParaRPr lang="en-US" sz="2400" dirty="0"/>
          </a:p>
        </p:txBody>
      </p:sp>
      <p:sp>
        <p:nvSpPr>
          <p:cNvPr id="4" name="Title 1"/>
          <p:cNvSpPr txBox="1">
            <a:spLocks/>
          </p:cNvSpPr>
          <p:nvPr/>
        </p:nvSpPr>
        <p:spPr>
          <a:xfrm>
            <a:off x="0" y="0"/>
            <a:ext cx="9144000" cy="1113691"/>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sp>
        <p:nvSpPr>
          <p:cNvPr id="6" name="Content Placeholder 2"/>
          <p:cNvSpPr txBox="1">
            <a:spLocks/>
          </p:cNvSpPr>
          <p:nvPr/>
        </p:nvSpPr>
        <p:spPr>
          <a:xfrm>
            <a:off x="330740" y="1295398"/>
            <a:ext cx="8134350" cy="5029200"/>
          </a:xfrm>
          <a:prstGeom prst="rect">
            <a:avLst/>
          </a:prstGeom>
          <a:solidFill>
            <a:schemeClr val="bg1">
              <a:lumMod val="85000"/>
            </a:schemeClr>
          </a:solidFill>
          <a:ln>
            <a:solidFill>
              <a:schemeClr val="accent2">
                <a:lumMod val="75000"/>
              </a:schemeClr>
            </a:solidFill>
          </a:ln>
        </p:spPr>
        <p:txBody>
          <a:bodyPr vert="horz" lIns="18288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dirty="0" smtClean="0"/>
          </a:p>
          <a:p>
            <a:r>
              <a:rPr lang="en-US" sz="2400" dirty="0" smtClean="0"/>
              <a:t>A seventh set of impacts have to do with the </a:t>
            </a:r>
            <a:r>
              <a:rPr lang="en-US" sz="2400" b="1" u="sng" dirty="0" smtClean="0"/>
              <a:t>skills acquired</a:t>
            </a:r>
            <a:r>
              <a:rPr lang="en-US" sz="2400" dirty="0" smtClean="0"/>
              <a:t>:</a:t>
            </a:r>
          </a:p>
          <a:p>
            <a:pPr marL="0" indent="0">
              <a:buNone/>
            </a:pPr>
            <a:endParaRPr lang="en-US" sz="2400" b="1" u="sng" dirty="0" smtClean="0"/>
          </a:p>
          <a:p>
            <a:pPr lvl="1">
              <a:buFont typeface="Wingdings" panose="05000000000000000000" pitchFamily="2" charset="2"/>
              <a:buChar char="q"/>
            </a:pPr>
            <a:r>
              <a:rPr lang="en-US" sz="2000" dirty="0" smtClean="0"/>
              <a:t> Barriers to the use of technology gradually disappearing.</a:t>
            </a:r>
          </a:p>
          <a:p>
            <a:pPr marL="457200" lvl="1" indent="0">
              <a:buFont typeface="Arial" panose="020B0604020202020204" pitchFamily="34" charset="0"/>
              <a:buNone/>
            </a:pPr>
            <a:endParaRPr lang="en-US" sz="2000" dirty="0" smtClean="0"/>
          </a:p>
          <a:p>
            <a:pPr lvl="1">
              <a:buFont typeface="Wingdings" panose="05000000000000000000" pitchFamily="2" charset="2"/>
              <a:buChar char="q"/>
            </a:pPr>
            <a:r>
              <a:rPr lang="en-US" sz="2000" dirty="0" smtClean="0"/>
              <a:t> The use of English language strengthened (oral &amp; written).</a:t>
            </a:r>
          </a:p>
          <a:p>
            <a:pPr marL="457200" lvl="1" indent="0">
              <a:buFont typeface="Arial" panose="020B0604020202020204" pitchFamily="34" charset="0"/>
              <a:buNone/>
            </a:pPr>
            <a:endParaRPr lang="en-US" sz="2000" dirty="0" smtClean="0"/>
          </a:p>
          <a:p>
            <a:pPr lvl="1">
              <a:buFont typeface="Wingdings" panose="05000000000000000000" pitchFamily="2" charset="2"/>
              <a:buChar char="q"/>
            </a:pPr>
            <a:r>
              <a:rPr lang="en-US" sz="2000" dirty="0" smtClean="0"/>
              <a:t> Research skills greatly developed for faculty, teachers and students. </a:t>
            </a:r>
          </a:p>
          <a:p>
            <a:pPr marL="457200" lvl="1" indent="0">
              <a:buFont typeface="Arial" panose="020B0604020202020204" pitchFamily="34" charse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indent="0">
              <a:buFont typeface="Arial" panose="020B0604020202020204" pitchFamily="34" charset="0"/>
              <a:buNone/>
            </a:pPr>
            <a:r>
              <a:rPr lang="en-US" sz="2400" dirty="0" smtClean="0"/>
              <a:t> </a:t>
            </a:r>
          </a:p>
          <a:p>
            <a:pPr marL="0" indent="0">
              <a:buFont typeface="Arial" panose="020B0604020202020204" pitchFamily="34" charset="0"/>
              <a:buNone/>
            </a:pPr>
            <a:endParaRPr lang="en-US" sz="24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6228" y="0"/>
            <a:ext cx="1143000" cy="1135217"/>
          </a:xfrm>
          <a:prstGeom prst="rect">
            <a:avLst/>
          </a:prstGeom>
        </p:spPr>
      </p:pic>
    </p:spTree>
    <p:extLst>
      <p:ext uri="{BB962C8B-B14F-4D97-AF65-F5344CB8AC3E}">
        <p14:creationId xmlns:p14="http://schemas.microsoft.com/office/powerpoint/2010/main" val="494155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lgn="ctr">
              <a:buNone/>
            </a:pPr>
            <a:endParaRPr lang="en-US" sz="2400" dirty="0" smtClean="0"/>
          </a:p>
          <a:p>
            <a:pPr marL="457200" lvl="1" indent="0">
              <a:buNone/>
            </a:pPr>
            <a:endParaRPr lang="en-US" sz="2400" dirty="0"/>
          </a:p>
          <a:p>
            <a:pPr marL="0" indent="0">
              <a:buNone/>
            </a:pPr>
            <a:endParaRPr lang="en-US" sz="2400" dirty="0"/>
          </a:p>
        </p:txBody>
      </p:sp>
      <p:sp>
        <p:nvSpPr>
          <p:cNvPr id="4" name="Title 1"/>
          <p:cNvSpPr txBox="1">
            <a:spLocks/>
          </p:cNvSpPr>
          <p:nvPr/>
        </p:nvSpPr>
        <p:spPr>
          <a:xfrm>
            <a:off x="0" y="1"/>
            <a:ext cx="9144000" cy="117882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sp>
        <p:nvSpPr>
          <p:cNvPr id="6" name="Content Placeholder 2"/>
          <p:cNvSpPr txBox="1">
            <a:spLocks/>
          </p:cNvSpPr>
          <p:nvPr/>
        </p:nvSpPr>
        <p:spPr>
          <a:xfrm>
            <a:off x="330740" y="1295398"/>
            <a:ext cx="8134350" cy="5029200"/>
          </a:xfrm>
          <a:prstGeom prst="rect">
            <a:avLst/>
          </a:prstGeom>
          <a:solidFill>
            <a:schemeClr val="bg1">
              <a:lumMod val="85000"/>
            </a:schemeClr>
          </a:solidFill>
          <a:ln>
            <a:solidFill>
              <a:schemeClr val="accent2">
                <a:lumMod val="75000"/>
              </a:schemeClr>
            </a:solidFill>
          </a:ln>
        </p:spPr>
        <p:txBody>
          <a:bodyPr vert="horz" lIns="18288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dirty="0" smtClean="0"/>
          </a:p>
          <a:p>
            <a:r>
              <a:rPr lang="en-US" sz="2400" dirty="0" smtClean="0"/>
              <a:t>An </a:t>
            </a:r>
            <a:r>
              <a:rPr lang="en-US" sz="2400" dirty="0" smtClean="0"/>
              <a:t>eighth very significant set of impacts touching on </a:t>
            </a:r>
            <a:r>
              <a:rPr lang="en-US" sz="2400" b="1" u="sng" dirty="0" smtClean="0"/>
              <a:t>outcomes of learning</a:t>
            </a:r>
            <a:r>
              <a:rPr lang="en-US" sz="2400" dirty="0" smtClean="0"/>
              <a:t>:</a:t>
            </a:r>
          </a:p>
          <a:p>
            <a:pPr marL="0" indent="0">
              <a:buNone/>
            </a:pPr>
            <a:endParaRPr lang="en-US" sz="2400" b="1" u="sng" dirty="0" smtClean="0"/>
          </a:p>
          <a:p>
            <a:pPr lvl="1">
              <a:buFont typeface="Wingdings" panose="05000000000000000000" pitchFamily="2" charset="2"/>
              <a:buChar char="q"/>
            </a:pPr>
            <a:r>
              <a:rPr lang="en-US" sz="2000" dirty="0" smtClean="0"/>
              <a:t> Student achievement improved in some schools as a result of PCLs. </a:t>
            </a:r>
          </a:p>
          <a:p>
            <a:pPr marL="457200" lvl="1" indent="0">
              <a:buFont typeface="Arial" panose="020B0604020202020204" pitchFamily="34" charset="0"/>
              <a:buNone/>
            </a:pPr>
            <a:endParaRPr lang="en-US" sz="2000" dirty="0" smtClean="0"/>
          </a:p>
          <a:p>
            <a:pPr lvl="1">
              <a:buFont typeface="Wingdings" panose="05000000000000000000" pitchFamily="2" charset="2"/>
              <a:buChar char="q"/>
            </a:pPr>
            <a:r>
              <a:rPr lang="en-US" sz="2000" dirty="0" smtClean="0"/>
              <a:t> School attendance markedly improved as a result of PD &amp; PCLs.</a:t>
            </a:r>
          </a:p>
          <a:p>
            <a:pPr marL="457200" lvl="1" indent="0">
              <a:buFont typeface="Arial" panose="020B0604020202020204" pitchFamily="34" charset="0"/>
              <a:buNone/>
            </a:pPr>
            <a:endParaRPr lang="en-US" sz="2000" dirty="0" smtClean="0"/>
          </a:p>
          <a:p>
            <a:pPr lvl="1">
              <a:buFont typeface="Wingdings" panose="05000000000000000000" pitchFamily="2" charset="2"/>
              <a:buChar char="q"/>
            </a:pPr>
            <a:r>
              <a:rPr lang="en-US" sz="2000" dirty="0" smtClean="0"/>
              <a:t> Views of faculty, families and students much more appreciative of the teaching profession. </a:t>
            </a:r>
          </a:p>
          <a:p>
            <a:pPr lvl="1">
              <a:buFont typeface="Wingdings" panose="05000000000000000000" pitchFamily="2" charset="2"/>
              <a:buChar char="q"/>
            </a:pPr>
            <a:r>
              <a:rPr lang="en-US" sz="2000" dirty="0" smtClean="0"/>
              <a:t>Teachers </a:t>
            </a:r>
            <a:r>
              <a:rPr lang="en-US" sz="2000" dirty="0" smtClean="0"/>
              <a:t>now </a:t>
            </a:r>
            <a:r>
              <a:rPr lang="en-US" sz="2000" dirty="0" smtClean="0"/>
              <a:t>seeking CPD through university (MA &amp; diplomas)</a:t>
            </a:r>
          </a:p>
          <a:p>
            <a:pPr lvl="1">
              <a:buFont typeface="Wingdings" panose="05000000000000000000" pitchFamily="2" charset="2"/>
              <a:buChar char="q"/>
            </a:pPr>
            <a:r>
              <a:rPr lang="en-US" sz="2000" dirty="0" smtClean="0"/>
              <a:t>Civic engagement of students greatly enhanced in some schools (special needs &amp; minorities ) </a:t>
            </a:r>
          </a:p>
          <a:p>
            <a:pPr marL="457200" lvl="1" indent="0">
              <a:buFont typeface="Arial" panose="020B0604020202020204" pitchFamily="34" charse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indent="0">
              <a:buFont typeface="Arial" panose="020B0604020202020204" pitchFamily="34" charset="0"/>
              <a:buNone/>
            </a:pPr>
            <a:r>
              <a:rPr lang="en-US" sz="2400" dirty="0" smtClean="0"/>
              <a:t> </a:t>
            </a:r>
          </a:p>
          <a:p>
            <a:pPr marL="0" indent="0">
              <a:buFont typeface="Arial" panose="020B0604020202020204" pitchFamily="34" charset="0"/>
              <a:buNone/>
            </a:pPr>
            <a:endParaRPr lang="en-US" sz="24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0614" y="43610"/>
            <a:ext cx="1143000" cy="1135217"/>
          </a:xfrm>
          <a:prstGeom prst="rect">
            <a:avLst/>
          </a:prstGeom>
        </p:spPr>
      </p:pic>
    </p:spTree>
    <p:extLst>
      <p:ext uri="{BB962C8B-B14F-4D97-AF65-F5344CB8AC3E}">
        <p14:creationId xmlns:p14="http://schemas.microsoft.com/office/powerpoint/2010/main" val="35956940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lgn="ctr">
              <a:buNone/>
            </a:pPr>
            <a:endParaRPr lang="en-US" sz="2400" dirty="0" smtClean="0"/>
          </a:p>
          <a:p>
            <a:pPr marL="457200" lvl="1" indent="0">
              <a:buNone/>
            </a:pPr>
            <a:endParaRPr lang="en-US" sz="2400" dirty="0"/>
          </a:p>
          <a:p>
            <a:pPr marL="0" indent="0">
              <a:buNone/>
            </a:pPr>
            <a:endParaRPr lang="en-US" sz="2400" dirty="0"/>
          </a:p>
        </p:txBody>
      </p:sp>
      <p:sp>
        <p:nvSpPr>
          <p:cNvPr id="4" name="Title 1"/>
          <p:cNvSpPr txBox="1">
            <a:spLocks/>
          </p:cNvSpPr>
          <p:nvPr/>
        </p:nvSpPr>
        <p:spPr>
          <a:xfrm>
            <a:off x="0" y="0"/>
            <a:ext cx="9144000" cy="1232747"/>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99850"/>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sp>
        <p:nvSpPr>
          <p:cNvPr id="6" name="Content Placeholder 2"/>
          <p:cNvSpPr txBox="1">
            <a:spLocks/>
          </p:cNvSpPr>
          <p:nvPr/>
        </p:nvSpPr>
        <p:spPr>
          <a:xfrm>
            <a:off x="330740" y="1295398"/>
            <a:ext cx="8134350" cy="5029200"/>
          </a:xfrm>
          <a:prstGeom prst="rect">
            <a:avLst/>
          </a:prstGeom>
          <a:solidFill>
            <a:schemeClr val="bg1">
              <a:lumMod val="85000"/>
            </a:schemeClr>
          </a:solidFill>
          <a:ln>
            <a:solidFill>
              <a:schemeClr val="accent2">
                <a:lumMod val="75000"/>
              </a:schemeClr>
            </a:solidFill>
          </a:ln>
        </p:spPr>
        <p:txBody>
          <a:bodyPr vert="horz" lIns="18288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dirty="0" smtClean="0"/>
          </a:p>
          <a:p>
            <a:r>
              <a:rPr lang="en-US" sz="2400" dirty="0" smtClean="0"/>
              <a:t>To conclude, very common quotations encountered in many of the interviews &amp; focus groups discussions were:</a:t>
            </a:r>
            <a:endParaRPr lang="en-US" sz="2400" dirty="0"/>
          </a:p>
          <a:p>
            <a:pPr marL="0" indent="0">
              <a:buNone/>
            </a:pPr>
            <a:r>
              <a:rPr lang="en-US" sz="2000" dirty="0" smtClean="0"/>
              <a:t>Teachers:  </a:t>
            </a:r>
          </a:p>
          <a:p>
            <a:pPr marL="0" indent="0">
              <a:buNone/>
            </a:pPr>
            <a:r>
              <a:rPr lang="en-US" sz="2400" i="1" dirty="0" smtClean="0"/>
              <a:t>“</a:t>
            </a:r>
            <a:r>
              <a:rPr lang="en-US" sz="2000" i="1" dirty="0" smtClean="0"/>
              <a:t>We are so grateful &amp; privileged to have had such close attention &amp; mentorship from Egyptian faculty  members &amp; European experts that has made a world of difference in our teaching”</a:t>
            </a:r>
            <a:endParaRPr lang="en-US" sz="2000" i="1" dirty="0"/>
          </a:p>
          <a:p>
            <a:pPr marL="0" indent="0">
              <a:buNone/>
            </a:pPr>
            <a:endParaRPr lang="en-US" sz="2000" i="1" dirty="0" smtClean="0"/>
          </a:p>
          <a:p>
            <a:pPr marL="0" indent="0">
              <a:buNone/>
            </a:pPr>
            <a:r>
              <a:rPr lang="en-US" sz="2000" dirty="0" smtClean="0"/>
              <a:t>Faculty:</a:t>
            </a:r>
          </a:p>
          <a:p>
            <a:pPr marL="0" indent="0">
              <a:buNone/>
            </a:pPr>
            <a:r>
              <a:rPr lang="en-US" sz="2000" i="1" dirty="0" smtClean="0"/>
              <a:t>“ We never </a:t>
            </a:r>
            <a:r>
              <a:rPr lang="en-US" sz="2000" i="1" dirty="0" smtClean="0"/>
              <a:t>knew </a:t>
            </a:r>
            <a:r>
              <a:rPr lang="en-US" sz="2000" i="1" dirty="0" smtClean="0"/>
              <a:t>how </a:t>
            </a:r>
            <a:r>
              <a:rPr lang="en-US" sz="2000" i="1" dirty="0" smtClean="0"/>
              <a:t>complex </a:t>
            </a:r>
            <a:r>
              <a:rPr lang="en-US" sz="2000" i="1" dirty="0" smtClean="0"/>
              <a:t>the task of teaching is or how hard teachers work until we became close to them. Our empathy has grown but also our sense of empowerment has been greatly enhanced. Whatever ideas we propose they are immediately put into action”   </a:t>
            </a:r>
            <a:endParaRPr lang="en-US" sz="2000" i="1" dirty="0"/>
          </a:p>
          <a:p>
            <a:pPr marL="457200" lvl="1" indent="0">
              <a:buFont typeface="Arial" panose="020B0604020202020204" pitchFamily="34" charset="0"/>
              <a:buNone/>
            </a:pPr>
            <a:endParaRPr lang="en-US" sz="2000" dirty="0" smtClean="0"/>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indent="0">
              <a:buFont typeface="Arial" panose="020B0604020202020204" pitchFamily="34" charset="0"/>
              <a:buNone/>
            </a:pPr>
            <a:r>
              <a:rPr lang="en-US" sz="2400" dirty="0" smtClean="0"/>
              <a:t> </a:t>
            </a:r>
          </a:p>
          <a:p>
            <a:pPr marL="0" indent="0">
              <a:buFont typeface="Arial" panose="020B0604020202020204" pitchFamily="34" charset="0"/>
              <a:buNone/>
            </a:pPr>
            <a:endParaRPr lang="en-US" sz="24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5900" y="97531"/>
            <a:ext cx="1143000" cy="1135217"/>
          </a:xfrm>
          <a:prstGeom prst="rect">
            <a:avLst/>
          </a:prstGeom>
        </p:spPr>
      </p:pic>
    </p:spTree>
    <p:extLst>
      <p:ext uri="{BB962C8B-B14F-4D97-AF65-F5344CB8AC3E}">
        <p14:creationId xmlns:p14="http://schemas.microsoft.com/office/powerpoint/2010/main" val="3336064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66700"/>
            <a:ext cx="2895600" cy="68580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72350" y="83983"/>
            <a:ext cx="1143000" cy="1135217"/>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51813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major impact from the project is on the </a:t>
            </a:r>
            <a:r>
              <a:rPr lang="en-US" sz="2400" b="1" u="sng" dirty="0" smtClean="0"/>
              <a:t>Policy level </a:t>
            </a:r>
            <a:r>
              <a:rPr lang="en-US" sz="2400" dirty="0" smtClean="0"/>
              <a:t>:</a:t>
            </a:r>
          </a:p>
          <a:p>
            <a:pPr marL="0" indent="0">
              <a:buNone/>
            </a:pPr>
            <a:endParaRPr lang="en-US" sz="2400" dirty="0"/>
          </a:p>
          <a:p>
            <a:pPr lvl="1">
              <a:buFont typeface="Wingdings" panose="05000000000000000000" pitchFamily="2" charset="2"/>
              <a:buChar char="q"/>
            </a:pPr>
            <a:r>
              <a:rPr lang="en-US" sz="2000" dirty="0" smtClean="0"/>
              <a:t> Signed MOU by two ministries. </a:t>
            </a:r>
          </a:p>
          <a:p>
            <a:pPr marL="457200" lvl="1" indent="0">
              <a:buNone/>
            </a:pPr>
            <a:endParaRPr lang="en-US" sz="2000" dirty="0" smtClean="0"/>
          </a:p>
          <a:p>
            <a:pPr lvl="1">
              <a:buFont typeface="Wingdings" panose="05000000000000000000" pitchFamily="2" charset="2"/>
              <a:buChar char="q"/>
            </a:pPr>
            <a:r>
              <a:rPr lang="en-US" sz="2000" dirty="0" smtClean="0"/>
              <a:t> Signed follow up letters by local directorates.</a:t>
            </a:r>
          </a:p>
          <a:p>
            <a:pPr marL="457200" lvl="1" indent="0">
              <a:buNone/>
            </a:pPr>
            <a:endParaRPr lang="en-US" sz="2000" dirty="0" smtClean="0"/>
          </a:p>
          <a:p>
            <a:pPr lvl="1">
              <a:buFont typeface="Wingdings" panose="05000000000000000000" pitchFamily="2" charset="2"/>
              <a:buChar char="q"/>
            </a:pPr>
            <a:r>
              <a:rPr lang="en-US" sz="2000" dirty="0" smtClean="0"/>
              <a:t> Signed minutes of policy dialogue with MOE to support the    sustainability of the project.</a:t>
            </a:r>
          </a:p>
          <a:p>
            <a:pPr marL="457200" lvl="1" indent="0">
              <a:buNone/>
            </a:pPr>
            <a:endParaRPr lang="en-US" sz="2000" dirty="0" smtClean="0"/>
          </a:p>
          <a:p>
            <a:pPr lvl="1">
              <a:buFont typeface="Wingdings" panose="05000000000000000000" pitchFamily="2" charset="2"/>
              <a:buChar char="q"/>
            </a:pPr>
            <a:r>
              <a:rPr lang="en-US" sz="2000" dirty="0" smtClean="0"/>
              <a:t> Supreme Council of Universities approved the mainstreaming of School-University Partnership model nationally.</a:t>
            </a:r>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2954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0" y="304800"/>
            <a:ext cx="2895600" cy="685800"/>
          </a:xfrm>
          <a:prstGeom prst="rect">
            <a:avLst/>
          </a:prstGeom>
        </p:spPr>
      </p:pic>
      <p:sp>
        <p:nvSpPr>
          <p:cNvPr id="2" name="Rectangle 1"/>
          <p:cNvSpPr/>
          <p:nvPr/>
        </p:nvSpPr>
        <p:spPr>
          <a:xfrm>
            <a:off x="356681" y="1524000"/>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135125"/>
            <a:ext cx="1143000" cy="1135217"/>
          </a:xfrm>
          <a:prstGeom prst="rect">
            <a:avLst/>
          </a:prstGeom>
        </p:spPr>
      </p:pic>
    </p:spTree>
    <p:extLst>
      <p:ext uri="{BB962C8B-B14F-4D97-AF65-F5344CB8AC3E}">
        <p14:creationId xmlns:p14="http://schemas.microsoft.com/office/powerpoint/2010/main" val="2053466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pPr lvl="2">
              <a:buFont typeface="Wingdings" panose="05000000000000000000" pitchFamily="2" charset="2"/>
              <a:buChar char="q"/>
            </a:pPr>
            <a:r>
              <a:rPr lang="en-US" dirty="0"/>
              <a:t>Proposal by SCU to the Minister to enact a number of laws and policies in support pf SUP</a:t>
            </a:r>
            <a:r>
              <a:rPr lang="en-US" dirty="0" smtClean="0"/>
              <a:t>.</a:t>
            </a:r>
          </a:p>
          <a:p>
            <a:pPr marL="914400" lvl="2" indent="0">
              <a:buNone/>
            </a:pPr>
            <a:endParaRPr lang="en-US" dirty="0"/>
          </a:p>
          <a:p>
            <a:pPr lvl="2">
              <a:buFont typeface="Wingdings" panose="05000000000000000000" pitchFamily="2" charset="2"/>
              <a:buChar char="q"/>
            </a:pPr>
            <a:r>
              <a:rPr lang="en-US" dirty="0"/>
              <a:t>SUP4PCL totally in line with national institutes for teacher professional </a:t>
            </a:r>
            <a:r>
              <a:rPr lang="en-US" dirty="0" smtClean="0"/>
              <a:t>development.</a:t>
            </a:r>
          </a:p>
          <a:p>
            <a:pPr marL="914400" lvl="2" indent="0">
              <a:buNone/>
            </a:pPr>
            <a:endParaRPr lang="en-US" dirty="0" smtClean="0"/>
          </a:p>
          <a:p>
            <a:pPr lvl="2">
              <a:buFont typeface="Wingdings" panose="05000000000000000000" pitchFamily="2" charset="2"/>
              <a:buChar char="q"/>
            </a:pPr>
            <a:r>
              <a:rPr lang="en-US" dirty="0" smtClean="0"/>
              <a:t>SUP4PCL initiates project approaches to being inline with the new MOE integrated curriculum</a:t>
            </a:r>
          </a:p>
          <a:p>
            <a:pPr marL="914400" lvl="2" indent="0">
              <a:buNone/>
            </a:pPr>
            <a:endParaRPr lang="en-US" dirty="0" smtClean="0"/>
          </a:p>
          <a:p>
            <a:pPr lvl="2">
              <a:buFont typeface="Wingdings" panose="05000000000000000000" pitchFamily="2" charset="2"/>
              <a:buChar char="q"/>
            </a:pPr>
            <a:r>
              <a:rPr lang="en-US" dirty="0" smtClean="0"/>
              <a:t>SUP4PCL at the bases of Faculty of Education Reform in Egypt by bringing new modular approaches around global citizenship, mentorship, STEM, sustainable development, cooperative learning, student centered learning and finally bring theory and practice closer together.</a:t>
            </a:r>
            <a:endParaRPr lang="en-US" dirty="0"/>
          </a:p>
          <a:p>
            <a:pPr marL="457200" lvl="1" indent="0">
              <a:buNone/>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206873"/>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7620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0259" y="71657"/>
            <a:ext cx="1143000" cy="1135217"/>
          </a:xfrm>
          <a:prstGeom prst="rect">
            <a:avLst/>
          </a:prstGeom>
        </p:spPr>
      </p:pic>
    </p:spTree>
    <p:extLst>
      <p:ext uri="{BB962C8B-B14F-4D97-AF65-F5344CB8AC3E}">
        <p14:creationId xmlns:p14="http://schemas.microsoft.com/office/powerpoint/2010/main" val="40512232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second major indication of sustainability are the MOUs signed between Partner Universities working through a </a:t>
            </a:r>
            <a:r>
              <a:rPr lang="en-US" sz="2400" b="1" u="sng" dirty="0" smtClean="0"/>
              <a:t>twining style:</a:t>
            </a:r>
          </a:p>
          <a:p>
            <a:pPr marL="0" indent="0">
              <a:buNone/>
            </a:pPr>
            <a:endParaRPr lang="en-US" sz="2400" b="1" u="sng" dirty="0"/>
          </a:p>
          <a:p>
            <a:pPr lvl="1">
              <a:buFont typeface="Wingdings" panose="05000000000000000000" pitchFamily="2" charset="2"/>
              <a:buChar char="q"/>
            </a:pPr>
            <a:r>
              <a:rPr lang="en-US" sz="2000" dirty="0" smtClean="0"/>
              <a:t> HU &amp; MLU</a:t>
            </a:r>
          </a:p>
          <a:p>
            <a:pPr marL="457200" lvl="1" indent="0">
              <a:buNone/>
            </a:pPr>
            <a:endParaRPr lang="en-US" sz="2000" dirty="0" smtClean="0"/>
          </a:p>
          <a:p>
            <a:pPr lvl="1">
              <a:buFont typeface="Wingdings" panose="05000000000000000000" pitchFamily="2" charset="2"/>
              <a:buChar char="q"/>
            </a:pPr>
            <a:r>
              <a:rPr lang="en-US" sz="2000" dirty="0" smtClean="0"/>
              <a:t> AU &amp; UON</a:t>
            </a:r>
          </a:p>
          <a:p>
            <a:pPr marL="457200" lvl="1" indent="0">
              <a:buNone/>
            </a:pPr>
            <a:endParaRPr lang="en-US" sz="2000" dirty="0" smtClean="0"/>
          </a:p>
          <a:p>
            <a:pPr lvl="1">
              <a:buFont typeface="Wingdings" panose="05000000000000000000" pitchFamily="2" charset="2"/>
              <a:buChar char="q"/>
            </a:pPr>
            <a:r>
              <a:rPr lang="en-US" sz="2000" dirty="0" smtClean="0"/>
              <a:t> ANSU &amp; UL</a:t>
            </a:r>
          </a:p>
          <a:p>
            <a:pPr marL="457200" lvl="1" indent="0">
              <a:buNone/>
            </a:pPr>
            <a:endParaRPr lang="en-US" sz="2000" dirty="0" smtClean="0"/>
          </a:p>
          <a:p>
            <a:pPr lvl="1">
              <a:buFont typeface="Wingdings" panose="05000000000000000000" pitchFamily="2" charset="2"/>
              <a:buChar char="q"/>
            </a:pPr>
            <a:r>
              <a:rPr lang="en-US" sz="2000" dirty="0" smtClean="0"/>
              <a:t> AUC &amp;  UON</a:t>
            </a:r>
          </a:p>
          <a:p>
            <a:pPr marL="457200" lvl="1" indent="0">
              <a:buNone/>
            </a:pPr>
            <a:endParaRPr lang="en-US" sz="2000" dirty="0" smtClean="0"/>
          </a:p>
          <a:p>
            <a:pPr lvl="1">
              <a:buFont typeface="Wingdings" panose="05000000000000000000" pitchFamily="2" charset="2"/>
              <a:buChar char="q"/>
            </a:pPr>
            <a:r>
              <a:rPr lang="en-US" sz="2000" dirty="0" smtClean="0"/>
              <a:t>AUC &amp; ULEIC ( Since CDFE/ TEMPUS)</a:t>
            </a:r>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219199"/>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77520"/>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97422" y="106828"/>
            <a:ext cx="1143000" cy="1135217"/>
          </a:xfrm>
          <a:prstGeom prst="rect">
            <a:avLst/>
          </a:prstGeom>
        </p:spPr>
      </p:pic>
    </p:spTree>
    <p:extLst>
      <p:ext uri="{BB962C8B-B14F-4D97-AF65-F5344CB8AC3E}">
        <p14:creationId xmlns:p14="http://schemas.microsoft.com/office/powerpoint/2010/main" val="726490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third component to predict sustainability &amp; show impact is </a:t>
            </a:r>
            <a:r>
              <a:rPr lang="en-US" sz="2400" b="1" u="sng" dirty="0" smtClean="0"/>
              <a:t>the strengthened relationship between all partners</a:t>
            </a:r>
            <a:r>
              <a:rPr lang="en-US" sz="2400" dirty="0" smtClean="0"/>
              <a:t>:</a:t>
            </a:r>
            <a:endParaRPr lang="en-US" sz="2400" b="1" u="sng" dirty="0" smtClean="0"/>
          </a:p>
          <a:p>
            <a:pPr marL="0" indent="0">
              <a:buNone/>
            </a:pPr>
            <a:endParaRPr lang="en-US" sz="2400" b="1" u="sng" dirty="0"/>
          </a:p>
          <a:p>
            <a:pPr lvl="1">
              <a:buFont typeface="Wingdings" panose="05000000000000000000" pitchFamily="2" charset="2"/>
              <a:buChar char="q"/>
            </a:pPr>
            <a:r>
              <a:rPr lang="en-US" sz="2000" dirty="0" smtClean="0"/>
              <a:t> Joint supervision around STEAM between AUC &amp; HU</a:t>
            </a:r>
          </a:p>
          <a:p>
            <a:pPr marL="457200" lvl="1" indent="0">
              <a:buNone/>
            </a:pPr>
            <a:endParaRPr lang="en-US" sz="2000" dirty="0" smtClean="0"/>
          </a:p>
          <a:p>
            <a:pPr lvl="1">
              <a:buFont typeface="Wingdings" panose="05000000000000000000" pitchFamily="2" charset="2"/>
              <a:buChar char="q"/>
            </a:pPr>
            <a:r>
              <a:rPr lang="en-US" sz="2000" dirty="0" smtClean="0"/>
              <a:t> Joint supervision around PCL &amp; between ANSU &amp; UL.</a:t>
            </a:r>
          </a:p>
          <a:p>
            <a:pPr marL="457200" lvl="1" indent="0">
              <a:buNone/>
            </a:pPr>
            <a:endParaRPr lang="en-US" sz="2000" dirty="0" smtClean="0"/>
          </a:p>
          <a:p>
            <a:pPr lvl="1">
              <a:buFont typeface="Wingdings" panose="05000000000000000000" pitchFamily="2" charset="2"/>
              <a:buChar char="q"/>
            </a:pPr>
            <a:r>
              <a:rPr lang="en-US" sz="2000" dirty="0" smtClean="0"/>
              <a:t> Joint conference papers between partners. </a:t>
            </a:r>
          </a:p>
          <a:p>
            <a:pPr marL="457200" lvl="1" indent="0">
              <a:buNone/>
            </a:pPr>
            <a:endParaRPr lang="en-US" sz="2000" dirty="0" smtClean="0"/>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220919"/>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7118" y="85703"/>
            <a:ext cx="1143000" cy="1135217"/>
          </a:xfrm>
          <a:prstGeom prst="rect">
            <a:avLst/>
          </a:prstGeom>
        </p:spPr>
      </p:pic>
    </p:spTree>
    <p:extLst>
      <p:ext uri="{BB962C8B-B14F-4D97-AF65-F5344CB8AC3E}">
        <p14:creationId xmlns:p14="http://schemas.microsoft.com/office/powerpoint/2010/main" val="707764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fourth component to predict sustainability and show impact is the </a:t>
            </a:r>
            <a:r>
              <a:rPr lang="en-US" sz="2400" b="1" u="sng" dirty="0" smtClean="0"/>
              <a:t>engagement of the Quality Assurance Units and officials from MOE:</a:t>
            </a:r>
          </a:p>
          <a:p>
            <a:pPr marL="0" indent="0">
              <a:buNone/>
            </a:pPr>
            <a:endParaRPr lang="en-US" sz="2400" b="1" u="sng" dirty="0"/>
          </a:p>
          <a:p>
            <a:pPr lvl="1">
              <a:buFont typeface="Wingdings" panose="05000000000000000000" pitchFamily="2" charset="2"/>
              <a:buChar char="q"/>
            </a:pPr>
            <a:r>
              <a:rPr lang="en-US" sz="2000" dirty="0" smtClean="0"/>
              <a:t> Most of the SUP4PCL mentorship activities and coaching is now part of the QA units activities. </a:t>
            </a:r>
          </a:p>
          <a:p>
            <a:pPr marL="457200" lvl="1" indent="0">
              <a:buNone/>
            </a:pPr>
            <a:endParaRPr lang="en-US" sz="2000" dirty="0" smtClean="0"/>
          </a:p>
          <a:p>
            <a:pPr lvl="1">
              <a:buFont typeface="Wingdings" panose="05000000000000000000" pitchFamily="2" charset="2"/>
              <a:buChar char="q"/>
            </a:pPr>
            <a:r>
              <a:rPr lang="en-US" sz="2000" dirty="0" smtClean="0"/>
              <a:t> QA units are now engaged in promoting PCLs.</a:t>
            </a:r>
          </a:p>
          <a:p>
            <a:pPr marL="457200" lvl="1" indent="0">
              <a:buNone/>
            </a:pPr>
            <a:endParaRPr lang="en-US" sz="2000" dirty="0" smtClean="0"/>
          </a:p>
          <a:p>
            <a:pPr lvl="1">
              <a:buFont typeface="Wingdings" panose="05000000000000000000" pitchFamily="2" charset="2"/>
              <a:buChar char="q"/>
            </a:pPr>
            <a:r>
              <a:rPr lang="en-US" sz="2000" dirty="0" smtClean="0"/>
              <a:t> School clusters have enhanced the capacity development of QA units.</a:t>
            </a:r>
          </a:p>
          <a:p>
            <a:pPr marL="457200" lvl="1" indent="0">
              <a:buNone/>
            </a:pPr>
            <a:endParaRPr lang="en-US" sz="2000" dirty="0" smtClean="0"/>
          </a:p>
          <a:p>
            <a:pPr lvl="1">
              <a:buFont typeface="Wingdings" panose="05000000000000000000" pitchFamily="2" charset="2"/>
              <a:buChar char="q"/>
            </a:pPr>
            <a:r>
              <a:rPr lang="en-US" sz="2000" dirty="0" smtClean="0"/>
              <a:t> QA units take the lead in the clustering process.</a:t>
            </a:r>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206873"/>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2860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6600" y="71657"/>
            <a:ext cx="1143000" cy="1135217"/>
          </a:xfrm>
          <a:prstGeom prst="rect">
            <a:avLst/>
          </a:prstGeom>
        </p:spPr>
      </p:pic>
    </p:spTree>
    <p:extLst>
      <p:ext uri="{BB962C8B-B14F-4D97-AF65-F5344CB8AC3E}">
        <p14:creationId xmlns:p14="http://schemas.microsoft.com/office/powerpoint/2010/main" val="1778737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fifth component of sustainability is the </a:t>
            </a:r>
            <a:r>
              <a:rPr lang="en-US" sz="2400" b="1" u="sng" dirty="0" smtClean="0"/>
              <a:t>establishment of technology labs through cost-sharing in FOEs:</a:t>
            </a:r>
          </a:p>
          <a:p>
            <a:pPr marL="0" indent="0">
              <a:buNone/>
            </a:pPr>
            <a:endParaRPr lang="en-US" sz="2400" b="1" u="sng" dirty="0"/>
          </a:p>
          <a:p>
            <a:pPr lvl="1">
              <a:buFont typeface="Wingdings" panose="05000000000000000000" pitchFamily="2" charset="2"/>
              <a:buChar char="q"/>
            </a:pPr>
            <a:r>
              <a:rPr lang="en-US" sz="2000" dirty="0" smtClean="0"/>
              <a:t> One lab publicly inaugurated at ANSU</a:t>
            </a:r>
          </a:p>
          <a:p>
            <a:pPr marL="457200" lvl="1" indent="0">
              <a:buNone/>
            </a:pPr>
            <a:endParaRPr lang="en-US" sz="2000" dirty="0" smtClean="0"/>
          </a:p>
          <a:p>
            <a:pPr lvl="1">
              <a:buFont typeface="Wingdings" panose="05000000000000000000" pitchFamily="2" charset="2"/>
              <a:buChar char="q"/>
            </a:pPr>
            <a:r>
              <a:rPr lang="en-US" sz="2000" dirty="0" smtClean="0"/>
              <a:t> Two labs already functioning in AU &amp; HU</a:t>
            </a:r>
          </a:p>
          <a:p>
            <a:pPr marL="457200" lvl="1" indent="0">
              <a:buNone/>
            </a:pPr>
            <a:endParaRPr lang="en-US" sz="2000" dirty="0" smtClean="0"/>
          </a:p>
          <a:p>
            <a:pPr lvl="1">
              <a:buFont typeface="Wingdings" panose="05000000000000000000" pitchFamily="2" charset="2"/>
              <a:buChar char="q"/>
            </a:pPr>
            <a:r>
              <a:rPr lang="en-US" sz="2000" dirty="0" smtClean="0"/>
              <a:t> Labs are instrumental to the clustering process</a:t>
            </a:r>
          </a:p>
          <a:p>
            <a:pPr marL="457200" lvl="1" indent="0">
              <a:buNone/>
            </a:pPr>
            <a:endParaRPr lang="en-US" sz="2000" dirty="0" smtClean="0"/>
          </a:p>
          <a:p>
            <a:pPr lvl="1">
              <a:buFont typeface="Wingdings" panose="05000000000000000000" pitchFamily="2" charset="2"/>
              <a:buChar char="q"/>
            </a:pPr>
            <a:r>
              <a:rPr lang="en-US" sz="2000" dirty="0" smtClean="0"/>
              <a:t> Labs fill gaps for schools with no space for CPD.</a:t>
            </a:r>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171045"/>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1723" y="204522"/>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4397" y="35829"/>
            <a:ext cx="1143000" cy="1135217"/>
          </a:xfrm>
          <a:prstGeom prst="rect">
            <a:avLst/>
          </a:prstGeom>
        </p:spPr>
      </p:pic>
    </p:spTree>
    <p:extLst>
      <p:ext uri="{BB962C8B-B14F-4D97-AF65-F5344CB8AC3E}">
        <p14:creationId xmlns:p14="http://schemas.microsoft.com/office/powerpoint/2010/main" val="3663573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295398"/>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dirty="0"/>
          </a:p>
          <a:p>
            <a:r>
              <a:rPr lang="en-US" sz="2400" dirty="0" smtClean="0"/>
              <a:t>A sixth set of very impressive impacts visible on </a:t>
            </a:r>
            <a:r>
              <a:rPr lang="en-US" sz="2400" b="1" u="sng" dirty="0" smtClean="0"/>
              <a:t>cultural transformation and behavior patterns </a:t>
            </a:r>
            <a:r>
              <a:rPr lang="en-US" sz="2400" dirty="0" smtClean="0"/>
              <a:t>both in MOE schools and FOEs and based on the validated instruments used are: </a:t>
            </a:r>
            <a:endParaRPr lang="en-US" sz="2400" b="1" u="sng" dirty="0" smtClean="0"/>
          </a:p>
          <a:p>
            <a:pPr marL="0" indent="0">
              <a:buNone/>
            </a:pPr>
            <a:endParaRPr lang="en-US" sz="2400" b="1" u="sng" dirty="0"/>
          </a:p>
          <a:p>
            <a:pPr lvl="1">
              <a:buFont typeface="Wingdings" panose="05000000000000000000" pitchFamily="2" charset="2"/>
              <a:buChar char="q"/>
            </a:pPr>
            <a:r>
              <a:rPr lang="en-US" sz="2000" dirty="0" smtClean="0"/>
              <a:t> Reflection now a habit of mind</a:t>
            </a:r>
          </a:p>
          <a:p>
            <a:pPr marL="457200" lvl="1" indent="0">
              <a:buNone/>
            </a:pPr>
            <a:endParaRPr lang="en-US" sz="2000" dirty="0" smtClean="0"/>
          </a:p>
          <a:p>
            <a:pPr lvl="1">
              <a:buFont typeface="Wingdings" panose="05000000000000000000" pitchFamily="2" charset="2"/>
              <a:buChar char="q"/>
            </a:pPr>
            <a:r>
              <a:rPr lang="en-US" sz="2000" dirty="0" smtClean="0"/>
              <a:t> Collaborative learning is in place.</a:t>
            </a:r>
          </a:p>
          <a:p>
            <a:pPr marL="457200" lvl="1" indent="0">
              <a:buNone/>
            </a:pPr>
            <a:endParaRPr lang="en-US" sz="2000" dirty="0" smtClean="0"/>
          </a:p>
          <a:p>
            <a:pPr lvl="1">
              <a:buFont typeface="Wingdings" panose="05000000000000000000" pitchFamily="2" charset="2"/>
              <a:buChar char="q"/>
            </a:pPr>
            <a:r>
              <a:rPr lang="en-US" sz="2000" dirty="0" smtClean="0"/>
              <a:t> Collaborative teaching emerging. </a:t>
            </a:r>
          </a:p>
          <a:p>
            <a:pPr marL="457200" lvl="1" indent="0">
              <a:buNone/>
            </a:pPr>
            <a:endParaRPr lang="en-US" sz="2000" dirty="0" smtClean="0"/>
          </a:p>
          <a:p>
            <a:pPr lvl="1">
              <a:buFont typeface="Wingdings" panose="05000000000000000000" pitchFamily="2" charset="2"/>
              <a:buChar char="q"/>
            </a:pPr>
            <a:r>
              <a:rPr lang="en-US" sz="2000" dirty="0" smtClean="0"/>
              <a:t> Activity-based learning now pronounced. </a:t>
            </a:r>
          </a:p>
          <a:p>
            <a:pPr marL="457200" lvl="1" indent="0">
              <a:buNone/>
            </a:pPr>
            <a:endParaRPr lang="en-US" sz="2000" dirty="0" smtClean="0"/>
          </a:p>
          <a:p>
            <a:pPr lvl="1">
              <a:buFont typeface="Wingdings" panose="05000000000000000000" pitchFamily="2" charset="2"/>
              <a:buChar char="q"/>
            </a:pPr>
            <a:r>
              <a:rPr lang="en-US" sz="2000" dirty="0" smtClean="0"/>
              <a:t>Student teachers emerging at the school level. </a:t>
            </a:r>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142999"/>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3446" y="35829"/>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48031" y="83981"/>
            <a:ext cx="1143000" cy="1135217"/>
          </a:xfrm>
          <a:prstGeom prst="rect">
            <a:avLst/>
          </a:prstGeom>
        </p:spPr>
      </p:pic>
    </p:spTree>
    <p:extLst>
      <p:ext uri="{BB962C8B-B14F-4D97-AF65-F5344CB8AC3E}">
        <p14:creationId xmlns:p14="http://schemas.microsoft.com/office/powerpoint/2010/main" val="2041913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740" y="1371600"/>
            <a:ext cx="8134350" cy="5029200"/>
          </a:xfrm>
          <a:solidFill>
            <a:schemeClr val="bg1">
              <a:lumMod val="85000"/>
            </a:schemeClr>
          </a:solidFill>
          <a:ln>
            <a:solidFill>
              <a:schemeClr val="accent2">
                <a:lumMod val="75000"/>
              </a:schemeClr>
            </a:solidFill>
          </a:ln>
        </p:spPr>
        <p:txBody>
          <a:bodyPr lIns="182880">
            <a:noAutofit/>
          </a:bodyPr>
          <a:lstStyle/>
          <a:p>
            <a:pPr marL="0" indent="0">
              <a:buNone/>
            </a:pPr>
            <a:endParaRPr lang="en-US" sz="2400" b="1" u="sng" dirty="0"/>
          </a:p>
          <a:p>
            <a:pPr lvl="1">
              <a:buFont typeface="Wingdings" panose="05000000000000000000" pitchFamily="2" charset="2"/>
              <a:buChar char="q"/>
            </a:pPr>
            <a:r>
              <a:rPr lang="en-US" sz="2000" dirty="0" smtClean="0"/>
              <a:t> Innovations promoted in teaching pedagogies.</a:t>
            </a:r>
          </a:p>
          <a:p>
            <a:pPr marL="457200" lvl="1" indent="0">
              <a:buNone/>
            </a:pPr>
            <a:endParaRPr lang="en-US" sz="2000" dirty="0" smtClean="0"/>
          </a:p>
          <a:p>
            <a:pPr lvl="1">
              <a:buFont typeface="Wingdings" panose="05000000000000000000" pitchFamily="2" charset="2"/>
              <a:buChar char="q"/>
            </a:pPr>
            <a:r>
              <a:rPr lang="en-US" sz="2000" dirty="0" smtClean="0"/>
              <a:t> Power relations altered with much more empowerment to teachers and young faculty members. </a:t>
            </a:r>
          </a:p>
          <a:p>
            <a:pPr marL="457200" lvl="1" indent="0">
              <a:buNone/>
            </a:pPr>
            <a:endParaRPr lang="en-US" sz="2000" dirty="0" smtClean="0"/>
          </a:p>
          <a:p>
            <a:pPr lvl="1">
              <a:buFont typeface="Wingdings" panose="05000000000000000000" pitchFamily="2" charset="2"/>
              <a:buChar char="q"/>
            </a:pPr>
            <a:r>
              <a:rPr lang="en-US" sz="2000" dirty="0" smtClean="0"/>
              <a:t> Power relations altered with students now evaluating their teachers.</a:t>
            </a:r>
          </a:p>
          <a:p>
            <a:pPr marL="457200" lvl="1" indent="0">
              <a:buNone/>
            </a:pPr>
            <a:endParaRPr lang="en-US" sz="2000" dirty="0" smtClean="0"/>
          </a:p>
          <a:p>
            <a:pPr lvl="1">
              <a:buFont typeface="Wingdings" panose="05000000000000000000" pitchFamily="2" charset="2"/>
              <a:buChar char="q"/>
            </a:pPr>
            <a:r>
              <a:rPr lang="en-US" sz="2000" dirty="0" smtClean="0"/>
              <a:t> Intrinsic motivation nurtured through FOE mentorship</a:t>
            </a:r>
          </a:p>
          <a:p>
            <a:pPr marL="457200" lvl="1" indent="0">
              <a:buNone/>
            </a:pPr>
            <a:endParaRPr lang="en-US" sz="2000" dirty="0" smtClean="0"/>
          </a:p>
          <a:p>
            <a:pPr lvl="1">
              <a:buFont typeface="Wingdings" panose="05000000000000000000" pitchFamily="2" charset="2"/>
              <a:buChar char="q"/>
            </a:pPr>
            <a:r>
              <a:rPr lang="en-US" sz="2000" dirty="0" smtClean="0"/>
              <a:t> Appreciation of cultural exchanges between EU partners and Egyptian FOEs and schools. </a:t>
            </a:r>
          </a:p>
          <a:p>
            <a:pPr marL="457200" lvl="1" indent="0">
              <a:buNone/>
            </a:pPr>
            <a:endParaRPr lang="en-US" sz="2000" dirty="0" smtClean="0"/>
          </a:p>
          <a:p>
            <a:pPr lvl="1">
              <a:buFont typeface="Wingdings" panose="05000000000000000000" pitchFamily="2" charset="2"/>
              <a:buChar char="q"/>
            </a:pPr>
            <a:r>
              <a:rPr lang="en-US" sz="2000" dirty="0" smtClean="0"/>
              <a:t>Cultural transformation from individualism to collaboration and a sense of community. </a:t>
            </a:r>
          </a:p>
          <a:p>
            <a:pPr marL="457200" lvl="1" indent="0">
              <a:buNone/>
            </a:pPr>
            <a:endParaRPr lang="en-US" sz="2000" dirty="0" smtClean="0"/>
          </a:p>
          <a:p>
            <a:pPr marL="457200" lvl="1" indent="0">
              <a:buNone/>
            </a:pPr>
            <a:endParaRPr lang="en-US" sz="2000" dirty="0" smtClean="0"/>
          </a:p>
          <a:p>
            <a:pPr lvl="1">
              <a:buFont typeface="Wingdings" panose="05000000000000000000" pitchFamily="2" charset="2"/>
              <a:buChar char="q"/>
            </a:pPr>
            <a:endParaRPr lang="en-US" sz="2000" dirty="0" smtClean="0"/>
          </a:p>
          <a:p>
            <a:pPr marL="0" lvl="0" indent="0">
              <a:buNone/>
            </a:pPr>
            <a:r>
              <a:rPr lang="en-US" sz="2400" dirty="0" smtClean="0"/>
              <a:t> </a:t>
            </a:r>
            <a:endParaRPr lang="en-US" sz="2400" dirty="0"/>
          </a:p>
          <a:p>
            <a:pPr marL="0" indent="0">
              <a:buNone/>
            </a:pPr>
            <a:endParaRPr lang="en-US" sz="2400" dirty="0"/>
          </a:p>
        </p:txBody>
      </p:sp>
      <p:sp>
        <p:nvSpPr>
          <p:cNvPr id="4" name="Title 1"/>
          <p:cNvSpPr txBox="1">
            <a:spLocks/>
          </p:cNvSpPr>
          <p:nvPr/>
        </p:nvSpPr>
        <p:spPr>
          <a:xfrm>
            <a:off x="0" y="0"/>
            <a:ext cx="9144000" cy="11430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0" y="71657"/>
            <a:ext cx="2895600" cy="685800"/>
          </a:xfrm>
          <a:prstGeom prst="rect">
            <a:avLst/>
          </a:prstGeom>
        </p:spPr>
      </p:pic>
      <p:sp>
        <p:nvSpPr>
          <p:cNvPr id="2" name="Rectangle 1"/>
          <p:cNvSpPr/>
          <p:nvPr/>
        </p:nvSpPr>
        <p:spPr>
          <a:xfrm>
            <a:off x="330740" y="1295398"/>
            <a:ext cx="8482519" cy="400110"/>
          </a:xfrm>
          <a:prstGeom prst="rect">
            <a:avLst/>
          </a:prstGeom>
        </p:spPr>
        <p:txBody>
          <a:bodyPr wrap="square">
            <a:spAutoFit/>
          </a:bodyPr>
          <a:lstStyle/>
          <a:p>
            <a:pPr marL="457200" marR="0">
              <a:spcBef>
                <a:spcPts val="0"/>
              </a:spcBef>
              <a:spcAft>
                <a:spcPts val="0"/>
              </a:spcAft>
            </a:pPr>
            <a:endParaRPr lang="en-US" sz="2000" b="1" dirty="0">
              <a:latin typeface="Cambria" panose="02040503050406030204" pitchFamily="18" charset="0"/>
              <a:ea typeface="MS Mincho" panose="02020609040205080304" pitchFamily="49" charset="-128"/>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45536" y="0"/>
            <a:ext cx="1143000" cy="1135217"/>
          </a:xfrm>
          <a:prstGeom prst="rect">
            <a:avLst/>
          </a:prstGeom>
        </p:spPr>
      </p:pic>
    </p:spTree>
    <p:extLst>
      <p:ext uri="{BB962C8B-B14F-4D97-AF65-F5344CB8AC3E}">
        <p14:creationId xmlns:p14="http://schemas.microsoft.com/office/powerpoint/2010/main" val="2770119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2396</TotalTime>
  <Words>783</Words>
  <Application>Microsoft Office PowerPoint</Application>
  <PresentationFormat>On-screen Show (4:3)</PresentationFormat>
  <Paragraphs>166</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MS Mincho</vt:lpstr>
      <vt:lpstr>Arial</vt:lpstr>
      <vt:lpstr>Calibri</vt:lpstr>
      <vt:lpstr>Calibri Light</vt:lpstr>
      <vt:lpstr>Cambria</vt:lpstr>
      <vt:lpstr>Times New Roman</vt:lpstr>
      <vt:lpstr>Wingdings</vt:lpstr>
      <vt:lpstr>Office Theme</vt:lpstr>
      <vt:lpstr>  School and University Partnership for Peer Communities of Learners  (SUP4PCL)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323</cp:revision>
  <cp:lastPrinted>2019-02-25T12:56:36Z</cp:lastPrinted>
  <dcterms:created xsi:type="dcterms:W3CDTF">2006-08-16T00:00:00Z</dcterms:created>
  <dcterms:modified xsi:type="dcterms:W3CDTF">2019-04-30T11:16:37Z</dcterms:modified>
</cp:coreProperties>
</file>